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9" r:id="rId2"/>
    <p:sldId id="283" r:id="rId3"/>
    <p:sldId id="286" r:id="rId4"/>
    <p:sldId id="295" r:id="rId5"/>
    <p:sldId id="298" r:id="rId6"/>
    <p:sldId id="282" r:id="rId7"/>
    <p:sldId id="285" r:id="rId8"/>
    <p:sldId id="290" r:id="rId9"/>
    <p:sldId id="294" r:id="rId10"/>
    <p:sldId id="288" r:id="rId11"/>
    <p:sldId id="256" r:id="rId12"/>
    <p:sldId id="258" r:id="rId13"/>
    <p:sldId id="277" r:id="rId14"/>
    <p:sldId id="264" r:id="rId15"/>
    <p:sldId id="263" r:id="rId16"/>
    <p:sldId id="280" r:id="rId17"/>
    <p:sldId id="291" r:id="rId18"/>
    <p:sldId id="297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086"/>
    <a:srgbClr val="4E005F"/>
    <a:srgbClr val="000000"/>
    <a:srgbClr val="874AA0"/>
    <a:srgbClr val="CCCCFF"/>
    <a:srgbClr val="C79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12" autoAdjust="0"/>
    <p:restoredTop sz="98117" autoAdjust="0"/>
  </p:normalViewPr>
  <p:slideViewPr>
    <p:cSldViewPr>
      <p:cViewPr varScale="1">
        <p:scale>
          <a:sx n="70" d="100"/>
          <a:sy n="70" d="100"/>
        </p:scale>
        <p:origin x="8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144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людей пожилого возвраста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874AA0"/>
              </a:solidFill>
            </c:spPr>
          </c:dPt>
          <c:cat>
            <c:strRef>
              <c:f>Лист1!$A$2:$A$4</c:f>
              <c:strCache>
                <c:ptCount val="3"/>
                <c:pt idx="0">
                  <c:v>60+ </c:v>
                </c:pt>
                <c:pt idx="1">
                  <c:v>65+ </c:v>
                </c:pt>
                <c:pt idx="2">
                  <c:v>до 60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0.221</c:v>
                </c:pt>
                <c:pt idx="1">
                  <c:v>0.159</c:v>
                </c:pt>
                <c:pt idx="2">
                  <c:v>0.62000000000000099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032243743825801E-2"/>
          <c:y val="0"/>
          <c:w val="0.706031603828295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людей пожилого возвраста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874AA0"/>
              </a:solidFill>
            </c:spPr>
          </c:dPt>
          <c:cat>
            <c:strRef>
              <c:f>Лист1!$A$2:$A$4</c:f>
              <c:strCache>
                <c:ptCount val="3"/>
                <c:pt idx="0">
                  <c:v>60+ </c:v>
                </c:pt>
                <c:pt idx="1">
                  <c:v>65+ </c:v>
                </c:pt>
                <c:pt idx="2">
                  <c:v>до 60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0.25</c:v>
                </c:pt>
                <c:pt idx="1">
                  <c:v>0.19</c:v>
                </c:pt>
                <c:pt idx="2">
                  <c:v>0.56000000000000005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032243743825801E-2"/>
          <c:y val="0"/>
          <c:w val="0.70603160382829599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людей пожилого возвраста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874AA0"/>
              </a:solidFill>
            </c:spPr>
          </c:dPt>
          <c:cat>
            <c:strRef>
              <c:f>Лист1!$A$2:$A$4</c:f>
              <c:strCache>
                <c:ptCount val="3"/>
                <c:pt idx="0">
                  <c:v>60+ </c:v>
                </c:pt>
                <c:pt idx="1">
                  <c:v>65+ </c:v>
                </c:pt>
                <c:pt idx="2">
                  <c:v>до 60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0.26</c:v>
                </c:pt>
                <c:pt idx="1">
                  <c:v>0.2</c:v>
                </c:pt>
                <c:pt idx="2">
                  <c:v>0.54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0957F-A174-4431-BA82-24935281FCE0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C9748-BBE0-4C2A-9ACF-0F9E7BCF58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69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0A422-4CD5-4ED8-B576-5DB6D0D49BA2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DFD44-C3B2-4014-9D6A-45A2B2EA60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3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DFD44-C3B2-4014-9D6A-45A2B2EA60D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87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DFD44-C3B2-4014-9D6A-45A2B2EA60D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92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1594E-A7FF-4A67-BF29-28CCB1F7AA0B}" type="datetimeFigureOut">
              <a:rPr lang="ru-RU" smtClean="0"/>
              <a:pPr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666FE-1ED8-42D6-BD72-2F632FB367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7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76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4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oleObject" Target="../embeddings/_____Microsoft_Excel_97-20031.xls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corrixbrescia.org/wp-content/uploads/2015/07/oldrunner.jpg"/>
          <p:cNvPicPr>
            <a:picLocks noChangeAspect="1" noChangeArrowheads="1"/>
          </p:cNvPicPr>
          <p:nvPr/>
        </p:nvPicPr>
        <p:blipFill>
          <a:blip r:embed="rId2"/>
          <a:srcRect r="18472"/>
          <a:stretch>
            <a:fillRect/>
          </a:stretch>
        </p:blipFill>
        <p:spPr bwMode="auto">
          <a:xfrm>
            <a:off x="0" y="180901"/>
            <a:ext cx="9144000" cy="66770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752" y="4335164"/>
            <a:ext cx="9144000" cy="1285884"/>
          </a:xfrm>
          <a:prstGeom prst="rect">
            <a:avLst/>
          </a:prstGeom>
          <a:solidFill>
            <a:schemeClr val="accent4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501052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СОЦІАЛЬНІ ПОСЛУГИ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ПОСЛУГИ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ГРОМАДЯНАМ ПОХИЛОГО ВІКУ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20578"/>
            <a:ext cx="7115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kern="0" dirty="0">
                <a:solidFill>
                  <a:srgbClr val="68007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ЗАЛУЧЕННЯ НЕДЕРЖАВНИХ ОРГАНІЗІЦІЙ. ПЕРЕВАГИ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654911"/>
            <a:ext cx="6950006" cy="45719"/>
          </a:xfrm>
          <a:prstGeom prst="rect">
            <a:avLst/>
          </a:prstGeom>
          <a:solidFill>
            <a:srgbClr val="68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608081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smtClean="0">
                <a:solidFill>
                  <a:srgbClr val="4E005F"/>
                </a:solidFill>
              </a:rPr>
              <a:t>економія видатків</a:t>
            </a:r>
            <a:endParaRPr lang="uk-UA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67744" y="2608081"/>
            <a:ext cx="2616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smtClean="0">
                <a:solidFill>
                  <a:srgbClr val="4E005F"/>
                </a:solidFill>
              </a:rPr>
              <a:t>гнучкість у запровадженні інновацій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60032" y="2608081"/>
            <a:ext cx="24242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smtClean="0">
                <a:solidFill>
                  <a:srgbClr val="4E005F"/>
                </a:solidFill>
              </a:rPr>
              <a:t>більш фаховий персонал</a:t>
            </a:r>
            <a:endParaRPr lang="uk-UA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52320" y="2608081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smtClean="0">
                <a:solidFill>
                  <a:srgbClr val="4E005F"/>
                </a:solidFill>
              </a:rPr>
              <a:t>створення  конкуренції</a:t>
            </a:r>
            <a:endParaRPr lang="uk-UA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Изображение 23" descr="581692-200.pn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25" y="1340768"/>
            <a:ext cx="979281" cy="979281"/>
          </a:xfrm>
          <a:prstGeom prst="rect">
            <a:avLst/>
          </a:prstGeom>
        </p:spPr>
      </p:pic>
      <p:pic>
        <p:nvPicPr>
          <p:cNvPr id="25" name="Изображение 24" descr="581723-200.png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37" y="1340768"/>
            <a:ext cx="979281" cy="979281"/>
          </a:xfrm>
          <a:prstGeom prst="rect">
            <a:avLst/>
          </a:prstGeom>
        </p:spPr>
      </p:pic>
      <p:pic>
        <p:nvPicPr>
          <p:cNvPr id="26" name="Изображение 25" descr="581735-200.pn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49" y="1340768"/>
            <a:ext cx="979281" cy="979281"/>
          </a:xfrm>
          <a:prstGeom prst="rect">
            <a:avLst/>
          </a:prstGeom>
        </p:spPr>
      </p:pic>
      <p:pic>
        <p:nvPicPr>
          <p:cNvPr id="27" name="Изображение 26" descr="581743-200.png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60" y="1340768"/>
            <a:ext cx="979281" cy="979281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http://www.dynamicseniorwomen.com/wp-content/uploads/2015/08/old-lad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071538" y="5198"/>
            <a:ext cx="8072460" cy="6852826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44" y="994911"/>
            <a:ext cx="528641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92586"/>
            <a:ext cx="1479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СИТУАЦІЯ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108222" y="2000240"/>
          <a:ext cx="378428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897674" y="3058539"/>
            <a:ext cx="1349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початок 2016 р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22602" y="2549720"/>
            <a:ext cx="797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22,1</a:t>
            </a:r>
            <a:r>
              <a:rPr kumimoji="0" lang="uk-UA" sz="11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% </a:t>
            </a:r>
            <a:endParaRPr lang="ru-RU" sz="11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97907" y="3356992"/>
            <a:ext cx="854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15,9</a:t>
            </a:r>
            <a:r>
              <a:rPr kumimoji="0" lang="uk-UA" sz="11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%</a:t>
            </a: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28794" y="1201151"/>
            <a:ext cx="578647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 місце серед європейських країн 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івнем постаріння населення</a:t>
            </a:r>
          </a:p>
        </p:txBody>
      </p:sp>
      <p:pic>
        <p:nvPicPr>
          <p:cNvPr id="22533" name="Picture 5" descr="https://d30y9cdsu7xlg0.cloudfront.net/png/496295-200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1017967"/>
            <a:ext cx="1000132" cy="100013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14282" y="629527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accent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*відповідно </a:t>
            </a:r>
            <a:r>
              <a:rPr lang="ru-RU" sz="1200" dirty="0">
                <a:solidFill>
                  <a:schemeClr val="accent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національного демографічного прогнозу </a:t>
            </a:r>
            <a:endParaRPr lang="ru-RU" sz="1200" dirty="0">
              <a:solidFill>
                <a:schemeClr val="accent4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285852" y="1517239"/>
            <a:ext cx="500066" cy="158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14282" y="709158"/>
            <a:ext cx="50760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285720" y="4357694"/>
          <a:ext cx="2357455" cy="16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2786049" y="4357694"/>
          <a:ext cx="2357455" cy="16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642910" y="4888185"/>
            <a:ext cx="1349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</a:p>
          <a:p>
            <a:pPr algn="ctr"/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2025 р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43239" y="4911339"/>
            <a:ext cx="1349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</a:p>
          <a:p>
            <a:pPr algn="ctr"/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2030 р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59514" y="4675000"/>
            <a:ext cx="797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solidFill>
                  <a:schemeClr val="bg1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25</a:t>
            </a:r>
            <a:r>
              <a:rPr kumimoji="0" lang="uk-UA" sz="105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%</a:t>
            </a:r>
            <a:r>
              <a:rPr kumimoji="0" lang="uk-UA" sz="1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88076" y="5420158"/>
            <a:ext cx="797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solidFill>
                  <a:schemeClr val="bg1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18.4</a:t>
            </a:r>
            <a:r>
              <a:rPr kumimoji="0" lang="uk-UA" sz="105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% </a:t>
            </a:r>
            <a:endParaRPr lang="ru-RU" sz="105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000496" y="5407239"/>
            <a:ext cx="797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20</a:t>
            </a:r>
            <a:r>
              <a:rPr kumimoji="0" lang="uk-UA" sz="11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%</a:t>
            </a: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00496" y="4572008"/>
            <a:ext cx="797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26</a:t>
            </a:r>
            <a:r>
              <a:rPr kumimoji="0" lang="uk-UA" sz="1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%</a:t>
            </a: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000496" y="2428868"/>
            <a:ext cx="12144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Вік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 descr="Картинки по запросу oon logo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alphaModFix amt="16000"/>
          </a:blip>
          <a:srcRect b="45951"/>
          <a:stretch/>
        </p:blipFill>
        <p:spPr bwMode="auto">
          <a:xfrm>
            <a:off x="1179396" y="5301208"/>
            <a:ext cx="3392604" cy="15567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792999" y="2843644"/>
            <a:ext cx="80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участь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290" name="Picture 2" descr="https://d30y9cdsu7xlg0.cloudfront.net/png/168294-200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74858" y="1916660"/>
            <a:ext cx="1143008" cy="1143008"/>
          </a:xfrm>
          <a:prstGeom prst="rect">
            <a:avLst/>
          </a:prstGeom>
          <a:noFill/>
        </p:spPr>
      </p:pic>
      <p:pic>
        <p:nvPicPr>
          <p:cNvPr id="12298" name="Picture 10" descr="C:\Users\reclamar\Google Диск\dumchev\Fotolia_57325018_Subscription_Monthly_XL.png"/>
          <p:cNvPicPr>
            <a:picLocks noChangeAspect="1" noChangeArrowheads="1"/>
          </p:cNvPicPr>
          <p:nvPr/>
        </p:nvPicPr>
        <p:blipFill>
          <a:blip r:embed="rId4" cstate="print"/>
          <a:srcRect t="51562" b="17969"/>
          <a:stretch>
            <a:fillRect/>
          </a:stretch>
        </p:blipFill>
        <p:spPr bwMode="auto">
          <a:xfrm>
            <a:off x="0" y="0"/>
            <a:ext cx="9144000" cy="15567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2843644"/>
            <a:ext cx="149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незалежність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4362316"/>
            <a:ext cx="719898" cy="335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догляд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02705" y="4345528"/>
            <a:ext cx="1561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гідність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8" name="Picture 4" descr="http://clipartmania.ru/uploads/gallery/main/105/old-woman-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268247"/>
            <a:ext cx="2953843" cy="516112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63688" y="297829"/>
            <a:ext cx="6192688" cy="73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ОСНОВНІ ПРИНЦИПИ ООН СТОСОВНО ЛЮДЕЙ ПОХИЛОГО ВІКУ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571736" y="2772328"/>
            <a:ext cx="500066" cy="158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714480" y="4357742"/>
            <a:ext cx="1071570" cy="144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072198" y="2770740"/>
            <a:ext cx="500066" cy="158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215074" y="4356082"/>
            <a:ext cx="1071570" cy="158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4" name="Picture 6" descr="https://d30y9cdsu7xlg0.cloudfront.net/png/544634-200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64381" y="3607571"/>
            <a:ext cx="714380" cy="714380"/>
          </a:xfrm>
          <a:prstGeom prst="rect">
            <a:avLst/>
          </a:prstGeom>
          <a:noFill/>
        </p:spPr>
      </p:pic>
      <p:pic>
        <p:nvPicPr>
          <p:cNvPr id="12300" name="Picture 12" descr="https://d30y9cdsu7xlg0.cloudfront.net/png/417682-200.png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58082" y="3571852"/>
            <a:ext cx="857256" cy="857256"/>
          </a:xfrm>
          <a:prstGeom prst="rect">
            <a:avLst/>
          </a:prstGeom>
          <a:noFill/>
        </p:spPr>
      </p:pic>
      <p:pic>
        <p:nvPicPr>
          <p:cNvPr id="8" name="Picture 6" descr="https://d30y9cdsu7xlg0.cloudfront.net/png/209214-200.png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96090" y="1881190"/>
            <a:ext cx="1119182" cy="1119182"/>
          </a:xfrm>
          <a:prstGeom prst="rect">
            <a:avLst/>
          </a:prstGeom>
          <a:noFill/>
        </p:spPr>
      </p:pic>
      <p:pic>
        <p:nvPicPr>
          <p:cNvPr id="12296" name="Picture 8" descr="https://d30y9cdsu7xlg0.cloudfront.net/png/192718-200.png"/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357950" y="5214926"/>
            <a:ext cx="785818" cy="785818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6238900" y="5988602"/>
            <a:ext cx="2573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реалізація внутрішнього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потенціалу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5572132" y="5985426"/>
            <a:ext cx="500066" cy="158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2" descr="Картинки по запросу oon logo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467544" y="269199"/>
            <a:ext cx="1007711" cy="855546"/>
          </a:xfrm>
          <a:prstGeom prst="rect">
            <a:avLst/>
          </a:prstGeom>
          <a:noFill/>
        </p:spPr>
      </p:pic>
      <p:sp>
        <p:nvSpPr>
          <p:cNvPr id="27" name="Овал 26"/>
          <p:cNvSpPr/>
          <p:nvPr/>
        </p:nvSpPr>
        <p:spPr>
          <a:xfrm>
            <a:off x="683568" y="1268760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4261" y="620688"/>
            <a:ext cx="2745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rgbClr val="4E005F"/>
                </a:solidFill>
              </a:rPr>
              <a:t>Конституція України  (ст. </a:t>
            </a:r>
            <a:r>
              <a:rPr lang="uk-UA" sz="1600" dirty="0" smtClean="0">
                <a:solidFill>
                  <a:srgbClr val="4E005F"/>
                </a:solidFill>
              </a:rPr>
              <a:t>46) </a:t>
            </a:r>
            <a:endParaRPr lang="ru-RU" sz="1600" dirty="0">
              <a:solidFill>
                <a:srgbClr val="4E005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4261" y="1493496"/>
            <a:ext cx="3867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4E005F"/>
                </a:solidFill>
              </a:rPr>
              <a:t>Закон України «Про соціальний </a:t>
            </a:r>
            <a:r>
              <a:rPr lang="uk-UA" sz="1600" dirty="0" smtClean="0">
                <a:solidFill>
                  <a:srgbClr val="4E005F"/>
                </a:solidFill>
              </a:rPr>
              <a:t>захист </a:t>
            </a:r>
            <a:r>
              <a:rPr lang="uk-UA" sz="1600" dirty="0">
                <a:solidFill>
                  <a:srgbClr val="4E005F"/>
                </a:solidFill>
              </a:rPr>
              <a:t>ветеранів праці та інших громадян похилого віку в Україні» (ст. 25, 31, 35-38) </a:t>
            </a:r>
            <a:endParaRPr lang="ru-RU" sz="1600" dirty="0">
              <a:solidFill>
                <a:srgbClr val="4E005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620688"/>
            <a:ext cx="40015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4E005F"/>
                </a:solidFill>
              </a:rPr>
              <a:t>Закон України «Про місцеве самоврядування в Україні» ( ст. 34) </a:t>
            </a:r>
            <a:endParaRPr lang="ru-RU" sz="1600" dirty="0">
              <a:solidFill>
                <a:srgbClr val="4E005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1493496"/>
            <a:ext cx="308389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4E005F"/>
                </a:solidFill>
              </a:rPr>
              <a:t>Закон України «Про соціальні послуги» </a:t>
            </a:r>
            <a:endParaRPr lang="ru-RU" sz="1600" dirty="0">
              <a:solidFill>
                <a:srgbClr val="4E005F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/>
          <a:srcRect t="12164" b="9224"/>
          <a:stretch/>
        </p:blipFill>
        <p:spPr>
          <a:xfrm>
            <a:off x="0" y="2841933"/>
            <a:ext cx="9144000" cy="40434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701408"/>
            <a:ext cx="216024" cy="216024"/>
          </a:xfrm>
          <a:prstGeom prst="rect">
            <a:avLst/>
          </a:prstGeom>
          <a:solidFill>
            <a:srgbClr val="4E00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1565504"/>
            <a:ext cx="216024" cy="216024"/>
          </a:xfrm>
          <a:prstGeom prst="rect">
            <a:avLst/>
          </a:prstGeom>
          <a:solidFill>
            <a:srgbClr val="874A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701408"/>
            <a:ext cx="216024" cy="216024"/>
          </a:xfrm>
          <a:prstGeom prst="rect">
            <a:avLst/>
          </a:prstGeom>
          <a:solidFill>
            <a:srgbClr val="C795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1565504"/>
            <a:ext cx="216024" cy="216024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/>
            </a:endParaRPr>
          </a:p>
        </p:txBody>
      </p:sp>
      <p:sp>
        <p:nvSpPr>
          <p:cNvPr id="13" name="Прямоугольник с двумя скругленными соседними углами 12"/>
          <p:cNvSpPr/>
          <p:nvPr/>
        </p:nvSpPr>
        <p:spPr>
          <a:xfrm rot="5400000">
            <a:off x="3321863" y="2250277"/>
            <a:ext cx="1071546" cy="77152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85852" y="5909210"/>
            <a:ext cx="6858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ЗАКОНОДАВСТВО З НАДАННЯ ПОСЛУГ</a:t>
            </a:r>
            <a:endParaRPr lang="ru-RU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220578"/>
            <a:ext cx="2718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ПОСЛУГИ ДОГЛЯДУ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668637"/>
            <a:ext cx="565386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250" y="1005895"/>
            <a:ext cx="2714676" cy="26432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4000" sy="104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14662" y="1005895"/>
            <a:ext cx="2714676" cy="26432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4000" sy="104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15074" y="1005895"/>
            <a:ext cx="2714676" cy="26432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4000" sy="104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4282" y="3899134"/>
            <a:ext cx="2714676" cy="26432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4000" sy="104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50381" y="3899134"/>
            <a:ext cx="2714676" cy="26432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4000" sy="104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15090" y="3899134"/>
            <a:ext cx="2714676" cy="26432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4000" sy="104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14266" y="1428736"/>
            <a:ext cx="2714644" cy="6429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214678" y="1428736"/>
            <a:ext cx="2714644" cy="6429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215090" y="1428736"/>
            <a:ext cx="2714644" cy="6429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14298" y="4286256"/>
            <a:ext cx="2714644" cy="6429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250397" y="4286256"/>
            <a:ext cx="2714644" cy="85725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215106" y="4286256"/>
            <a:ext cx="2714644" cy="6429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27631" y="1692463"/>
            <a:ext cx="1287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Догляд </a:t>
            </a:r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вдома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885949" y="1692463"/>
            <a:ext cx="1372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Денний</a:t>
            </a: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догляд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504720" y="1692463"/>
            <a:ext cx="2135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Підтримане</a:t>
            </a: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проживання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252723" y="4621421"/>
            <a:ext cx="263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Палліативний</a:t>
            </a: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догляд </a:t>
            </a:r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вдома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928926" y="4621420"/>
            <a:ext cx="3357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Догляд вдома осіб з псих. поруш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50153" y="4621421"/>
            <a:ext cx="1842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Стаціонарний</a:t>
            </a: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догляд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1250133" y="1071546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250529" y="1071546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250941" y="1071546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1250133" y="4000504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286248" y="4000504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7250957" y="4000504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d30y9cdsu7xlg0.cloudfront.net/png/543928-2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57290" y="4071942"/>
            <a:ext cx="428628" cy="428628"/>
          </a:xfrm>
          <a:prstGeom prst="rect">
            <a:avLst/>
          </a:prstGeom>
          <a:noFill/>
        </p:spPr>
      </p:pic>
      <p:pic>
        <p:nvPicPr>
          <p:cNvPr id="5124" name="Picture 4" descr="https://d30y9cdsu7xlg0.cloudfront.net/png/543935-200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33484" y="1095372"/>
            <a:ext cx="476240" cy="476240"/>
          </a:xfrm>
          <a:prstGeom prst="rect">
            <a:avLst/>
          </a:prstGeom>
          <a:noFill/>
        </p:spPr>
      </p:pic>
      <p:pic>
        <p:nvPicPr>
          <p:cNvPr id="5126" name="Picture 6" descr="https://d30y9cdsu7xlg0.cloudfront.net/png/213793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57686" y="1142984"/>
            <a:ext cx="428628" cy="428628"/>
          </a:xfrm>
          <a:prstGeom prst="rect">
            <a:avLst/>
          </a:prstGeom>
          <a:noFill/>
        </p:spPr>
      </p:pic>
      <p:pic>
        <p:nvPicPr>
          <p:cNvPr id="5128" name="Picture 8" descr="https://d30y9cdsu7xlg0.cloudfront.net/png/542619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58082" y="1142984"/>
            <a:ext cx="428628" cy="428628"/>
          </a:xfrm>
          <a:prstGeom prst="rect">
            <a:avLst/>
          </a:prstGeom>
          <a:noFill/>
        </p:spPr>
      </p:pic>
      <p:pic>
        <p:nvPicPr>
          <p:cNvPr id="5130" name="Picture 10" descr="https://d30y9cdsu7xlg0.cloudfront.net/png/396248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58082" y="4071942"/>
            <a:ext cx="428628" cy="428628"/>
          </a:xfrm>
          <a:prstGeom prst="rect">
            <a:avLst/>
          </a:prstGeom>
          <a:noFill/>
        </p:spPr>
      </p:pic>
      <p:pic>
        <p:nvPicPr>
          <p:cNvPr id="5132" name="Picture 12" descr="https://d30y9cdsu7xlg0.cloudfront.net/png/396545-2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57686" y="4048116"/>
            <a:ext cx="428628" cy="428628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857224" y="2169304"/>
            <a:ext cx="178595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/>
                </a:solidFill>
              </a:rPr>
              <a:t>666</a:t>
            </a:r>
            <a:r>
              <a:rPr lang="ru-RU" sz="1400" dirty="0" smtClean="0">
                <a:solidFill>
                  <a:schemeClr val="accent4"/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т.ц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r>
              <a:rPr lang="ru-RU" sz="1400" b="1" dirty="0" smtClean="0">
                <a:solidFill>
                  <a:schemeClr val="accent4"/>
                </a:solidFill>
              </a:rPr>
              <a:t>430 000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</a:p>
          <a:p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050" dirty="0" smtClean="0">
                <a:solidFill>
                  <a:schemeClr val="bg2">
                    <a:lumMod val="75000"/>
                  </a:schemeClr>
                </a:solidFill>
              </a:rPr>
              <a:t>2016 </a:t>
            </a:r>
            <a:r>
              <a:rPr lang="ru-RU" sz="1050" dirty="0" err="1" smtClean="0">
                <a:solidFill>
                  <a:schemeClr val="bg2">
                    <a:lumMod val="75000"/>
                  </a:schemeClr>
                </a:solidFill>
              </a:rPr>
              <a:t>рік</a:t>
            </a:r>
            <a:r>
              <a:rPr lang="ru-RU" sz="105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r>
              <a:rPr lang="ru-RU" sz="1400" b="1" dirty="0" smtClean="0">
                <a:solidFill>
                  <a:schemeClr val="accent4"/>
                </a:solidFill>
              </a:rPr>
              <a:t>695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команд</a:t>
            </a:r>
          </a:p>
          <a:p>
            <a:r>
              <a:rPr lang="ru-RU" sz="1400" b="1" dirty="0" smtClean="0">
                <a:solidFill>
                  <a:schemeClr val="accent4"/>
                </a:solidFill>
              </a:rPr>
              <a:t>110 000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отримувачів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786182" y="2262838"/>
            <a:ext cx="1428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/>
                </a:solidFill>
              </a:rPr>
              <a:t>3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відділення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4"/>
                </a:solidFill>
              </a:rPr>
              <a:t>&gt;</a:t>
            </a:r>
            <a:r>
              <a:rPr lang="ru-RU" sz="1400" b="1" dirty="0" smtClean="0">
                <a:solidFill>
                  <a:schemeClr val="accent4"/>
                </a:solidFill>
              </a:rPr>
              <a:t>120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643306" y="3038773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accent4">
                    <a:lumMod val="50000"/>
                  </a:schemeClr>
                </a:solidFill>
              </a:rPr>
              <a:t>н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изький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рівень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охоплення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обумовлено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інноваційністю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послуги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486100" y="300037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*</a:t>
            </a:r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786578" y="2262838"/>
            <a:ext cx="20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/>
                </a:solidFill>
              </a:rPr>
              <a:t>7</a:t>
            </a:r>
            <a:r>
              <a:rPr lang="ru-RU" sz="1400" b="1" dirty="0" smtClean="0"/>
              <a:t>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спеціалізованих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будинків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34" name="Picture 14" descr="https://d30y9cdsu7xlg0.cloudfront.net/png/576862-200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29388" y="2285992"/>
            <a:ext cx="285752" cy="285752"/>
          </a:xfrm>
          <a:prstGeom prst="rect">
            <a:avLst/>
          </a:prstGeom>
          <a:noFill/>
        </p:spPr>
      </p:pic>
      <p:pic>
        <p:nvPicPr>
          <p:cNvPr id="5138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7666" y="2428868"/>
            <a:ext cx="214314" cy="214314"/>
          </a:xfrm>
          <a:prstGeom prst="rect">
            <a:avLst/>
          </a:prstGeom>
          <a:noFill/>
        </p:spPr>
      </p:pic>
      <p:pic>
        <p:nvPicPr>
          <p:cNvPr id="57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00430" y="2522402"/>
            <a:ext cx="214314" cy="214314"/>
          </a:xfrm>
          <a:prstGeom prst="rect">
            <a:avLst/>
          </a:prstGeom>
          <a:noFill/>
        </p:spPr>
      </p:pic>
      <p:pic>
        <p:nvPicPr>
          <p:cNvPr id="58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7666" y="3214686"/>
            <a:ext cx="214314" cy="214314"/>
          </a:xfrm>
          <a:prstGeom prst="rect">
            <a:avLst/>
          </a:prstGeom>
          <a:noFill/>
        </p:spPr>
      </p:pic>
      <p:pic>
        <p:nvPicPr>
          <p:cNvPr id="5140" name="Picture 20" descr="https://d30y9cdsu7xlg0.cloudfront.net/png/199749-200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3860" y="3000372"/>
            <a:ext cx="261926" cy="261926"/>
          </a:xfrm>
          <a:prstGeom prst="rect">
            <a:avLst/>
          </a:prstGeom>
          <a:noFill/>
        </p:spPr>
      </p:pic>
      <p:sp>
        <p:nvSpPr>
          <p:cNvPr id="60" name="Прямоугольник 59"/>
          <p:cNvSpPr/>
          <p:nvPr/>
        </p:nvSpPr>
        <p:spPr>
          <a:xfrm>
            <a:off x="714348" y="5263234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/>
                </a:solidFill>
              </a:rPr>
              <a:t>238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інтернатних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закладів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4"/>
                </a:solidFill>
              </a:rPr>
              <a:t>41 </a:t>
            </a:r>
            <a:r>
              <a:rPr lang="ru-RU" sz="1400" b="1" dirty="0">
                <a:solidFill>
                  <a:schemeClr val="accent4"/>
                </a:solidFill>
              </a:rPr>
              <a:t>0</a:t>
            </a:r>
            <a:r>
              <a:rPr lang="ru-RU" sz="1400" b="1" dirty="0" smtClean="0">
                <a:solidFill>
                  <a:schemeClr val="accent4"/>
                </a:solidFill>
              </a:rPr>
              <a:t>00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6786578" y="5264363"/>
            <a:ext cx="1428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</a:rPr>
              <a:t>&gt;</a:t>
            </a:r>
            <a:r>
              <a:rPr lang="ru-RU" sz="1400" b="1" dirty="0">
                <a:solidFill>
                  <a:schemeClr val="accent4"/>
                </a:solidFill>
              </a:rPr>
              <a:t>5</a:t>
            </a:r>
            <a:r>
              <a:rPr lang="ru-RU" sz="1400" b="1" dirty="0" smtClean="0">
                <a:solidFill>
                  <a:schemeClr val="accent4"/>
                </a:solidFill>
              </a:rPr>
              <a:t>00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2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72264" y="5286388"/>
            <a:ext cx="214314" cy="214314"/>
          </a:xfrm>
          <a:prstGeom prst="rect">
            <a:avLst/>
          </a:prstGeom>
          <a:noFill/>
        </p:spPr>
      </p:pic>
      <p:pic>
        <p:nvPicPr>
          <p:cNvPr id="63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4" y="5524528"/>
            <a:ext cx="214314" cy="214314"/>
          </a:xfrm>
          <a:prstGeom prst="rect">
            <a:avLst/>
          </a:prstGeom>
          <a:noFill/>
        </p:spPr>
      </p:pic>
      <p:pic>
        <p:nvPicPr>
          <p:cNvPr id="5142" name="Picture 22" descr="https://d30y9cdsu7xlg0.cloudfront.net/png/537082-200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4" y="5286388"/>
            <a:ext cx="214314" cy="214314"/>
          </a:xfrm>
          <a:prstGeom prst="rect">
            <a:avLst/>
          </a:prstGeom>
          <a:noFill/>
        </p:spPr>
      </p:pic>
      <p:pic>
        <p:nvPicPr>
          <p:cNvPr id="5146" name="Picture 26" descr="https://d30y9cdsu7xlg0.cloudfront.net/png/161428-200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76656" y="2262218"/>
            <a:ext cx="238088" cy="238088"/>
          </a:xfrm>
          <a:prstGeom prst="rect">
            <a:avLst/>
          </a:prstGeom>
          <a:noFill/>
        </p:spPr>
      </p:pic>
      <p:pic>
        <p:nvPicPr>
          <p:cNvPr id="5148" name="Picture 28" descr="https://d30y9cdsu7xlg0.cloudfront.net/png/378347-200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472" y="2214554"/>
            <a:ext cx="214314" cy="214314"/>
          </a:xfrm>
          <a:prstGeom prst="rect">
            <a:avLst/>
          </a:prstGeom>
          <a:noFill/>
        </p:spPr>
      </p:pic>
      <p:sp>
        <p:nvSpPr>
          <p:cNvPr id="68" name="Прямоугольник 67"/>
          <p:cNvSpPr/>
          <p:nvPr/>
        </p:nvSpPr>
        <p:spPr>
          <a:xfrm>
            <a:off x="3786182" y="5406110"/>
            <a:ext cx="1428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/>
                </a:solidFill>
              </a:rPr>
              <a:t>5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відділень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4"/>
                </a:solidFill>
              </a:rPr>
              <a:t>&gt;</a:t>
            </a:r>
            <a:r>
              <a:rPr lang="ru-RU" sz="1400" b="1" dirty="0" smtClean="0">
                <a:solidFill>
                  <a:schemeClr val="accent4"/>
                </a:solidFill>
              </a:rPr>
              <a:t>1 000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9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00430" y="5665674"/>
            <a:ext cx="214314" cy="214314"/>
          </a:xfrm>
          <a:prstGeom prst="rect">
            <a:avLst/>
          </a:prstGeom>
          <a:noFill/>
        </p:spPr>
      </p:pic>
      <p:pic>
        <p:nvPicPr>
          <p:cNvPr id="70" name="Picture 26" descr="https://d30y9cdsu7xlg0.cloudfront.net/png/161428-200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76656" y="5405490"/>
            <a:ext cx="238088" cy="238088"/>
          </a:xfrm>
          <a:prstGeom prst="rect">
            <a:avLst/>
          </a:prstGeom>
          <a:noFill/>
        </p:spPr>
      </p:pic>
      <p:sp>
        <p:nvSpPr>
          <p:cNvPr id="55" name="Прямоугольник 54"/>
          <p:cNvSpPr/>
          <p:nvPr/>
        </p:nvSpPr>
        <p:spPr>
          <a:xfrm>
            <a:off x="6606464" y="3035353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accent4">
                    <a:lumMod val="50000"/>
                  </a:schemeClr>
                </a:solidFill>
              </a:rPr>
              <a:t>ж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итловий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будинок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 з комплексом </a:t>
            </a:r>
            <a:r>
              <a:rPr lang="ru-RU" sz="1200" dirty="0" err="1" smtClean="0">
                <a:solidFill>
                  <a:schemeClr val="accent4">
                    <a:lumMod val="50000"/>
                  </a:schemeClr>
                </a:solidFill>
              </a:rPr>
              <a:t>послуг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449258" y="299695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*</a:t>
            </a:r>
            <a:endParaRPr lang="ru-RU" dirty="0"/>
          </a:p>
        </p:txBody>
      </p:sp>
      <p:pic>
        <p:nvPicPr>
          <p:cNvPr id="59" name="Picture 22" descr="https://d30y9cdsu7xlg0.cloudfront.net/png/537082-200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0550" y="5898821"/>
            <a:ext cx="214314" cy="214314"/>
          </a:xfrm>
          <a:prstGeom prst="rect">
            <a:avLst/>
          </a:prstGeom>
          <a:noFill/>
        </p:spPr>
      </p:pic>
      <p:pic>
        <p:nvPicPr>
          <p:cNvPr id="64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4" y="6138436"/>
            <a:ext cx="214314" cy="214314"/>
          </a:xfrm>
          <a:prstGeom prst="rect">
            <a:avLst/>
          </a:prstGeom>
          <a:noFill/>
        </p:spPr>
      </p:pic>
      <p:sp>
        <p:nvSpPr>
          <p:cNvPr id="65" name="Прямоугольник 64"/>
          <p:cNvSpPr/>
          <p:nvPr/>
        </p:nvSpPr>
        <p:spPr>
          <a:xfrm>
            <a:off x="714348" y="5262918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/>
                </a:solidFill>
              </a:rPr>
              <a:t>238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інтернатних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закладів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4"/>
                </a:solidFill>
              </a:rPr>
              <a:t>41 </a:t>
            </a:r>
            <a:r>
              <a:rPr lang="ru-RU" sz="1400" b="1" dirty="0">
                <a:solidFill>
                  <a:schemeClr val="accent4"/>
                </a:solidFill>
              </a:rPr>
              <a:t>0</a:t>
            </a:r>
            <a:r>
              <a:rPr lang="ru-RU" sz="1400" b="1" dirty="0" smtClean="0">
                <a:solidFill>
                  <a:schemeClr val="accent4"/>
                </a:solidFill>
              </a:rPr>
              <a:t>00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44863" y="5879988"/>
            <a:ext cx="2108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4"/>
                </a:solidFill>
              </a:rPr>
              <a:t>328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стаціонарних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1400" b="1" dirty="0">
                <a:solidFill>
                  <a:schemeClr val="accent4"/>
                </a:solidFill>
              </a:rPr>
              <a:t>9</a:t>
            </a:r>
            <a:r>
              <a:rPr lang="ru-RU" sz="1400" b="1" dirty="0" smtClean="0">
                <a:solidFill>
                  <a:schemeClr val="accent4"/>
                </a:solidFill>
              </a:rPr>
              <a:t> </a:t>
            </a:r>
            <a:r>
              <a:rPr lang="ru-RU" sz="1400" b="1" dirty="0">
                <a:solidFill>
                  <a:schemeClr val="accent4"/>
                </a:solidFill>
              </a:rPr>
              <a:t>0</a:t>
            </a:r>
            <a:r>
              <a:rPr lang="ru-RU" sz="1400" b="1" dirty="0" smtClean="0">
                <a:solidFill>
                  <a:schemeClr val="accent4"/>
                </a:solidFill>
              </a:rPr>
              <a:t>00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4" descr="https://img-fotki.yandex.ru/get/15599/118279549.6f/0_c2899_9c1837ff_orig"/>
          <p:cNvPicPr>
            <a:picLocks noChangeAspect="1" noChangeArrowheads="1"/>
          </p:cNvPicPr>
          <p:nvPr/>
        </p:nvPicPr>
        <p:blipFill>
          <a:blip r:embed="rId2"/>
          <a:srcRect t="13729" b="7246"/>
          <a:stretch>
            <a:fillRect/>
          </a:stretch>
        </p:blipFill>
        <p:spPr bwMode="auto">
          <a:xfrm>
            <a:off x="882976" y="3357562"/>
            <a:ext cx="8261056" cy="3500438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14250" y="357166"/>
            <a:ext cx="2714676" cy="26432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4000" sy="104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66" y="780007"/>
            <a:ext cx="2714644" cy="6429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1619" y="1043734"/>
            <a:ext cx="2252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Університети</a:t>
            </a: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третього</a:t>
            </a: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віку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250133" y="422817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1827716"/>
            <a:ext cx="1785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accent4"/>
                </a:solidFill>
              </a:rPr>
              <a:t>&gt; </a:t>
            </a:r>
            <a:r>
              <a:rPr lang="ru-RU" sz="1600" b="1" dirty="0" smtClean="0">
                <a:solidFill>
                  <a:schemeClr val="accent4"/>
                </a:solidFill>
              </a:rPr>
              <a:t>38 000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</a:p>
        </p:txBody>
      </p:sp>
      <p:pic>
        <p:nvPicPr>
          <p:cNvPr id="10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9104" y="1923014"/>
            <a:ext cx="291540" cy="291540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3214646" y="357166"/>
            <a:ext cx="2714676" cy="26432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4000" sy="104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14662" y="780007"/>
            <a:ext cx="2714644" cy="6429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32687" y="1043734"/>
            <a:ext cx="1746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Транспортні</a:t>
            </a:r>
            <a:r>
              <a:rPr lang="ru-RU" sz="14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служби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250529" y="422817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000496" y="1643050"/>
            <a:ext cx="1785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4"/>
                </a:solidFill>
              </a:rPr>
              <a:t>23</a:t>
            </a:r>
            <a:r>
              <a:rPr lang="ru-RU" sz="1600" dirty="0" smtClean="0">
                <a:solidFill>
                  <a:schemeClr val="accent4"/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регіонів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4"/>
                </a:solidFill>
              </a:rPr>
              <a:t>80 000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</a:p>
        </p:txBody>
      </p:sp>
      <p:pic>
        <p:nvPicPr>
          <p:cNvPr id="20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699947" y="2071678"/>
            <a:ext cx="291540" cy="291540"/>
          </a:xfrm>
          <a:prstGeom prst="rect">
            <a:avLst/>
          </a:prstGeom>
          <a:noFill/>
        </p:spPr>
      </p:pic>
      <p:sp>
        <p:nvSpPr>
          <p:cNvPr id="24" name="Скругленный прямоугольник 23"/>
          <p:cNvSpPr/>
          <p:nvPr/>
        </p:nvSpPr>
        <p:spPr>
          <a:xfrm>
            <a:off x="6215074" y="357166"/>
            <a:ext cx="2714676" cy="26432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4000" sy="104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215090" y="780007"/>
            <a:ext cx="2714644" cy="6429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642119" y="1043734"/>
            <a:ext cx="1899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cs typeface="Arial" pitchFamily="34" charset="0"/>
              </a:rPr>
              <a:t>Інформаційні</a:t>
            </a:r>
            <a:r>
              <a:rPr lang="ru-RU" sz="1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cs typeface="Arial" pitchFamily="34" charset="0"/>
              </a:rPr>
              <a:t>послуги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250957" y="422817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000892" y="1643050"/>
            <a:ext cx="1785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4"/>
                </a:solidFill>
              </a:rPr>
              <a:t>14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регіонів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4"/>
                </a:solidFill>
              </a:rPr>
              <a:t>29 000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осіб</a:t>
            </a:r>
          </a:p>
        </p:txBody>
      </p:sp>
      <p:pic>
        <p:nvPicPr>
          <p:cNvPr id="30" name="Picture 18" descr="https://d30y9cdsu7xlg0.cloudfront.net/png/18127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00327" y="2137328"/>
            <a:ext cx="291540" cy="291540"/>
          </a:xfrm>
          <a:prstGeom prst="rect">
            <a:avLst/>
          </a:prstGeom>
          <a:noFill/>
        </p:spPr>
      </p:pic>
      <p:pic>
        <p:nvPicPr>
          <p:cNvPr id="6148" name="Picture 4" descr="https://d30y9cdsu7xlg0.cloudfront.net/png/604156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02841" y="1714488"/>
            <a:ext cx="285752" cy="285752"/>
          </a:xfrm>
          <a:prstGeom prst="rect">
            <a:avLst/>
          </a:prstGeom>
          <a:noFill/>
        </p:spPr>
      </p:pic>
      <p:pic>
        <p:nvPicPr>
          <p:cNvPr id="35" name="Picture 4" descr="https://d30y9cdsu7xlg0.cloudfront.net/png/604156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03221" y="1714488"/>
            <a:ext cx="285752" cy="285752"/>
          </a:xfrm>
          <a:prstGeom prst="rect">
            <a:avLst/>
          </a:prstGeom>
          <a:noFill/>
        </p:spPr>
      </p:pic>
      <p:pic>
        <p:nvPicPr>
          <p:cNvPr id="6150" name="Picture 6" descr="https://d30y9cdsu7xlg0.cloudfront.net/png/543959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57290" y="464323"/>
            <a:ext cx="428628" cy="428628"/>
          </a:xfrm>
          <a:prstGeom prst="rect">
            <a:avLst/>
          </a:prstGeom>
          <a:noFill/>
        </p:spPr>
      </p:pic>
      <p:pic>
        <p:nvPicPr>
          <p:cNvPr id="6152" name="Picture 8" descr="https://d30y9cdsu7xlg0.cloudfront.net/png/572199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357686" y="500042"/>
            <a:ext cx="428628" cy="428628"/>
          </a:xfrm>
          <a:prstGeom prst="rect">
            <a:avLst/>
          </a:prstGeom>
          <a:noFill/>
        </p:spPr>
      </p:pic>
      <p:pic>
        <p:nvPicPr>
          <p:cNvPr id="6156" name="Picture 12" descr="https://d30y9cdsu7xlg0.cloudfront.net/png/609335-2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58082" y="500042"/>
            <a:ext cx="428628" cy="428628"/>
          </a:xfrm>
          <a:prstGeom prst="rect">
            <a:avLst/>
          </a:prstGeom>
          <a:noFill/>
        </p:spPr>
      </p:pic>
      <p:pic>
        <p:nvPicPr>
          <p:cNvPr id="6158" name="Picture 14" descr="https://img-fotki.yandex.ru/get/15599/118279549.6f/0_c2899_9c1837ff_orig"/>
          <p:cNvPicPr>
            <a:picLocks noChangeAspect="1" noChangeArrowheads="1"/>
          </p:cNvPicPr>
          <p:nvPr/>
        </p:nvPicPr>
        <p:blipFill>
          <a:blip r:embed="rId2"/>
          <a:srcRect t="13729" b="7246"/>
          <a:stretch>
            <a:fillRect/>
          </a:stretch>
        </p:blipFill>
        <p:spPr bwMode="auto">
          <a:xfrm>
            <a:off x="1" y="3357564"/>
            <a:ext cx="8261086" cy="3500459"/>
          </a:xfrm>
          <a:prstGeom prst="rect">
            <a:avLst/>
          </a:prstGeom>
          <a:noFill/>
        </p:spPr>
      </p:pic>
      <p:sp>
        <p:nvSpPr>
          <p:cNvPr id="44" name="Прямоугольник с двумя скругленными соседними углами 43"/>
          <p:cNvSpPr/>
          <p:nvPr/>
        </p:nvSpPr>
        <p:spPr>
          <a:xfrm rot="16200000">
            <a:off x="6250777" y="3250421"/>
            <a:ext cx="2071702" cy="37147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5929322" y="45076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Створюються Центри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дозвілля «Активного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довголіття»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20578"/>
            <a:ext cx="5578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ПОРУШЕННЯ ДІЮЧОГО ЗАКОНОДАВСТВА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654911"/>
            <a:ext cx="543783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250941" y="1071546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827584" y="1484784"/>
            <a:ext cx="36724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</a:rPr>
              <a:t>припиняється 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</a:rPr>
              <a:t>надання соціальних 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</a:rPr>
              <a:t>послуг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4" name="Picture 2" descr="https://lh4.googleusercontent.com/-94TnPqYgksc/VKllm1cTRYI/AAAAAAAAAMM/cLKuUbHNyfA/w2000-h1000/Old3.jpg"/>
          <p:cNvPicPr>
            <a:picLocks noChangeAspect="1" noChangeArrowheads="1"/>
          </p:cNvPicPr>
          <p:nvPr/>
        </p:nvPicPr>
        <p:blipFill>
          <a:blip r:embed="rId2"/>
          <a:srcRect t="18750"/>
          <a:stretch>
            <a:fillRect/>
          </a:stretch>
        </p:blipFill>
        <p:spPr bwMode="auto">
          <a:xfrm>
            <a:off x="0" y="3143248"/>
            <a:ext cx="9144018" cy="3714752"/>
          </a:xfrm>
          <a:prstGeom prst="rect">
            <a:avLst/>
          </a:prstGeom>
          <a:noFill/>
        </p:spPr>
      </p:pic>
      <p:sp>
        <p:nvSpPr>
          <p:cNvPr id="65" name="Прямоугольник 64"/>
          <p:cNvSpPr/>
          <p:nvPr/>
        </p:nvSpPr>
        <p:spPr>
          <a:xfrm>
            <a:off x="251520" y="3143248"/>
            <a:ext cx="3240360" cy="3714752"/>
          </a:xfrm>
          <a:prstGeom prst="rect">
            <a:avLst/>
          </a:prstGeom>
          <a:solidFill>
            <a:schemeClr val="accent4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23528" y="4737754"/>
            <a:ext cx="3207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white"/>
                </a:solidFill>
              </a:rPr>
              <a:t>Це призводить до неможливості дотримання державних стандартів соціальних послуг та </a:t>
            </a:r>
            <a:r>
              <a:rPr lang="ru-RU" sz="1600" dirty="0" smtClean="0">
                <a:solidFill>
                  <a:prstClr val="white"/>
                </a:solidFill>
              </a:rPr>
              <a:t>порушень </a:t>
            </a:r>
            <a:r>
              <a:rPr lang="ru-RU" sz="1600" dirty="0">
                <a:solidFill>
                  <a:prstClr val="white"/>
                </a:solidFill>
              </a:rPr>
              <a:t>прав людини на соціальні послуги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4860032" y="1484784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</a:rPr>
              <a:t>ліквідовуються </a:t>
            </a:r>
            <a:r>
              <a:rPr lang="uk-UA" sz="1600" dirty="0">
                <a:solidFill>
                  <a:schemeClr val="tx2">
                    <a:lumMod val="75000"/>
                  </a:schemeClr>
                </a:solidFill>
              </a:rPr>
              <a:t>надавачі соціальних послуг, натомість соціальних робітників вводять до складу </a:t>
            </a: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</a:rPr>
              <a:t>виконкомів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Изображение 1" descr="230271-200.png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32048" cy="432048"/>
          </a:xfrm>
          <a:prstGeom prst="rect">
            <a:avLst/>
          </a:prstGeom>
        </p:spPr>
      </p:pic>
      <p:pic>
        <p:nvPicPr>
          <p:cNvPr id="3" name="Изображение 2" descr="403315-20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01008"/>
            <a:ext cx="1072450" cy="1072450"/>
          </a:xfrm>
          <a:prstGeom prst="rect">
            <a:avLst/>
          </a:prstGeom>
        </p:spPr>
      </p:pic>
      <p:pic>
        <p:nvPicPr>
          <p:cNvPr id="79" name="Изображение 78" descr="230271-200.png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6792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8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26000"/>
          </a:blip>
          <a:stretch>
            <a:fillRect/>
          </a:stretch>
        </p:blipFill>
        <p:spPr>
          <a:xfrm>
            <a:off x="467544" y="2276872"/>
            <a:ext cx="1131919" cy="879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3937" y="209092"/>
            <a:ext cx="2775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ВІДПОВІДАЛЬНІСТЬ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42" name="Picture 2" descr="http://www.2000.ua/modules/pages/pictures/1000x1000/331_731507d96187d0540f1873acc1991287_94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396" y="0"/>
            <a:ext cx="4572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flipV="1">
            <a:off x="355375" y="609192"/>
            <a:ext cx="255751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484414"/>
            <a:ext cx="3672408" cy="2960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</a:rPr>
              <a:t>кожен має право на відшкодування за рахунок органів місцевого самоврядування матеріальної та моральної шкоди, завданої незаконними рішеннями, діями чи бездіяльністю органів місцевого самоврядування, їх посадових і службових осіб при здійсненні ними своїх повноважень</a:t>
            </a:r>
            <a:endParaRPr lang="uk-U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628800"/>
            <a:ext cx="3636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874AA0"/>
                </a:solidFill>
              </a:rPr>
              <a:t>СТАТТЯ 56  Конституції України</a:t>
            </a:r>
            <a:endParaRPr lang="uk-UA" sz="2000" b="1" dirty="0">
              <a:solidFill>
                <a:srgbClr val="874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6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Місце для номера слайда 3"/>
          <p:cNvSpPr txBox="1">
            <a:spLocks noGrp="1"/>
          </p:cNvSpPr>
          <p:nvPr/>
        </p:nvSpPr>
        <p:spPr bwMode="auto">
          <a:xfrm>
            <a:off x="6280150" y="6516688"/>
            <a:ext cx="19700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rbel" charset="0"/>
                <a:ea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rbel" charset="0"/>
                <a:ea typeface="Arial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Corbel" charset="0"/>
                <a:ea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9pPr>
          </a:lstStyle>
          <a:p>
            <a:pPr algn="r" eaLnBrk="1" hangingPunct="1"/>
            <a:fld id="{8C765748-4778-A34A-9B7A-78FFD0581CE4}" type="slidenum">
              <a:rPr lang="uk-UA" sz="18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pPr algn="r" eaLnBrk="1" hangingPunct="1"/>
              <a:t>18</a:t>
            </a:fld>
            <a:endParaRPr lang="uk-UA" sz="180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267744" y="1052736"/>
            <a:ext cx="65527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Clr>
                <a:srgbClr val="570086"/>
              </a:buClr>
              <a:buSzPct val="150000"/>
              <a:buFont typeface="Wingdings" charset="2"/>
              <a:buChar char="§"/>
            </a:pPr>
            <a:r>
              <a:rPr lang="uk-UA" sz="1400" dirty="0" smtClean="0">
                <a:solidFill>
                  <a:srgbClr val="343434"/>
                </a:solidFill>
                <a:ea typeface="ＭＳ Ｐゴシック" charset="0"/>
                <a:cs typeface="ＭＳ Ｐゴシック" charset="0"/>
              </a:rPr>
              <a:t>вимоги до надавачів соціальних послуг (критерії їх діяльності) </a:t>
            </a:r>
            <a:r>
              <a:rPr lang="uk-UA" sz="1400" i="1" dirty="0" smtClean="0">
                <a:solidFill>
                  <a:srgbClr val="343434"/>
                </a:solidFill>
                <a:ea typeface="ＭＳ Ｐゴシック" charset="0"/>
                <a:cs typeface="ＭＳ Ｐゴシック" charset="0"/>
              </a:rPr>
              <a:t>(постанова КМУ від 14.11.2012 № 1036)</a:t>
            </a:r>
            <a:endParaRPr lang="uk-UA" sz="1400" dirty="0" smtClean="0">
              <a:solidFill>
                <a:srgbClr val="343434"/>
              </a:solidFill>
              <a:ea typeface="ＭＳ Ｐゴシック" charset="0"/>
              <a:cs typeface="ＭＳ Ｐゴシック" charset="0"/>
            </a:endParaRPr>
          </a:p>
          <a:p>
            <a:pPr marL="171450" indent="-171450" eaLnBrk="1" hangingPunct="1">
              <a:buClr>
                <a:srgbClr val="570086"/>
              </a:buClr>
              <a:buSzPct val="150000"/>
              <a:buFont typeface="Wingdings" charset="2"/>
              <a:buChar char="§"/>
            </a:pPr>
            <a:endParaRPr lang="uk-UA" sz="500" dirty="0" smtClean="0">
              <a:solidFill>
                <a:srgbClr val="343434"/>
              </a:solidFill>
              <a:ea typeface="ＭＳ Ｐゴシック" charset="0"/>
              <a:cs typeface="ＭＳ Ｐゴシック" charset="0"/>
            </a:endParaRPr>
          </a:p>
          <a:p>
            <a:pPr marL="285750" indent="-285750" eaLnBrk="1" hangingPunct="1">
              <a:buClr>
                <a:srgbClr val="570086"/>
              </a:buClr>
              <a:buSzPct val="150000"/>
              <a:buFont typeface="Wingdings" charset="2"/>
              <a:buChar char="§"/>
            </a:pPr>
            <a:r>
              <a:rPr lang="uk-UA" sz="1400" dirty="0" smtClean="0">
                <a:solidFill>
                  <a:srgbClr val="343434"/>
                </a:solidFill>
                <a:ea typeface="ＭＳ Ｐゴシック" charset="0"/>
                <a:cs typeface="ＭＳ Ｐゴシック" charset="0"/>
              </a:rPr>
              <a:t>порядок надання соціальних послуг із встановленням диференційованої плати </a:t>
            </a:r>
            <a:r>
              <a:rPr lang="uk-UA" sz="1400" i="1" dirty="0" smtClean="0">
                <a:solidFill>
                  <a:srgbClr val="343434"/>
                </a:solidFill>
                <a:ea typeface="ＭＳ Ｐゴシック" charset="0"/>
                <a:cs typeface="ＭＳ Ｐゴシック" charset="0"/>
              </a:rPr>
              <a:t>(постанова КМУ від 19.12.2012 № 1184)</a:t>
            </a:r>
            <a:endParaRPr lang="uk-UA" sz="1400" i="1" dirty="0" smtClean="0">
              <a:solidFill>
                <a:srgbClr val="343434"/>
              </a:solidFill>
              <a:cs typeface="Arial" charset="0"/>
            </a:endParaRPr>
          </a:p>
          <a:p>
            <a:pPr marL="171450" indent="-171450" eaLnBrk="1" hangingPunct="1">
              <a:buClr>
                <a:srgbClr val="570086"/>
              </a:buClr>
              <a:buSzPct val="150000"/>
              <a:buFont typeface="Wingdings" charset="2"/>
              <a:buChar char="§"/>
            </a:pPr>
            <a:endParaRPr lang="uk-UA" sz="500" i="1" dirty="0" smtClean="0">
              <a:solidFill>
                <a:srgbClr val="343434"/>
              </a:solidFill>
              <a:cs typeface="Arial" charset="0"/>
            </a:endParaRPr>
          </a:p>
          <a:p>
            <a:pPr marL="285750" indent="-285750">
              <a:spcAft>
                <a:spcPts val="1200"/>
              </a:spcAft>
              <a:buClr>
                <a:srgbClr val="570086"/>
              </a:buClr>
              <a:buSzPct val="150000"/>
              <a:buFont typeface="Wingdings" charset="2"/>
              <a:buChar char="§"/>
            </a:pPr>
            <a:r>
              <a:rPr lang="uk-UA" sz="1400" dirty="0" smtClean="0">
                <a:solidFill>
                  <a:srgbClr val="343434"/>
                </a:solidFill>
                <a:cs typeface="Arial" charset="0"/>
              </a:rPr>
              <a:t>методичні рекомендації щодо інформування населення про соціальні </a:t>
            </a:r>
            <a:r>
              <a:rPr lang="uk-UA" sz="1400" dirty="0" smtClean="0">
                <a:solidFill>
                  <a:srgbClr val="343434"/>
                </a:solidFill>
              </a:rPr>
              <a:t>изначення потреб населення адміністративно-терито</a:t>
            </a:r>
            <a:r>
              <a:rPr lang="uk-UA" sz="1400" dirty="0" smtClean="0">
                <a:solidFill>
                  <a:srgbClr val="343434"/>
                </a:solidFill>
                <a:cs typeface="Arial" charset="0"/>
              </a:rPr>
              <a:t>послуги</a:t>
            </a:r>
            <a:r>
              <a:rPr lang="uk-UA" sz="1400" i="1" dirty="0" smtClean="0">
                <a:solidFill>
                  <a:srgbClr val="343434"/>
                </a:solidFill>
              </a:rPr>
              <a:t> (наказ Мінсоцполітики від 28.10.2014 № 828) </a:t>
            </a:r>
            <a:r>
              <a:rPr lang="uk-UA" sz="1400" i="1" dirty="0" smtClean="0">
                <a:solidFill>
                  <a:srgbClr val="343434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marL="285750" indent="-285750">
              <a:spcAft>
                <a:spcPts val="1200"/>
              </a:spcAft>
              <a:buClr>
                <a:srgbClr val="570086"/>
              </a:buClr>
              <a:buSzPct val="150000"/>
              <a:buFont typeface="Wingdings" charset="2"/>
              <a:buChar char="§"/>
            </a:pPr>
            <a:r>
              <a:rPr lang="uk-UA" sz="1400" dirty="0" smtClean="0">
                <a:solidFill>
                  <a:srgbClr val="343434"/>
                </a:solidFill>
                <a:cs typeface="Arial" charset="0"/>
              </a:rPr>
              <a:t>методичні рекомендації розрахунку вартості  соціальної послуги </a:t>
            </a:r>
            <a:r>
              <a:rPr lang="uk-UA" sz="1400" i="1" dirty="0" smtClean="0">
                <a:solidFill>
                  <a:srgbClr val="343434"/>
                </a:solidFill>
                <a:cs typeface="Arial" charset="0"/>
              </a:rPr>
              <a:t>(наказ Мінсоцполітики від 07.12.2015 № 1186) </a:t>
            </a:r>
          </a:p>
          <a:p>
            <a:pPr marL="285750" indent="-285750">
              <a:spcAft>
                <a:spcPts val="1200"/>
              </a:spcAft>
              <a:buClr>
                <a:srgbClr val="570086"/>
              </a:buClr>
              <a:buSzPct val="150000"/>
              <a:buFont typeface="Wingdings" charset="2"/>
              <a:buChar char="§"/>
            </a:pPr>
            <a:r>
              <a:rPr lang="uk-UA" sz="1400" dirty="0" smtClean="0">
                <a:solidFill>
                  <a:srgbClr val="343434"/>
                </a:solidFill>
              </a:rPr>
              <a:t>порядок атестації соціальних працівників, інших фахівців, що надають соціальні та реабілітаційні послуги </a:t>
            </a:r>
            <a:r>
              <a:rPr lang="uk-UA" sz="1400" i="1" dirty="0" smtClean="0">
                <a:solidFill>
                  <a:srgbClr val="343434"/>
                </a:solidFill>
              </a:rPr>
              <a:t>(наказ Мінсоцполітики від 01.10.2012 № 612)</a:t>
            </a:r>
          </a:p>
          <a:p>
            <a:pPr marL="285750" indent="-285750">
              <a:spcAft>
                <a:spcPts val="1200"/>
              </a:spcAft>
              <a:buClr>
                <a:srgbClr val="570086"/>
              </a:buClr>
              <a:buSzPct val="150000"/>
              <a:buFont typeface="Wingdings" charset="2"/>
              <a:buChar char="§"/>
            </a:pPr>
            <a:r>
              <a:rPr lang="uk-UA" sz="1400" dirty="0" smtClean="0">
                <a:solidFill>
                  <a:srgbClr val="343434"/>
                </a:solidFill>
              </a:rPr>
              <a:t>порядок визначення потреб населення адміністративно-територіальної одиниці у соціальних послугах  - </a:t>
            </a:r>
            <a:r>
              <a:rPr lang="uk-UA" sz="1400" i="1" dirty="0" smtClean="0">
                <a:solidFill>
                  <a:srgbClr val="343434"/>
                </a:solidFill>
              </a:rPr>
              <a:t>наказ Мінсоцполітики від 20.01.2014 № 28)</a:t>
            </a:r>
          </a:p>
          <a:p>
            <a:pPr marL="285750" indent="-285750">
              <a:spcAft>
                <a:spcPts val="1200"/>
              </a:spcAft>
              <a:buClr>
                <a:srgbClr val="570086"/>
              </a:buClr>
              <a:buSzPct val="150000"/>
              <a:buFont typeface="Wingdings" charset="2"/>
              <a:buChar char="§"/>
            </a:pPr>
            <a:r>
              <a:rPr lang="uk-UA" sz="1400" dirty="0" smtClean="0">
                <a:solidFill>
                  <a:srgbClr val="343434"/>
                </a:solidFill>
                <a:latin typeface="+mj-lt"/>
                <a:cs typeface="Arial" charset="0"/>
              </a:rPr>
              <a:t>порядок здійснення соціального замовлення за рахунок бюджетних коштів </a:t>
            </a:r>
            <a:r>
              <a:rPr lang="uk-UA" sz="1400" i="1" dirty="0" smtClean="0">
                <a:solidFill>
                  <a:srgbClr val="343434"/>
                </a:solidFill>
                <a:latin typeface="+mj-lt"/>
                <a:cs typeface="Arial" charset="0"/>
              </a:rPr>
              <a:t>(постанова КМУ </a:t>
            </a:r>
            <a:r>
              <a:rPr lang="uk-UA" sz="1400" i="1" dirty="0" smtClean="0">
                <a:solidFill>
                  <a:srgbClr val="343434"/>
                </a:solidFill>
                <a:cs typeface="Arial" charset="0"/>
              </a:rPr>
              <a:t>від 29.04.2013 № 324)</a:t>
            </a:r>
          </a:p>
          <a:p>
            <a:pPr marL="285750" indent="-285750">
              <a:spcAft>
                <a:spcPts val="1200"/>
              </a:spcAft>
              <a:buClr>
                <a:srgbClr val="570086"/>
              </a:buClr>
              <a:buSzPct val="150000"/>
              <a:buFont typeface="Wingdings" charset="2"/>
              <a:buChar char="§"/>
            </a:pPr>
            <a:r>
              <a:rPr lang="uk-UA" sz="1400" dirty="0" smtClean="0">
                <a:solidFill>
                  <a:srgbClr val="343434"/>
                </a:solidFill>
                <a:latin typeface="+mj-lt"/>
                <a:cs typeface="Arial" charset="0"/>
              </a:rPr>
              <a:t>методика оцінки конкурсних пропозицій (наказ Мінсоцполітики від 26.03.2015 № 332) </a:t>
            </a:r>
          </a:p>
          <a:p>
            <a:pPr marL="285750" indent="-285750">
              <a:spcAft>
                <a:spcPts val="1200"/>
              </a:spcAft>
              <a:buClr>
                <a:srgbClr val="570086"/>
              </a:buClr>
              <a:buSzPct val="150000"/>
              <a:buFont typeface="Wingdings" charset="2"/>
              <a:buChar char="§"/>
            </a:pPr>
            <a:r>
              <a:rPr lang="uk-UA" sz="1400" dirty="0" smtClean="0">
                <a:solidFill>
                  <a:srgbClr val="343434"/>
                </a:solidFill>
                <a:latin typeface="+mj-lt"/>
                <a:cs typeface="Arial" charset="0"/>
              </a:rPr>
              <a:t>форма Примірного договору про залучення бюджетних коштів для надання соціальних послуг </a:t>
            </a:r>
            <a:r>
              <a:rPr lang="uk-UA" sz="1400" i="1" dirty="0" smtClean="0">
                <a:solidFill>
                  <a:srgbClr val="343434"/>
                </a:solidFill>
                <a:latin typeface="+mj-lt"/>
                <a:cs typeface="Arial" charset="0"/>
              </a:rPr>
              <a:t>(наказ Мінсоцполітики від 29.05.2015 № 565)</a:t>
            </a:r>
            <a:endParaRPr lang="uk-UA" sz="1400" dirty="0" smtClean="0">
              <a:solidFill>
                <a:srgbClr val="343434"/>
              </a:solidFill>
              <a:latin typeface="+mj-lt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260648"/>
            <a:ext cx="4150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rgbClr val="4E005F"/>
                </a:solidFill>
                <a:cs typeface="Arial" charset="0"/>
              </a:rPr>
              <a:t>НОРМАТИВНО-ПРАВОВА БАЗА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2" cstate="print"/>
          <a:srcRect l="80199" t="162" r="3198" b="6117"/>
          <a:stretch/>
        </p:blipFill>
        <p:spPr>
          <a:xfrm>
            <a:off x="-36512" y="0"/>
            <a:ext cx="1822121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6511" y="20684"/>
            <a:ext cx="1800200" cy="6885384"/>
          </a:xfrm>
          <a:prstGeom prst="rect">
            <a:avLst/>
          </a:prstGeom>
          <a:solidFill>
            <a:srgbClr val="57008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35250" y="3212976"/>
            <a:ext cx="4248472" cy="2304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Char char="ü"/>
            </a:pPr>
            <a:endParaRPr lang="uk-UA" sz="1600" dirty="0" smtClean="0">
              <a:solidFill>
                <a:srgbClr val="343434"/>
              </a:solidFill>
              <a:latin typeface="+mj-lt"/>
              <a:cs typeface="Arial" charset="0"/>
            </a:endParaRPr>
          </a:p>
          <a:p>
            <a:pPr>
              <a:lnSpc>
                <a:spcPct val="90000"/>
              </a:lnSpc>
              <a:buFont typeface="Wingdings" charset="0"/>
              <a:buChar char="ü"/>
            </a:pPr>
            <a:endParaRPr lang="uk-UA" sz="1600" dirty="0" smtClean="0">
              <a:solidFill>
                <a:srgbClr val="343434"/>
              </a:solidFill>
              <a:latin typeface="+mj-lt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343434"/>
              </a:solidFill>
              <a:latin typeface="+mj-lt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668637"/>
            <a:ext cx="640871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620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Картинки по запросу old people"/>
          <p:cNvPicPr>
            <a:picLocks noChangeAspect="1" noChangeArrowheads="1"/>
          </p:cNvPicPr>
          <p:nvPr/>
        </p:nvPicPr>
        <p:blipFill>
          <a:blip r:embed="rId2"/>
          <a:srcRect l="12500" r="20834"/>
          <a:stretch>
            <a:fillRect/>
          </a:stretch>
        </p:blipFill>
        <p:spPr bwMode="auto">
          <a:xfrm>
            <a:off x="0" y="-48"/>
            <a:ext cx="9180512" cy="6858048"/>
          </a:xfrm>
          <a:prstGeom prst="rect">
            <a:avLst/>
          </a:prstGeom>
          <a:noFill/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 rot="16200000">
            <a:off x="5687616" y="1089248"/>
            <a:ext cx="3456384" cy="35273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28184" y="2801440"/>
            <a:ext cx="2736304" cy="10795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  <a:latin typeface="Corbel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orbel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orbel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5pPr>
            <a:lvl6pPr marL="17541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6pPr>
            <a:lvl7pPr marL="22113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7pPr>
            <a:lvl8pPr marL="26685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8pPr>
            <a:lvl9pPr marL="3125788" indent="-182563" eaLnBrk="0" fontAlgn="base" hangingPunct="0">
              <a:spcAft>
                <a:spcPct val="0"/>
              </a:spcAft>
              <a:buClr>
                <a:srgbClr val="956251"/>
              </a:buClr>
              <a:buFont typeface="Wingdings 2" charset="0"/>
              <a:defRPr sz="2000">
                <a:solidFill>
                  <a:schemeClr val="tx1"/>
                </a:solidFill>
                <a:latin typeface="Corbel" charset="0"/>
                <a:ea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uk-UA" sz="1800" dirty="0">
                <a:solidFill>
                  <a:srgbClr val="FFFFFF"/>
                </a:solidFill>
                <a:latin typeface="+mj-lt"/>
                <a:cs typeface="Arial" charset="0"/>
              </a:rPr>
              <a:t>Оксана </a:t>
            </a:r>
            <a:r>
              <a:rPr lang="uk-UA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Суліма</a:t>
            </a:r>
          </a:p>
          <a:p>
            <a:pPr eaLnBrk="1" hangingPunct="1">
              <a:lnSpc>
                <a:spcPct val="130000"/>
              </a:lnSpc>
            </a:pPr>
            <a:r>
              <a:rPr lang="uk-UA" sz="1800" dirty="0">
                <a:solidFill>
                  <a:srgbClr val="FFFFFF"/>
                </a:solidFill>
                <a:latin typeface="+mj-lt"/>
                <a:cs typeface="Arial" charset="0"/>
              </a:rPr>
              <a:t> </a:t>
            </a:r>
            <a:r>
              <a:rPr lang="uk-UA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        289</a:t>
            </a:r>
            <a:r>
              <a:rPr lang="uk-UA" sz="1800" dirty="0">
                <a:solidFill>
                  <a:srgbClr val="FFFFFF"/>
                </a:solidFill>
                <a:latin typeface="+mj-lt"/>
                <a:cs typeface="Arial" charset="0"/>
              </a:rPr>
              <a:t>-60-</a:t>
            </a:r>
            <a:r>
              <a:rPr lang="uk-UA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32</a:t>
            </a:r>
          </a:p>
          <a:p>
            <a:pPr eaLnBrk="1" hangingPunct="1">
              <a:lnSpc>
                <a:spcPct val="130000"/>
              </a:lnSpc>
            </a:pPr>
            <a:r>
              <a:rPr lang="uk-UA" sz="1800" dirty="0">
                <a:solidFill>
                  <a:srgbClr val="FFFFFF"/>
                </a:solidFill>
                <a:latin typeface="+mj-lt"/>
                <a:cs typeface="Arial" charset="0"/>
              </a:rPr>
              <a:t> </a:t>
            </a:r>
            <a:r>
              <a:rPr lang="uk-UA" sz="1800" dirty="0" smtClean="0">
                <a:solidFill>
                  <a:srgbClr val="FFFFFF"/>
                </a:solidFill>
                <a:latin typeface="+mj-lt"/>
                <a:cs typeface="Arial" charset="0"/>
              </a:rPr>
              <a:t>        </a:t>
            </a:r>
            <a:r>
              <a:rPr lang="en-US" sz="1800" dirty="0" err="1" smtClean="0">
                <a:solidFill>
                  <a:srgbClr val="FFFFFF"/>
                </a:solidFill>
                <a:latin typeface="+mj-lt"/>
                <a:cs typeface="Arial" charset="0"/>
              </a:rPr>
              <a:t>sulima@mlsp.gov.ua</a:t>
            </a:r>
            <a:endParaRPr lang="ru-RU" sz="1800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13771" y="2009352"/>
            <a:ext cx="2534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 smtClean="0">
                <a:solidFill>
                  <a:schemeClr val="bg1"/>
                </a:solidFill>
                <a:cs typeface="Arial" charset="0"/>
              </a:rPr>
              <a:t>ДЯКУЮ ЗА УВАГУ!</a:t>
            </a:r>
            <a:endParaRPr lang="uk-UA" sz="20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2" name="Изображение 11" descr="1028748-200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12" y="3593528"/>
            <a:ext cx="339528" cy="339528"/>
          </a:xfrm>
          <a:prstGeom prst="rect">
            <a:avLst/>
          </a:prstGeom>
        </p:spPr>
      </p:pic>
      <p:pic>
        <p:nvPicPr>
          <p:cNvPr id="13" name="Изображение 12" descr="582859-200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12" y="3233488"/>
            <a:ext cx="288032" cy="28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goodfon.org/_ph/113/600420428.jpg"/>
          <p:cNvPicPr>
            <a:picLocks noChangeAspect="1" noChangeArrowheads="1"/>
          </p:cNvPicPr>
          <p:nvPr/>
        </p:nvPicPr>
        <p:blipFill>
          <a:blip r:embed="rId3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" y="0"/>
            <a:ext cx="9144000" cy="6858000"/>
          </a:xfrm>
          <a:prstGeom prst="rect">
            <a:avLst/>
          </a:prstGeom>
          <a:solidFill>
            <a:schemeClr val="accent4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85690" y="285704"/>
            <a:ext cx="6286544" cy="60007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73100" dist="50800" dir="4320000" sx="103000" sy="103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16824" y="1201127"/>
            <a:ext cx="156936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Комунальний</a:t>
            </a:r>
          </a:p>
          <a:p>
            <a:pPr algn="r"/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сектор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71934" y="1202256"/>
            <a:ext cx="15783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Недержавний</a:t>
            </a:r>
          </a:p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сектор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1464351" y="3250381"/>
            <a:ext cx="4929222" cy="158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Picture 8" descr="https://d30y9cdsu7xlg0.cloudfront.net/png/569690-200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8728" y="3428976"/>
            <a:ext cx="642942" cy="64294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143108" y="2487011"/>
            <a:ext cx="89032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2 000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уб’єктів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3108" y="3487143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3 000 000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осіб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60759" y="4487275"/>
            <a:ext cx="1135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90 000</a:t>
            </a:r>
          </a:p>
          <a:p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працівників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26" name="Picture 10" descr="https://d30y9cdsu7xlg0.cloudfront.net/png/594153-200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46379" y="4429108"/>
            <a:ext cx="642942" cy="642942"/>
          </a:xfrm>
          <a:prstGeom prst="rect">
            <a:avLst/>
          </a:prstGeom>
          <a:noFill/>
        </p:spPr>
      </p:pic>
      <p:pic>
        <p:nvPicPr>
          <p:cNvPr id="9228" name="Picture 12" descr="https://d30y9cdsu7xlg0.cloudfront.net/png/564832-200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00166" y="2428844"/>
            <a:ext cx="571504" cy="57150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811971" y="2487011"/>
            <a:ext cx="90303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200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суб’єктів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" name="Picture 12" descr="https://d30y9cdsu7xlg0.cloudfront.net/png/564832-200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446" y="2428844"/>
            <a:ext cx="571504" cy="571504"/>
          </a:xfrm>
          <a:prstGeom prst="rect">
            <a:avLst/>
          </a:prstGeom>
          <a:noFill/>
        </p:spPr>
      </p:pic>
      <p:pic>
        <p:nvPicPr>
          <p:cNvPr id="21" name="Picture 8" descr="https://d30y9cdsu7xlg0.cloudfront.net/png/569690-200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86446" y="3428976"/>
            <a:ext cx="642942" cy="642942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766407" y="3487143"/>
            <a:ext cx="8771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4 000</a:t>
            </a:r>
          </a:p>
          <a:p>
            <a:pPr algn="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осіб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27984" y="1960614"/>
            <a:ext cx="165893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овної інформації нема</a:t>
            </a:r>
            <a:endParaRPr lang="ru-RU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85918" y="1857340"/>
            <a:ext cx="1928826" cy="3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43372" y="1857340"/>
            <a:ext cx="1928826" cy="3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286248" y="192877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*</a:t>
            </a:r>
            <a:endParaRPr lang="ru-RU" dirty="0"/>
          </a:p>
        </p:txBody>
      </p:sp>
      <p:sp>
        <p:nvSpPr>
          <p:cNvPr id="27" name="Овал 26"/>
          <p:cNvSpPr/>
          <p:nvPr/>
        </p:nvSpPr>
        <p:spPr>
          <a:xfrm>
            <a:off x="4643438" y="4357622"/>
            <a:ext cx="2357478" cy="23574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926242" y="4713410"/>
            <a:ext cx="17918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67,8 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тис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непрацюючих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фізичних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осіб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>
              <a:lnSpc>
                <a:spcPct val="150000"/>
              </a:lnSpc>
            </a:pP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7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ctikare.com/wp-content/uploads/2015/01/02.jpg"/>
          <p:cNvPicPr>
            <a:picLocks noChangeAspect="1" noChangeArrowheads="1"/>
          </p:cNvPicPr>
          <p:nvPr/>
        </p:nvPicPr>
        <p:blipFill rotWithShape="1">
          <a:blip r:embed="rId2"/>
          <a:srcRect l="30419" r="29017"/>
          <a:stretch/>
        </p:blipFill>
        <p:spPr bwMode="auto">
          <a:xfrm>
            <a:off x="5008930" y="0"/>
            <a:ext cx="4171582" cy="6858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14282" y="960294"/>
            <a:ext cx="3643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                   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 rot="5400000" flipV="1">
            <a:off x="6762749" y="-788960"/>
            <a:ext cx="1271637" cy="3563888"/>
          </a:xfrm>
          <a:prstGeom prst="round2SameRect">
            <a:avLst>
              <a:gd name="adj1" fmla="val 45512"/>
              <a:gd name="adj2" fmla="val 0"/>
            </a:avLst>
          </a:prstGeom>
          <a:solidFill>
            <a:schemeClr val="accent4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581779"/>
            <a:ext cx="2915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СОЦІАЛЬНІ ПОСЛУГИ</a:t>
            </a:r>
          </a:p>
          <a:p>
            <a:r>
              <a:rPr lang="uk-UA" sz="1600" b="1" dirty="0" smtClean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19 державних стандартів</a:t>
            </a:r>
          </a:p>
          <a:p>
            <a:r>
              <a:rPr lang="uk-UA" sz="1600" b="1" dirty="0" smtClean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соціальних послуг </a:t>
            </a:r>
            <a:endParaRPr lang="uk-UA" sz="16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6860" y="260648"/>
            <a:ext cx="4213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570086"/>
                </a:solidFill>
              </a:rPr>
              <a:t>ПЕРЕЛІК СОЦІАЛЬНИХ ПОСЛУГ</a:t>
            </a:r>
          </a:p>
          <a:p>
            <a:r>
              <a:rPr lang="uk-UA" sz="1600" dirty="0" smtClean="0">
                <a:solidFill>
                  <a:srgbClr val="696969"/>
                </a:solidFill>
              </a:rPr>
              <a:t> (наказ від 03.09.2012 № 537):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156876"/>
            <a:ext cx="4608512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Догляд</a:t>
            </a:r>
            <a:r>
              <a:rPr lang="uk-UA" sz="1500" dirty="0">
                <a:solidFill>
                  <a:srgbClr val="696969"/>
                </a:solidFill>
              </a:rPr>
              <a:t>: догляд вдома, стаціонарний догляд, денний догляд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Підтримане </a:t>
            </a:r>
            <a:r>
              <a:rPr lang="uk-UA" sz="1500" dirty="0">
                <a:solidFill>
                  <a:srgbClr val="696969"/>
                </a:solidFill>
              </a:rPr>
              <a:t>проживання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Паліативний</a:t>
            </a:r>
            <a:r>
              <a:rPr lang="uk-UA" sz="1500" dirty="0">
                <a:solidFill>
                  <a:srgbClr val="696969"/>
                </a:solidFill>
              </a:rPr>
              <a:t>/хоспісний догляд 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Послуга </a:t>
            </a:r>
            <a:r>
              <a:rPr lang="uk-UA" sz="1500" dirty="0">
                <a:solidFill>
                  <a:srgbClr val="696969"/>
                </a:solidFill>
              </a:rPr>
              <a:t>з влаштування до сімейних форм виховання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Послуга </a:t>
            </a:r>
            <a:r>
              <a:rPr lang="uk-UA" sz="1500" dirty="0">
                <a:solidFill>
                  <a:srgbClr val="696969"/>
                </a:solidFill>
              </a:rPr>
              <a:t>соціальної адаптації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Послуга </a:t>
            </a:r>
            <a:r>
              <a:rPr lang="uk-UA" sz="1500" dirty="0">
                <a:solidFill>
                  <a:srgbClr val="696969"/>
                </a:solidFill>
              </a:rPr>
              <a:t>соціальної інтеграції та реінтеграції 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Послуга </a:t>
            </a:r>
            <a:r>
              <a:rPr lang="uk-UA" sz="1500" dirty="0">
                <a:solidFill>
                  <a:srgbClr val="696969"/>
                </a:solidFill>
              </a:rPr>
              <a:t>абілітації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Послуга </a:t>
            </a:r>
            <a:r>
              <a:rPr lang="uk-UA" sz="1500" dirty="0">
                <a:solidFill>
                  <a:srgbClr val="696969"/>
                </a:solidFill>
              </a:rPr>
              <a:t>соціальної реабілітації: послуга соціально-психологічної реабілітації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Надання </a:t>
            </a:r>
            <a:r>
              <a:rPr lang="uk-UA" sz="1500" dirty="0">
                <a:solidFill>
                  <a:srgbClr val="696969"/>
                </a:solidFill>
              </a:rPr>
              <a:t>притулку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Кризове </a:t>
            </a:r>
            <a:r>
              <a:rPr lang="uk-UA" sz="1500" dirty="0">
                <a:solidFill>
                  <a:srgbClr val="696969"/>
                </a:solidFill>
              </a:rPr>
              <a:t>та екстрене втручання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Консультування</a:t>
            </a:r>
            <a:endParaRPr lang="uk-UA" sz="1500" dirty="0">
              <a:solidFill>
                <a:srgbClr val="696969"/>
              </a:solidFill>
            </a:endParaRP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Соціальний </a:t>
            </a:r>
            <a:r>
              <a:rPr lang="uk-UA" sz="1500" dirty="0">
                <a:solidFill>
                  <a:srgbClr val="696969"/>
                </a:solidFill>
              </a:rPr>
              <a:t>супровід/патронаж: соціальний супровід при працевлаштуванні та на робочому місці 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Представництво </a:t>
            </a:r>
            <a:r>
              <a:rPr lang="uk-UA" sz="1500" dirty="0">
                <a:solidFill>
                  <a:srgbClr val="696969"/>
                </a:solidFill>
              </a:rPr>
              <a:t>інтересів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Посередництво </a:t>
            </a:r>
            <a:r>
              <a:rPr lang="uk-UA" sz="1500" dirty="0">
                <a:solidFill>
                  <a:srgbClr val="696969"/>
                </a:solidFill>
              </a:rPr>
              <a:t>(медіація)</a:t>
            </a:r>
          </a:p>
          <a:p>
            <a:pPr marL="285750" indent="-285750">
              <a:spcBef>
                <a:spcPts val="400"/>
              </a:spcBef>
              <a:buClr>
                <a:srgbClr val="4E005F"/>
              </a:buClr>
              <a:buSzPct val="150000"/>
              <a:buFont typeface="Wingdings" charset="2"/>
              <a:buChar char="§"/>
            </a:pPr>
            <a:r>
              <a:rPr lang="uk-UA" sz="1500" dirty="0" smtClean="0">
                <a:solidFill>
                  <a:srgbClr val="696969"/>
                </a:solidFill>
              </a:rPr>
              <a:t>Соціальна </a:t>
            </a:r>
            <a:r>
              <a:rPr lang="uk-UA" sz="1500" dirty="0">
                <a:solidFill>
                  <a:srgbClr val="696969"/>
                </a:solidFill>
              </a:rPr>
              <a:t>профілактика</a:t>
            </a:r>
          </a:p>
        </p:txBody>
      </p:sp>
    </p:spTree>
    <p:extLst>
      <p:ext uri="{BB962C8B-B14F-4D97-AF65-F5344CB8AC3E}">
        <p14:creationId xmlns:p14="http://schemas.microsoft.com/office/powerpoint/2010/main" val="218661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88" y="260648"/>
            <a:ext cx="5256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4E005F"/>
                </a:solidFill>
                <a:cs typeface="Arial" charset="0"/>
              </a:rPr>
              <a:t>СОЦІАЛЬНІ ПОСЛУГИ. </a:t>
            </a:r>
            <a:r>
              <a:rPr lang="uk-UA" sz="2000" b="1" dirty="0" smtClean="0">
                <a:solidFill>
                  <a:srgbClr val="874AA0"/>
                </a:solidFill>
                <a:cs typeface="Arial" charset="0"/>
              </a:rPr>
              <a:t>ДОГЛЯД</a:t>
            </a:r>
            <a:endParaRPr lang="uk-UA" sz="2000" b="1" dirty="0">
              <a:solidFill>
                <a:srgbClr val="874AA0"/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654911"/>
            <a:ext cx="3709646" cy="45719"/>
          </a:xfrm>
          <a:prstGeom prst="rect">
            <a:avLst/>
          </a:prstGeom>
          <a:solidFill>
            <a:srgbClr val="68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7074" y="1187460"/>
            <a:ext cx="706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874AA0"/>
                </a:solidFill>
                <a:latin typeface="+mj-lt"/>
                <a:cs typeface="Times New Roman" pitchFamily="18" charset="0"/>
              </a:rPr>
              <a:t>Мета</a:t>
            </a:r>
            <a:endParaRPr lang="ru-RU" b="1" dirty="0">
              <a:solidFill>
                <a:srgbClr val="874A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7074" y="2420888"/>
            <a:ext cx="90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874AA0"/>
                </a:solidFill>
                <a:latin typeface="+mj-lt"/>
                <a:cs typeface="Times New Roman" pitchFamily="18" charset="0"/>
              </a:rPr>
              <a:t>Заходи</a:t>
            </a:r>
            <a:endParaRPr lang="ru-RU" b="1" dirty="0">
              <a:solidFill>
                <a:srgbClr val="874A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88636" y="2420888"/>
            <a:ext cx="567423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допомога </a:t>
            </a:r>
            <a:r>
              <a:rPr lang="uk-UA" sz="160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у самообслуговуванні, пересуванні, веденні домашнього господарства, взаємодії з іншими фахівцями та </a:t>
            </a: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службами</a:t>
            </a:r>
            <a:endParaRPr lang="uk-UA" sz="16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навчання </a:t>
            </a:r>
            <a:r>
              <a:rPr lang="uk-UA" sz="160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навичкам самообслуговування </a:t>
            </a:r>
          </a:p>
          <a:p>
            <a:pPr algn="just">
              <a:spcBef>
                <a:spcPts val="600"/>
              </a:spcBef>
              <a:defRPr/>
            </a:pP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допомога </a:t>
            </a:r>
            <a:r>
              <a:rPr lang="uk-UA" sz="160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у забезпеченні технічними засобами реабілітації, навчання навичкам користування </a:t>
            </a: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ними</a:t>
            </a:r>
            <a:endParaRPr lang="uk-UA" sz="16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психологічна підтримка</a:t>
            </a:r>
            <a:endParaRPr lang="uk-UA" sz="16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допомога </a:t>
            </a:r>
            <a:r>
              <a:rPr lang="uk-UA" sz="160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 отриманні безоплатної правової </a:t>
            </a: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допомоги</a:t>
            </a:r>
          </a:p>
          <a:p>
            <a:pPr algn="just">
              <a:spcBef>
                <a:spcPts val="600"/>
              </a:spcBef>
              <a:defRPr/>
            </a:pP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допомога </a:t>
            </a:r>
            <a:r>
              <a:rPr lang="uk-UA" sz="160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 оформленні документів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7074" y="5485240"/>
            <a:ext cx="1241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874AA0"/>
                </a:solidFill>
                <a:latin typeface="+mj-lt"/>
                <a:cs typeface="Times New Roman" pitchFamily="18" charset="0"/>
              </a:rPr>
              <a:t>Соц. групи</a:t>
            </a:r>
            <a:endParaRPr lang="ru-RU" b="1" dirty="0">
              <a:solidFill>
                <a:srgbClr val="874A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33665" y="5413232"/>
            <a:ext cx="5029200" cy="8422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defRPr/>
            </a:pPr>
            <a:r>
              <a:rPr lang="uk-UA" sz="160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особи з </a:t>
            </a: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інвалідністю</a:t>
            </a:r>
          </a:p>
          <a:p>
            <a:pPr algn="just">
              <a:lnSpc>
                <a:spcPct val="140000"/>
              </a:lnSpc>
              <a:spcBef>
                <a:spcPts val="600"/>
              </a:spcBef>
              <a:defRPr/>
            </a:pP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хворі</a:t>
            </a:r>
            <a:r>
              <a:rPr lang="uk-UA" sz="1600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громадяни похилого віку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88635" y="1196752"/>
            <a:ext cx="60198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rgbClr val="696969"/>
                </a:solidFill>
              </a:rPr>
              <a:t>Надання допомоги в забезпеченні життєдіяльності особам, які частково або повністю втратили/не набули здатності до самообслуговування  </a:t>
            </a:r>
            <a:endParaRPr lang="uk-UA" sz="1600" dirty="0">
              <a:solidFill>
                <a:srgbClr val="696969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75656" y="1394776"/>
            <a:ext cx="720000" cy="18000"/>
          </a:xfrm>
          <a:prstGeom prst="rect">
            <a:avLst/>
          </a:prstGeom>
          <a:solidFill>
            <a:srgbClr val="C795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CCC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75656" y="2618912"/>
            <a:ext cx="720000" cy="18000"/>
          </a:xfrm>
          <a:prstGeom prst="rect">
            <a:avLst/>
          </a:prstGeom>
          <a:solidFill>
            <a:srgbClr val="C795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CCC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5701264"/>
            <a:ext cx="720000" cy="18000"/>
          </a:xfrm>
          <a:prstGeom prst="rect">
            <a:avLst/>
          </a:prstGeom>
          <a:solidFill>
            <a:srgbClr val="C795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CCC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Изображение 16" descr="658285-200.pn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76" y="5269216"/>
            <a:ext cx="608056" cy="608056"/>
          </a:xfrm>
          <a:prstGeom prst="rect">
            <a:avLst/>
          </a:prstGeom>
        </p:spPr>
      </p:pic>
      <p:pic>
        <p:nvPicPr>
          <p:cNvPr id="18" name="Изображение 17" descr="658284-200.png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76" y="5773272"/>
            <a:ext cx="608056" cy="608056"/>
          </a:xfrm>
          <a:prstGeom prst="rect">
            <a:avLst/>
          </a:prstGeom>
        </p:spPr>
      </p:pic>
      <p:pic>
        <p:nvPicPr>
          <p:cNvPr id="20" name="Изображение 19" descr="1017873-200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84" y="1196752"/>
            <a:ext cx="358512" cy="35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88" y="260648"/>
            <a:ext cx="6840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4E005F"/>
                </a:solidFill>
                <a:cs typeface="Arial" charset="0"/>
              </a:rPr>
              <a:t>СОЦІАЛЬНІ ПОСЛУГИ. </a:t>
            </a:r>
            <a:r>
              <a:rPr lang="uk-UA" sz="2000" b="1" dirty="0">
                <a:solidFill>
                  <a:srgbClr val="874AA0"/>
                </a:solidFill>
                <a:cs typeface="Arial" charset="0"/>
              </a:rPr>
              <a:t>СОЦІАЛЬНА АДАПТАЦІЯ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654911"/>
            <a:ext cx="5293822" cy="45719"/>
          </a:xfrm>
          <a:prstGeom prst="rect">
            <a:avLst/>
          </a:prstGeom>
          <a:solidFill>
            <a:srgbClr val="68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323" y="1052736"/>
            <a:ext cx="706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874AA0"/>
                </a:solidFill>
                <a:latin typeface="+mj-lt"/>
                <a:cs typeface="Times New Roman" pitchFamily="18" charset="0"/>
              </a:rPr>
              <a:t>Мета</a:t>
            </a:r>
            <a:endParaRPr lang="ru-RU" b="1" dirty="0">
              <a:solidFill>
                <a:srgbClr val="874A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4323" y="1998132"/>
            <a:ext cx="90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874AA0"/>
                </a:solidFill>
                <a:latin typeface="+mj-lt"/>
                <a:cs typeface="Times New Roman" pitchFamily="18" charset="0"/>
              </a:rPr>
              <a:t>Заходи</a:t>
            </a:r>
            <a:endParaRPr lang="ru-RU" b="1" dirty="0">
              <a:solidFill>
                <a:srgbClr val="874A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43808" y="1998132"/>
            <a:ext cx="59766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допомога в аналізі життєвої ситуації, складання плану виходу із складної життєвої ситуації </a:t>
            </a:r>
          </a:p>
          <a:p>
            <a:pPr algn="just"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навчання, формування та розвиток соціальних навичок, умінь, соціальної компетенції; представництво інтересів</a:t>
            </a:r>
          </a:p>
          <a:p>
            <a:pPr algn="just"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корекція психологічного стану та поведінки в повсякденному житті</a:t>
            </a:r>
          </a:p>
          <a:p>
            <a:pPr algn="just"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допомога в оформленні документів</a:t>
            </a:r>
          </a:p>
          <a:p>
            <a:pPr algn="just"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сприяння працевлаштуванню</a:t>
            </a:r>
          </a:p>
          <a:p>
            <a:pPr algn="just"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організація клубів за інтересами, університетів третього віку</a:t>
            </a:r>
          </a:p>
          <a:p>
            <a:pPr algn="just"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сприяння організації та діяльності груп самодопомоги</a:t>
            </a:r>
            <a:endParaRPr lang="uk-UA" sz="14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4323" y="4653136"/>
            <a:ext cx="1241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874AA0"/>
                </a:solidFill>
                <a:latin typeface="+mj-lt"/>
                <a:cs typeface="Times New Roman" pitchFamily="18" charset="0"/>
              </a:rPr>
              <a:t>Соц. групи</a:t>
            </a:r>
            <a:endParaRPr lang="ru-RU" b="1" dirty="0">
              <a:solidFill>
                <a:srgbClr val="874A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88836" y="4694420"/>
            <a:ext cx="607565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особи, які перебувають у спеціалізованих або інтернатних закладах</a:t>
            </a:r>
          </a:p>
          <a:p>
            <a:pPr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особи, які скоїли правопорушення</a:t>
            </a:r>
          </a:p>
          <a:p>
            <a:pPr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особи із залежностями </a:t>
            </a:r>
          </a:p>
          <a:p>
            <a:pPr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особи із психічними розладами особи похилого віку, з інвалідністю, </a:t>
            </a:r>
          </a:p>
          <a:p>
            <a:pPr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особи, які відбули покарання у виді обмеження або позбавлення волі на певний строк</a:t>
            </a:r>
          </a:p>
          <a:p>
            <a:pPr>
              <a:spcBef>
                <a:spcPts val="600"/>
              </a:spcBef>
              <a:defRPr/>
            </a:pPr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схильні до девіантної поведінки</a:t>
            </a:r>
            <a:endParaRPr lang="uk-UA" sz="1400" dirty="0">
              <a:solidFill>
                <a:schemeClr val="bg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43808" y="1034152"/>
            <a:ext cx="60198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solidFill>
                  <a:srgbClr val="696969"/>
                </a:solidFill>
              </a:rPr>
              <a:t>Прийняття норм і цінностей соціального середовища, пристосування до нових умов життя, побуту, праці, проживання, формування системи відносин із соціальними об'єктами   </a:t>
            </a:r>
            <a:endParaRPr lang="uk-UA" sz="1400" dirty="0">
              <a:solidFill>
                <a:srgbClr val="696969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77184" y="1260052"/>
            <a:ext cx="720000" cy="18000"/>
          </a:xfrm>
          <a:prstGeom prst="rect">
            <a:avLst/>
          </a:prstGeom>
          <a:solidFill>
            <a:srgbClr val="C795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CCC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77184" y="2196156"/>
            <a:ext cx="720000" cy="18000"/>
          </a:xfrm>
          <a:prstGeom prst="rect">
            <a:avLst/>
          </a:prstGeom>
          <a:solidFill>
            <a:srgbClr val="C795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CCC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49192" y="4869160"/>
            <a:ext cx="720000" cy="18000"/>
          </a:xfrm>
          <a:prstGeom prst="rect">
            <a:avLst/>
          </a:prstGeom>
          <a:solidFill>
            <a:srgbClr val="C795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CCC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Изображение 19" descr="1017873-200.pn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88" y="1062028"/>
            <a:ext cx="358512" cy="35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/>
          <p:cNvSpPr/>
          <p:nvPr/>
        </p:nvSpPr>
        <p:spPr>
          <a:xfrm>
            <a:off x="571472" y="214290"/>
            <a:ext cx="7858180" cy="6484906"/>
          </a:xfrm>
          <a:prstGeom prst="ellipse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57158" y="4643446"/>
            <a:ext cx="2357454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438133" y="5531192"/>
            <a:ext cx="4179131" cy="135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786546" y="2285992"/>
            <a:ext cx="2357454" cy="2928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14282" y="2143116"/>
            <a:ext cx="1928794" cy="1643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00694" y="428604"/>
            <a:ext cx="2571768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285852" y="428604"/>
            <a:ext cx="2357454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661042" y="1428736"/>
            <a:ext cx="3964809" cy="39648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0" sx="97000" sy="97000" algn="ctr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1071546" y="4977482"/>
            <a:ext cx="15888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Оцінка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якості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</a:rPr>
              <a:t>Соціальних послуг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 descr="https://d30y9cdsu7xlg0.cloudfront.net/png/232494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3859" y="4939392"/>
            <a:ext cx="547679" cy="547677"/>
          </a:xfrm>
          <a:prstGeom prst="rect">
            <a:avLst/>
          </a:prstGeom>
          <a:noFill/>
        </p:spPr>
      </p:pic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2071670" y="619764"/>
            <a:ext cx="3143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Визначення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потреб</a:t>
            </a:r>
          </a:p>
          <a:p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населення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у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соц.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послугах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8" descr="https://d30y9cdsu7xlg0.cloudfront.net/png/141978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00166" y="642918"/>
            <a:ext cx="571504" cy="571504"/>
          </a:xfrm>
          <a:prstGeom prst="rect">
            <a:avLst/>
          </a:prstGeom>
          <a:noFill/>
        </p:spPr>
      </p:pic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5143504" y="642918"/>
            <a:ext cx="15827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Складання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</a:rPr>
              <a:t>планів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auto">
          <a:xfrm>
            <a:off x="6704039" y="3500435"/>
            <a:ext cx="15160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err="1">
                <a:solidFill>
                  <a:schemeClr val="bg2">
                    <a:lumMod val="50000"/>
                  </a:schemeClr>
                </a:solidFill>
              </a:rPr>
              <a:t>с</a:t>
            </a:r>
            <a:r>
              <a:rPr lang="ru-RU" sz="1000" dirty="0" err="1" smtClean="0">
                <a:solidFill>
                  <a:schemeClr val="bg2">
                    <a:lumMod val="50000"/>
                  </a:schemeClr>
                </a:solidFill>
              </a:rPr>
              <a:t>оціальне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000" dirty="0" err="1" smtClean="0">
                <a:solidFill>
                  <a:schemeClr val="bg2">
                    <a:lumMod val="50000"/>
                  </a:schemeClr>
                </a:solidFill>
              </a:rPr>
              <a:t>замовлення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>
            <a:off x="8143875" y="3500438"/>
            <a:ext cx="1000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err="1">
                <a:solidFill>
                  <a:schemeClr val="bg2">
                    <a:lumMod val="50000"/>
                  </a:schemeClr>
                </a:solidFill>
              </a:rPr>
              <a:t>о</a:t>
            </a:r>
            <a:r>
              <a:rPr lang="ru-RU" sz="1000" dirty="0" err="1" smtClean="0">
                <a:solidFill>
                  <a:schemeClr val="bg2">
                    <a:lumMod val="50000"/>
                  </a:schemeClr>
                </a:solidFill>
              </a:rPr>
              <a:t>рганізація</a:t>
            </a:r>
            <a:endParaRPr lang="ru-RU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uk-UA" sz="1000" dirty="0">
                <a:solidFill>
                  <a:schemeClr val="bg2">
                    <a:lumMod val="50000"/>
                  </a:schemeClr>
                </a:solidFill>
              </a:rPr>
              <a:t>д</a:t>
            </a:r>
            <a:r>
              <a:rPr lang="uk-UA" sz="1000" dirty="0" smtClean="0">
                <a:solidFill>
                  <a:schemeClr val="bg2">
                    <a:lumMod val="50000"/>
                  </a:schemeClr>
                </a:solidFill>
              </a:rPr>
              <a:t>іяльності </a:t>
            </a:r>
          </a:p>
          <a:p>
            <a:r>
              <a:rPr lang="uk-UA" sz="1000" dirty="0">
                <a:solidFill>
                  <a:schemeClr val="bg2">
                    <a:lumMod val="50000"/>
                  </a:schemeClr>
                </a:solidFill>
              </a:rPr>
              <a:t>к</a:t>
            </a:r>
            <a:r>
              <a:rPr lang="uk-UA" sz="1000" dirty="0" smtClean="0">
                <a:solidFill>
                  <a:schemeClr val="bg2">
                    <a:lumMod val="50000"/>
                  </a:schemeClr>
                </a:solidFill>
              </a:rPr>
              <a:t>омунальних </a:t>
            </a:r>
          </a:p>
          <a:p>
            <a:r>
              <a:rPr lang="uk-UA" sz="1000" dirty="0" smtClean="0">
                <a:solidFill>
                  <a:schemeClr val="bg2">
                    <a:lumMod val="50000"/>
                  </a:schemeClr>
                </a:solidFill>
              </a:rPr>
              <a:t>суб'єктів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7321551" y="3892550"/>
            <a:ext cx="1643062" cy="158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142844" y="3071810"/>
            <a:ext cx="2143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Моніторинг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надання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uk-UA" sz="1400" dirty="0" smtClean="0">
                <a:solidFill>
                  <a:schemeClr val="bg2">
                    <a:lumMod val="50000"/>
                  </a:schemeClr>
                </a:solidFill>
              </a:rPr>
              <a:t>Соціальних послуг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Picture 6" descr="https://d30y9cdsu7xlg0.cloudfront.net/png/100534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3195" y="2512219"/>
            <a:ext cx="500066" cy="500067"/>
          </a:xfrm>
          <a:prstGeom prst="rect">
            <a:avLst/>
          </a:prstGeom>
          <a:noFill/>
        </p:spPr>
      </p:pic>
      <p:pic>
        <p:nvPicPr>
          <p:cNvPr id="14" name="Picture 18" descr="https://d30y9cdsu7xlg0.cloudfront.net/png/151632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81975" y="2452694"/>
            <a:ext cx="619115" cy="619116"/>
          </a:xfrm>
          <a:prstGeom prst="rect">
            <a:avLst/>
          </a:prstGeom>
          <a:noFill/>
        </p:spPr>
      </p:pic>
      <p:pic>
        <p:nvPicPr>
          <p:cNvPr id="15" name="Picture 20" descr="https://d30y9cdsu7xlg0.cloudfront.net/png/402057-2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643702" y="571480"/>
            <a:ext cx="690554" cy="690554"/>
          </a:xfrm>
          <a:prstGeom prst="rect">
            <a:avLst/>
          </a:prstGeom>
          <a:noFill/>
        </p:spPr>
      </p:pic>
      <p:sp>
        <p:nvSpPr>
          <p:cNvPr id="22" name="Прямоугольник 16"/>
          <p:cNvSpPr>
            <a:spLocks noChangeArrowheads="1"/>
          </p:cNvSpPr>
          <p:nvPr/>
        </p:nvSpPr>
        <p:spPr bwMode="auto">
          <a:xfrm>
            <a:off x="6704039" y="3071810"/>
            <a:ext cx="1500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державно-</a:t>
            </a:r>
            <a:r>
              <a:rPr lang="ru-RU" sz="1000" dirty="0" err="1" smtClean="0">
                <a:solidFill>
                  <a:schemeClr val="bg2">
                    <a:lumMod val="50000"/>
                  </a:schemeClr>
                </a:solidFill>
              </a:rPr>
              <a:t>приватне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 партнерство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Прямоугольник 16"/>
          <p:cNvSpPr>
            <a:spLocks noChangeArrowheads="1"/>
          </p:cNvSpPr>
          <p:nvPr/>
        </p:nvSpPr>
        <p:spPr bwMode="auto">
          <a:xfrm>
            <a:off x="6704039" y="3786188"/>
            <a:ext cx="13652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err="1">
                <a:solidFill>
                  <a:schemeClr val="bg2">
                    <a:lumMod val="50000"/>
                  </a:schemeClr>
                </a:solidFill>
              </a:rPr>
              <a:t>д</a:t>
            </a:r>
            <a:r>
              <a:rPr lang="ru-RU" sz="1000" dirty="0" err="1" smtClean="0">
                <a:solidFill>
                  <a:schemeClr val="bg2">
                    <a:lumMod val="50000"/>
                  </a:schemeClr>
                </a:solidFill>
              </a:rPr>
              <a:t>ержавні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000" dirty="0" err="1" smtClean="0">
                <a:solidFill>
                  <a:schemeClr val="bg2">
                    <a:lumMod val="50000"/>
                  </a:schemeClr>
                </a:solidFill>
              </a:rPr>
              <a:t>закупівлі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Прямоугольник 16"/>
          <p:cNvSpPr>
            <a:spLocks noChangeArrowheads="1"/>
          </p:cNvSpPr>
          <p:nvPr/>
        </p:nvSpPr>
        <p:spPr bwMode="auto">
          <a:xfrm>
            <a:off x="6704039" y="4214818"/>
            <a:ext cx="17256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конкурс </a:t>
            </a:r>
            <a:r>
              <a:rPr lang="ru-RU" sz="1000" dirty="0" err="1" smtClean="0">
                <a:solidFill>
                  <a:schemeClr val="bg2">
                    <a:lumMod val="50000"/>
                  </a:schemeClr>
                </a:solidFill>
              </a:rPr>
              <a:t>соціальних</a:t>
            </a:r>
            <a:r>
              <a:rPr lang="ru-RU" sz="1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000" dirty="0" err="1" smtClean="0">
                <a:solidFill>
                  <a:schemeClr val="bg2">
                    <a:lumMod val="50000"/>
                  </a:schemeClr>
                </a:solidFill>
              </a:rPr>
              <a:t>проектів</a:t>
            </a:r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Прямоугольник 1"/>
          <p:cNvSpPr>
            <a:spLocks noChangeArrowheads="1"/>
          </p:cNvSpPr>
          <p:nvPr/>
        </p:nvSpPr>
        <p:spPr bwMode="auto">
          <a:xfrm>
            <a:off x="2286000" y="6201811"/>
            <a:ext cx="4714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4E005F"/>
                </a:solidFill>
              </a:rPr>
              <a:t>Надання</a:t>
            </a:r>
            <a:r>
              <a:rPr lang="ru-RU" sz="1600" b="1" dirty="0" smtClean="0">
                <a:solidFill>
                  <a:srgbClr val="4E005F"/>
                </a:solidFill>
              </a:rPr>
              <a:t> </a:t>
            </a:r>
            <a:r>
              <a:rPr lang="ru-RU" sz="1600" b="1" dirty="0" err="1" smtClean="0">
                <a:solidFill>
                  <a:srgbClr val="4E005F"/>
                </a:solidFill>
              </a:rPr>
              <a:t>соціальних</a:t>
            </a:r>
            <a:r>
              <a:rPr lang="ru-RU" sz="1600" b="1" dirty="0" smtClean="0">
                <a:solidFill>
                  <a:srgbClr val="4E005F"/>
                </a:solidFill>
              </a:rPr>
              <a:t> </a:t>
            </a:r>
            <a:r>
              <a:rPr lang="ru-RU" sz="1600" b="1" dirty="0" err="1" smtClean="0">
                <a:solidFill>
                  <a:srgbClr val="4E005F"/>
                </a:solidFill>
              </a:rPr>
              <a:t>послуг</a:t>
            </a:r>
            <a:r>
              <a:rPr lang="ru-RU" sz="1600" b="1" dirty="0" smtClean="0">
                <a:solidFill>
                  <a:srgbClr val="4E005F"/>
                </a:solidFill>
              </a:rPr>
              <a:t> </a:t>
            </a:r>
            <a:r>
              <a:rPr lang="ru-RU" sz="1600" b="1" dirty="0" err="1" smtClean="0">
                <a:solidFill>
                  <a:srgbClr val="4E005F"/>
                </a:solidFill>
              </a:rPr>
              <a:t>відповідно</a:t>
            </a:r>
            <a:r>
              <a:rPr lang="ru-RU" sz="1600" b="1" dirty="0" smtClean="0">
                <a:solidFill>
                  <a:srgbClr val="4E005F"/>
                </a:solidFill>
              </a:rPr>
              <a:t> до  </a:t>
            </a:r>
          </a:p>
          <a:p>
            <a:pPr algn="ctr"/>
            <a:r>
              <a:rPr lang="ru-RU" sz="1600" b="1" dirty="0" err="1">
                <a:solidFill>
                  <a:srgbClr val="4E005F"/>
                </a:solidFill>
              </a:rPr>
              <a:t>д</a:t>
            </a:r>
            <a:r>
              <a:rPr lang="ru-RU" sz="1600" b="1" dirty="0" err="1" smtClean="0">
                <a:solidFill>
                  <a:srgbClr val="4E005F"/>
                </a:solidFill>
              </a:rPr>
              <a:t>ержавних</a:t>
            </a:r>
            <a:r>
              <a:rPr lang="ru-RU" sz="1600" b="1" dirty="0" smtClean="0">
                <a:solidFill>
                  <a:srgbClr val="4E005F"/>
                </a:solidFill>
              </a:rPr>
              <a:t> </a:t>
            </a:r>
            <a:r>
              <a:rPr lang="ru-RU" sz="1600" b="1" dirty="0" err="1" smtClean="0">
                <a:solidFill>
                  <a:srgbClr val="4E005F"/>
                </a:solidFill>
              </a:rPr>
              <a:t>стандартів</a:t>
            </a:r>
            <a:r>
              <a:rPr lang="ru-RU" sz="1600" b="1" dirty="0" smtClean="0">
                <a:solidFill>
                  <a:srgbClr val="4E005F"/>
                </a:solidFill>
              </a:rPr>
              <a:t> </a:t>
            </a:r>
            <a:endParaRPr lang="ru-RU" sz="1600" b="1" dirty="0">
              <a:solidFill>
                <a:srgbClr val="4E005F"/>
              </a:solidFill>
            </a:endParaRPr>
          </a:p>
        </p:txBody>
      </p:sp>
      <p:pic>
        <p:nvPicPr>
          <p:cNvPr id="26" name="Picture 2" descr="https://d30y9cdsu7xlg0.cloudfront.net/png/143672-200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6246" y="5572140"/>
            <a:ext cx="714400" cy="714400"/>
          </a:xfrm>
          <a:prstGeom prst="rect">
            <a:avLst/>
          </a:prstGeom>
          <a:noFill/>
        </p:spPr>
      </p:pic>
      <p:sp>
        <p:nvSpPr>
          <p:cNvPr id="27" name="Прямоугольник 16"/>
          <p:cNvSpPr>
            <a:spLocks noChangeArrowheads="1"/>
          </p:cNvSpPr>
          <p:nvPr/>
        </p:nvSpPr>
        <p:spPr bwMode="auto">
          <a:xfrm>
            <a:off x="2678901" y="2928934"/>
            <a:ext cx="3929090" cy="18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endParaRPr lang="ru-RU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Внесено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зміни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до Закону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України</a:t>
            </a:r>
            <a:endParaRPr lang="ru-RU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«Про державно-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приватне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партнерство»</a:t>
            </a:r>
          </a:p>
          <a:p>
            <a:pPr algn="ctr">
              <a:lnSpc>
                <a:spcPts val="1500"/>
              </a:lnSpc>
            </a:pPr>
            <a:endParaRPr lang="ru-RU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</a:pPr>
            <a:endParaRPr lang="ru-RU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</a:pPr>
            <a:endParaRPr lang="ru-RU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Прийнято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першому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читанні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проект </a:t>
            </a:r>
          </a:p>
          <a:p>
            <a:pPr algn="ctr">
              <a:lnSpc>
                <a:spcPts val="15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Закона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України</a:t>
            </a:r>
            <a:endParaRPr lang="ru-RU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 «Про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соціальні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послуги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uk-UA" sz="1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552910" y="3767628"/>
            <a:ext cx="90000" cy="9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1357290" y="1428736"/>
            <a:ext cx="90000" cy="9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857884" y="392042"/>
            <a:ext cx="90000" cy="9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8107338" y="2214554"/>
            <a:ext cx="90000" cy="9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6572264" y="6143644"/>
            <a:ext cx="90000" cy="9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624480" y="5643578"/>
            <a:ext cx="90000" cy="9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000496" y="2071678"/>
            <a:ext cx="4572000" cy="6694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500"/>
              </a:lnSpc>
            </a:pP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Затверджено</a:t>
            </a: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нормативно-</a:t>
            </a: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правових</a:t>
            </a:r>
            <a:endParaRPr lang="ru-RU" sz="13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500"/>
              </a:lnSpc>
            </a:pPr>
            <a:r>
              <a:rPr lang="ru-RU" sz="13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актів</a:t>
            </a:r>
            <a:endParaRPr lang="ru-RU" sz="13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500430" y="2241026"/>
            <a:ext cx="662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40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38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28" descr="https://d30y9cdsu7xlg0.cloudfront.net/png/236224-200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42" y="1802060"/>
            <a:ext cx="14287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4148509" y="2996952"/>
            <a:ext cx="783531" cy="0"/>
          </a:xfrm>
          <a:prstGeom prst="line">
            <a:avLst/>
          </a:prstGeom>
          <a:ln>
            <a:solidFill>
              <a:srgbClr val="A6A6A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6" name="TextBox 30"/>
          <p:cNvSpPr txBox="1">
            <a:spLocks noChangeArrowheads="1"/>
          </p:cNvSpPr>
          <p:nvPr/>
        </p:nvSpPr>
        <p:spPr bwMode="auto">
          <a:xfrm>
            <a:off x="539552" y="3661487"/>
            <a:ext cx="1631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 smtClean="0">
                <a:solidFill>
                  <a:srgbClr val="4E005F"/>
                </a:solidFill>
                <a:latin typeface="Calibri"/>
                <a:cs typeface="Calibri"/>
              </a:rPr>
              <a:t>Виконком</a:t>
            </a:r>
            <a:r>
              <a:rPr lang="ru-RU" altLang="ru-RU" dirty="0" smtClean="0">
                <a:solidFill>
                  <a:srgbClr val="4E005F"/>
                </a:solidFill>
                <a:latin typeface="Calibri"/>
                <a:cs typeface="Calibri"/>
              </a:rPr>
              <a:t> ОТГ</a:t>
            </a:r>
          </a:p>
        </p:txBody>
      </p:sp>
      <p:sp>
        <p:nvSpPr>
          <p:cNvPr id="16397" name="TextBox 32"/>
          <p:cNvSpPr txBox="1">
            <a:spLocks noChangeArrowheads="1"/>
          </p:cNvSpPr>
          <p:nvPr/>
        </p:nvSpPr>
        <p:spPr bwMode="auto">
          <a:xfrm>
            <a:off x="4068242" y="2564904"/>
            <a:ext cx="10078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600" b="0" i="1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рішення</a:t>
            </a:r>
          </a:p>
        </p:txBody>
      </p:sp>
      <p:sp>
        <p:nvSpPr>
          <p:cNvPr id="16398" name="TextBox 33"/>
          <p:cNvSpPr txBox="1">
            <a:spLocks noChangeArrowheads="1"/>
          </p:cNvSpPr>
          <p:nvPr/>
        </p:nvSpPr>
        <p:spPr bwMode="auto">
          <a:xfrm>
            <a:off x="4355976" y="5010821"/>
            <a:ext cx="3528392" cy="148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uk-UA" altLang="ru-RU" sz="1400" b="0" dirty="0" smtClean="0">
                <a:solidFill>
                  <a:srgbClr val="595959"/>
                </a:solidFill>
                <a:latin typeface="Calibri"/>
                <a:cs typeface="Calibri"/>
              </a:rPr>
              <a:t> Оцінює індивідуальні  потреби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 smtClean="0">
                <a:solidFill>
                  <a:srgbClr val="595959"/>
                </a:solidFill>
                <a:latin typeface="Calibri"/>
                <a:cs typeface="Calibri"/>
              </a:rPr>
              <a:t>2. Складає індивідуальний план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 smtClean="0">
                <a:solidFill>
                  <a:srgbClr val="595959"/>
                </a:solidFill>
                <a:latin typeface="Calibri"/>
                <a:cs typeface="Calibri"/>
              </a:rPr>
              <a:t>3. Укладає договір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 smtClean="0">
                <a:solidFill>
                  <a:srgbClr val="595959"/>
                </a:solidFill>
                <a:latin typeface="Calibri"/>
                <a:cs typeface="Calibri"/>
              </a:rPr>
              <a:t>4. Надає соціальні послуги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 smtClean="0">
                <a:solidFill>
                  <a:srgbClr val="595959"/>
                </a:solidFill>
                <a:latin typeface="Calibri"/>
                <a:cs typeface="Calibri"/>
              </a:rPr>
              <a:t>5. Проводить внутрішній моніторинг</a:t>
            </a:r>
          </a:p>
        </p:txBody>
      </p:sp>
      <p:sp>
        <p:nvSpPr>
          <p:cNvPr id="16399" name="TextBox 34"/>
          <p:cNvSpPr txBox="1">
            <a:spLocks noChangeArrowheads="1"/>
          </p:cNvSpPr>
          <p:nvPr/>
        </p:nvSpPr>
        <p:spPr bwMode="auto">
          <a:xfrm>
            <a:off x="567343" y="3906831"/>
            <a:ext cx="3408436" cy="301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dirty="0" smtClean="0">
                <a:solidFill>
                  <a:srgbClr val="4E005F"/>
                </a:solidFill>
                <a:latin typeface="Calibri"/>
                <a:cs typeface="Calibri"/>
              </a:rPr>
              <a:t>Структурний підрозділ </a:t>
            </a:r>
            <a:r>
              <a:rPr lang="uk-UA" altLang="ru-RU" sz="1400" dirty="0" smtClean="0">
                <a:solidFill>
                  <a:srgbClr val="4E005F"/>
                </a:solidFill>
                <a:latin typeface="Calibri"/>
                <a:cs typeface="Calibri"/>
              </a:rPr>
              <a:t>(відділ/сектор/ФСР)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uk-UA" altLang="ru-RU" sz="6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uk-UA" alt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Управляє системою – визначає потреби населення, складає плани, залучає надавачів послуг, оцінює якість, здійснює моніторинг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2. Розглядає заяву,  </a:t>
            </a:r>
            <a:r>
              <a:rPr lang="uk-UA" altLang="ru-RU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з</a:t>
            </a:r>
            <a:r>
              <a:rPr lang="uk-UA" altLang="ru-RU" sz="1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бирає документи, готує проект рішення для керівництва ОТГ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uk-UA" altLang="ru-RU" sz="600" b="0" i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uk-UA" altLang="ru-RU" sz="1400" b="0" i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401" name="TextBox 30"/>
          <p:cNvSpPr txBox="1">
            <a:spLocks noChangeArrowheads="1"/>
          </p:cNvSpPr>
          <p:nvPr/>
        </p:nvSpPr>
        <p:spPr bwMode="auto">
          <a:xfrm>
            <a:off x="4355976" y="3784660"/>
            <a:ext cx="27243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 smtClean="0">
                <a:solidFill>
                  <a:srgbClr val="4E005F"/>
                </a:solidFill>
                <a:latin typeface="Calibri"/>
                <a:cs typeface="Calibri"/>
              </a:rPr>
              <a:t>Суб</a:t>
            </a:r>
            <a:r>
              <a:rPr lang="en-US" altLang="ru-RU" dirty="0" smtClean="0">
                <a:solidFill>
                  <a:srgbClr val="4E005F"/>
                </a:solidFill>
                <a:latin typeface="Calibri"/>
                <a:cs typeface="Calibri"/>
              </a:rPr>
              <a:t>’</a:t>
            </a:r>
            <a:r>
              <a:rPr lang="uk-UA" altLang="ru-RU" dirty="0" smtClean="0">
                <a:solidFill>
                  <a:srgbClr val="4E005F"/>
                </a:solidFill>
                <a:latin typeface="Calibri"/>
                <a:cs typeface="Calibri"/>
              </a:rPr>
              <a:t>єкт надання соц.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dirty="0">
                <a:solidFill>
                  <a:srgbClr val="4E005F"/>
                </a:solidFill>
                <a:latin typeface="Calibri"/>
                <a:cs typeface="Calibri"/>
              </a:rPr>
              <a:t>п</a:t>
            </a:r>
            <a:r>
              <a:rPr lang="uk-UA" altLang="ru-RU" dirty="0" smtClean="0">
                <a:solidFill>
                  <a:srgbClr val="4E005F"/>
                </a:solidFill>
                <a:latin typeface="Calibri"/>
                <a:cs typeface="Calibri"/>
              </a:rPr>
              <a:t>ослуг </a:t>
            </a:r>
            <a:r>
              <a:rPr lang="uk-UA" altLang="ru-RU" sz="1400" dirty="0" smtClean="0">
                <a:solidFill>
                  <a:srgbClr val="4E005F"/>
                </a:solidFill>
                <a:latin typeface="Calibri"/>
                <a:cs typeface="Calibri"/>
              </a:rPr>
              <a:t>(комунальний, </a:t>
            </a:r>
            <a:r>
              <a:rPr lang="uk-UA" altLang="ru-RU" sz="1400" dirty="0">
                <a:solidFill>
                  <a:srgbClr val="4E005F"/>
                </a:solidFill>
                <a:latin typeface="Calibri"/>
                <a:cs typeface="Calibri"/>
              </a:rPr>
              <a:t>недержавний </a:t>
            </a:r>
            <a:r>
              <a:rPr lang="uk-UA" altLang="ru-RU" sz="1400" dirty="0" smtClean="0">
                <a:solidFill>
                  <a:srgbClr val="4E005F"/>
                </a:solidFill>
                <a:latin typeface="Calibri"/>
                <a:cs typeface="Calibri"/>
              </a:rPr>
              <a:t>надавач або надавач іншої </a:t>
            </a:r>
            <a:r>
              <a:rPr lang="uk-UA" altLang="ru-RU" sz="1400" dirty="0" smtClean="0">
                <a:solidFill>
                  <a:srgbClr val="4E005F"/>
                </a:solidFill>
                <a:latin typeface="Calibri"/>
                <a:cs typeface="Calibri"/>
              </a:rPr>
              <a:t>ОТГ)</a:t>
            </a:r>
            <a:endParaRPr lang="ru-RU" altLang="ru-RU" sz="1400" dirty="0" smtClean="0">
              <a:solidFill>
                <a:srgbClr val="4E005F"/>
              </a:solidFill>
              <a:latin typeface="Calibri"/>
              <a:cs typeface="Calibri"/>
            </a:endParaRPr>
          </a:p>
        </p:txBody>
      </p:sp>
      <p:pic>
        <p:nvPicPr>
          <p:cNvPr id="26" name="Picture 10" descr="C:\Users\reclamar\Google Диск\dumchev\Fotolia_57325018_Subscription_Monthly_XL.png"/>
          <p:cNvPicPr>
            <a:picLocks noChangeAspect="1" noChangeArrowheads="1"/>
          </p:cNvPicPr>
          <p:nvPr/>
        </p:nvPicPr>
        <p:blipFill>
          <a:blip r:embed="rId3" cstate="print"/>
          <a:srcRect t="51562" b="17969"/>
          <a:stretch>
            <a:fillRect/>
          </a:stretch>
        </p:blipFill>
        <p:spPr bwMode="auto">
          <a:xfrm>
            <a:off x="0" y="0"/>
            <a:ext cx="9144000" cy="1556792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2051720" y="578341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АЛГОРИТМ РОБОТИ В ОТГ </a:t>
            </a:r>
          </a:p>
        </p:txBody>
      </p:sp>
      <p:pic>
        <p:nvPicPr>
          <p:cNvPr id="29" name="Изображение 28" descr="311718-20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2149"/>
            <a:ext cx="1112495" cy="1112495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6742560" y="2996952"/>
            <a:ext cx="861884" cy="0"/>
          </a:xfrm>
          <a:prstGeom prst="line">
            <a:avLst/>
          </a:prstGeom>
          <a:ln>
            <a:solidFill>
              <a:srgbClr val="A6A6A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683568" y="1268760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7270969" y="3751410"/>
            <a:ext cx="2053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dirty="0" smtClean="0">
                <a:solidFill>
                  <a:srgbClr val="4E005F"/>
                </a:solidFill>
                <a:latin typeface="Calibri"/>
                <a:cs typeface="Calibri"/>
              </a:rPr>
              <a:t>Людина отримує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dirty="0" smtClean="0">
                <a:solidFill>
                  <a:srgbClr val="4E005F"/>
                </a:solidFill>
                <a:latin typeface="Calibri"/>
                <a:cs typeface="Calibri"/>
              </a:rPr>
              <a:t>різні види послуг</a:t>
            </a:r>
            <a:endParaRPr lang="ru-RU" altLang="ru-RU" sz="1400" dirty="0" smtClean="0">
              <a:solidFill>
                <a:srgbClr val="4E005F"/>
              </a:solidFill>
              <a:latin typeface="Calibri"/>
              <a:cs typeface="Calibri"/>
            </a:endParaRPr>
          </a:p>
        </p:txBody>
      </p:sp>
      <p:pic>
        <p:nvPicPr>
          <p:cNvPr id="2" name="Изображение 1" descr="597121-200.png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3" y="2492896"/>
            <a:ext cx="1077209" cy="1077209"/>
          </a:xfrm>
          <a:prstGeom prst="rect">
            <a:avLst/>
          </a:prstGeom>
        </p:spPr>
      </p:pic>
      <p:pic>
        <p:nvPicPr>
          <p:cNvPr id="3" name="Изображение 2" descr="597115-200.png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92896"/>
            <a:ext cx="1077209" cy="1077209"/>
          </a:xfrm>
          <a:prstGeom prst="rect">
            <a:avLst/>
          </a:prstGeom>
        </p:spPr>
      </p:pic>
      <p:pic>
        <p:nvPicPr>
          <p:cNvPr id="4" name="Изображение 3" descr="624767-200.png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492896"/>
            <a:ext cx="1077209" cy="1077209"/>
          </a:xfrm>
          <a:prstGeom prst="rect">
            <a:avLst/>
          </a:prstGeom>
        </p:spPr>
      </p:pic>
      <p:pic>
        <p:nvPicPr>
          <p:cNvPr id="8" name="Изображение 7" descr="707673-200.png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89" y="2060848"/>
            <a:ext cx="1734855" cy="173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3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28" descr="https://d30y9cdsu7xlg0.cloudfront.net/png/236224-200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6229"/>
            <a:ext cx="142875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Дуга 19"/>
          <p:cNvSpPr/>
          <p:nvPr/>
        </p:nvSpPr>
        <p:spPr>
          <a:xfrm rot="8372718">
            <a:off x="2373959" y="837208"/>
            <a:ext cx="1898650" cy="2136775"/>
          </a:xfrm>
          <a:prstGeom prst="arc">
            <a:avLst>
              <a:gd name="adj1" fmla="val 15637639"/>
              <a:gd name="adj2" fmla="val 21018360"/>
            </a:avLst>
          </a:prstGeom>
          <a:ln>
            <a:solidFill>
              <a:srgbClr val="A6A6A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495061" y="2936726"/>
            <a:ext cx="1071563" cy="0"/>
          </a:xfrm>
          <a:prstGeom prst="line">
            <a:avLst/>
          </a:prstGeom>
          <a:ln>
            <a:solidFill>
              <a:srgbClr val="A6A6A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372200" y="4020393"/>
            <a:ext cx="68832" cy="19288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2" name="TextBox 30"/>
          <p:cNvSpPr txBox="1">
            <a:spLocks noChangeArrowheads="1"/>
          </p:cNvSpPr>
          <p:nvPr/>
        </p:nvSpPr>
        <p:spPr bwMode="auto">
          <a:xfrm>
            <a:off x="755576" y="3337828"/>
            <a:ext cx="1629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600" dirty="0" smtClean="0">
                <a:solidFill>
                  <a:srgbClr val="4E005F"/>
                </a:solidFill>
                <a:latin typeface="Calibri"/>
                <a:cs typeface="Calibri"/>
              </a:rPr>
              <a:t>Виконком ОТГ 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200" b="0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немає надавача</a:t>
            </a:r>
            <a:endParaRPr lang="ru-RU" altLang="ru-RU" sz="1200" b="0" i="1" dirty="0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424" name="TextBox 32"/>
          <p:cNvSpPr txBox="1">
            <a:spLocks noChangeArrowheads="1"/>
          </p:cNvSpPr>
          <p:nvPr/>
        </p:nvSpPr>
        <p:spPr bwMode="auto">
          <a:xfrm>
            <a:off x="3923928" y="4653136"/>
            <a:ext cx="2016224" cy="147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4E005F"/>
                </a:solidFill>
                <a:latin typeface="Calibri"/>
                <a:cs typeface="Calibri"/>
              </a:rPr>
              <a:t>Структурний підрозділ  ОТГ 1</a:t>
            </a:r>
          </a:p>
          <a:p>
            <a:pPr algn="just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uk-UA" altLang="ru-RU" sz="1200" i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1. Готує рішення про надання соціальних послуг мешканцям ОТГ </a:t>
            </a:r>
          </a:p>
        </p:txBody>
      </p:sp>
      <p:sp>
        <p:nvSpPr>
          <p:cNvPr id="17425" name="TextBox 33"/>
          <p:cNvSpPr txBox="1">
            <a:spLocks noChangeArrowheads="1"/>
          </p:cNvSpPr>
          <p:nvPr/>
        </p:nvSpPr>
        <p:spPr bwMode="auto">
          <a:xfrm>
            <a:off x="6418783" y="4005064"/>
            <a:ext cx="236200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1. </a:t>
            </a:r>
            <a:r>
              <a:rPr lang="ru-RU" altLang="ru-RU" sz="1200" b="0" dirty="0" err="1" smtClean="0">
                <a:solidFill>
                  <a:srgbClr val="7F7F7F"/>
                </a:solidFill>
                <a:latin typeface="Calibri"/>
                <a:cs typeface="Calibri"/>
              </a:rPr>
              <a:t>Оцінює</a:t>
            </a:r>
            <a:r>
              <a:rPr lang="ru-RU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lang="ru-RU" altLang="ru-RU" sz="1200" b="0" dirty="0" err="1" smtClean="0">
                <a:solidFill>
                  <a:srgbClr val="7F7F7F"/>
                </a:solidFill>
                <a:latin typeface="Calibri"/>
                <a:cs typeface="Calibri"/>
              </a:rPr>
              <a:t>індивідуальні</a:t>
            </a:r>
            <a:r>
              <a:rPr lang="ru-RU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 потреби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2. </a:t>
            </a:r>
            <a:r>
              <a:rPr lang="ru-RU" altLang="ru-RU" sz="1200" b="0" dirty="0" err="1" smtClean="0">
                <a:solidFill>
                  <a:srgbClr val="7F7F7F"/>
                </a:solidFill>
                <a:latin typeface="Calibri"/>
                <a:cs typeface="Calibri"/>
              </a:rPr>
              <a:t>Складає</a:t>
            </a:r>
            <a:r>
              <a:rPr lang="ru-RU" altLang="ru-RU" sz="1200" b="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lang="ru-RU" altLang="ru-RU" sz="1200" b="0" dirty="0" err="1" smtClean="0">
                <a:solidFill>
                  <a:srgbClr val="7F7F7F"/>
                </a:solidFill>
                <a:latin typeface="Calibri"/>
                <a:cs typeface="Calibri"/>
              </a:rPr>
              <a:t>індивідуальний</a:t>
            </a:r>
            <a:r>
              <a:rPr lang="ru-RU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lang="ru-RU" altLang="ru-RU" sz="1200" b="0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lang="ru-RU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план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3. </a:t>
            </a:r>
            <a:r>
              <a:rPr lang="ru-RU" altLang="ru-RU" sz="1200" b="0" dirty="0" err="1" smtClean="0">
                <a:solidFill>
                  <a:srgbClr val="7F7F7F"/>
                </a:solidFill>
                <a:latin typeface="Calibri"/>
                <a:cs typeface="Calibri"/>
              </a:rPr>
              <a:t>Укладає</a:t>
            </a:r>
            <a:r>
              <a:rPr lang="ru-RU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lang="ru-RU" altLang="ru-RU" sz="1200" b="0" dirty="0" err="1" smtClean="0">
                <a:solidFill>
                  <a:srgbClr val="7F7F7F"/>
                </a:solidFill>
                <a:latin typeface="Calibri"/>
                <a:cs typeface="Calibri"/>
              </a:rPr>
              <a:t>договір</a:t>
            </a:r>
            <a:endParaRPr lang="ru-RU" altLang="ru-RU" sz="1200" b="0" dirty="0" smtClean="0">
              <a:solidFill>
                <a:srgbClr val="7F7F7F"/>
              </a:solidFill>
              <a:latin typeface="Calibri"/>
              <a:cs typeface="Calibri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4. Надає соціальні послуги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5. </a:t>
            </a:r>
            <a:r>
              <a:rPr lang="uk-UA" altLang="ru-RU" sz="1200" b="0" dirty="0">
                <a:solidFill>
                  <a:srgbClr val="7F7F7F"/>
                </a:solidFill>
                <a:latin typeface="Calibri"/>
                <a:cs typeface="Calibri"/>
              </a:rPr>
              <a:t>В</a:t>
            </a:r>
            <a:r>
              <a:rPr lang="uk-UA" altLang="ru-RU" sz="1200" b="0" dirty="0" smtClean="0">
                <a:solidFill>
                  <a:srgbClr val="7F7F7F"/>
                </a:solidFill>
                <a:latin typeface="Calibri"/>
                <a:cs typeface="Calibri"/>
              </a:rPr>
              <a:t>нутрішній моніторинг</a:t>
            </a:r>
            <a:endParaRPr lang="ru-RU" altLang="ru-RU" sz="1200" b="0" dirty="0" smtClean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7426" name="TextBox 34"/>
          <p:cNvSpPr txBox="1">
            <a:spLocks noChangeArrowheads="1"/>
          </p:cNvSpPr>
          <p:nvPr/>
        </p:nvSpPr>
        <p:spPr bwMode="auto">
          <a:xfrm>
            <a:off x="755576" y="4653136"/>
            <a:ext cx="2232248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4E005F"/>
                </a:solidFill>
                <a:latin typeface="Calibri"/>
                <a:cs typeface="Calibri"/>
              </a:rPr>
              <a:t>Структурний підрозділ ОТГ 1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uk-UA" altLang="ru-RU" sz="14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 smtClean="0">
                <a:solidFill>
                  <a:srgbClr val="7F7F7F"/>
                </a:solidFill>
                <a:latin typeface="Calibri"/>
                <a:cs typeface="Calibri"/>
              </a:rPr>
              <a:t>1. </a:t>
            </a:r>
            <a:r>
              <a:rPr lang="uk-UA" altLang="ru-RU" sz="1400" b="0" dirty="0" smtClean="0">
                <a:solidFill>
                  <a:srgbClr val="7F7F7F"/>
                </a:solidFill>
                <a:latin typeface="Calibri"/>
                <a:cs typeface="Calibri"/>
              </a:rPr>
              <a:t>Управляє системою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 smtClean="0">
                <a:solidFill>
                  <a:srgbClr val="7F7F7F"/>
                </a:solidFill>
                <a:latin typeface="Calibri"/>
                <a:cs typeface="Calibri"/>
              </a:rPr>
              <a:t>2. Розглядає </a:t>
            </a:r>
            <a:r>
              <a:rPr lang="uk-UA" altLang="ru-RU" sz="1400" b="0" dirty="0" smtClean="0">
                <a:solidFill>
                  <a:srgbClr val="7F7F7F"/>
                </a:solidFill>
                <a:latin typeface="Calibri"/>
                <a:cs typeface="Calibri"/>
              </a:rPr>
              <a:t>заяву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>
                <a:solidFill>
                  <a:srgbClr val="7F7F7F"/>
                </a:solidFill>
                <a:latin typeface="Calibri"/>
                <a:cs typeface="Calibri"/>
              </a:rPr>
              <a:t>3</a:t>
            </a:r>
            <a:r>
              <a:rPr lang="uk-UA" altLang="ru-RU" sz="1400" b="0" dirty="0" smtClean="0">
                <a:solidFill>
                  <a:srgbClr val="7F7F7F"/>
                </a:solidFill>
                <a:latin typeface="Calibri"/>
                <a:cs typeface="Calibri"/>
              </a:rPr>
              <a:t>. </a:t>
            </a:r>
            <a:r>
              <a:rPr lang="uk-UA" altLang="ru-RU" sz="1400" b="0" dirty="0" smtClean="0">
                <a:solidFill>
                  <a:srgbClr val="7F7F7F"/>
                </a:solidFill>
                <a:latin typeface="Calibri"/>
                <a:cs typeface="Calibri"/>
              </a:rPr>
              <a:t>Збирає документи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b="0" dirty="0">
                <a:solidFill>
                  <a:srgbClr val="7F7F7F"/>
                </a:solidFill>
                <a:latin typeface="Calibri"/>
                <a:cs typeface="Calibri"/>
              </a:rPr>
              <a:t>4</a:t>
            </a:r>
            <a:r>
              <a:rPr lang="uk-UA" altLang="ru-RU" sz="1400" b="0" dirty="0" smtClean="0">
                <a:solidFill>
                  <a:srgbClr val="7F7F7F"/>
                </a:solidFill>
                <a:latin typeface="Calibri"/>
                <a:cs typeface="Calibri"/>
              </a:rPr>
              <a:t>. </a:t>
            </a:r>
            <a:r>
              <a:rPr lang="uk-UA" altLang="ru-RU" sz="1400" b="0" dirty="0" smtClean="0">
                <a:solidFill>
                  <a:srgbClr val="7F7F7F"/>
                </a:solidFill>
                <a:latin typeface="Calibri"/>
                <a:cs typeface="Calibri"/>
              </a:rPr>
              <a:t>Готує проект рішення для керівництва ОТГ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2627784" y="2918991"/>
            <a:ext cx="1391169" cy="38373"/>
          </a:xfrm>
          <a:prstGeom prst="line">
            <a:avLst/>
          </a:prstGeom>
          <a:ln>
            <a:solidFill>
              <a:srgbClr val="A6A6A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9" name="TextBox 32"/>
          <p:cNvSpPr txBox="1">
            <a:spLocks noChangeArrowheads="1"/>
          </p:cNvSpPr>
          <p:nvPr/>
        </p:nvSpPr>
        <p:spPr bwMode="auto">
          <a:xfrm>
            <a:off x="2411760" y="2924944"/>
            <a:ext cx="20653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100" b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договір про співробітництво</a:t>
            </a:r>
          </a:p>
        </p:txBody>
      </p:sp>
      <p:sp>
        <p:nvSpPr>
          <p:cNvPr id="17431" name="TextBox 30"/>
          <p:cNvSpPr txBox="1">
            <a:spLocks noChangeArrowheads="1"/>
          </p:cNvSpPr>
          <p:nvPr/>
        </p:nvSpPr>
        <p:spPr bwMode="auto">
          <a:xfrm>
            <a:off x="6440114" y="3337828"/>
            <a:ext cx="223316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err="1" smtClean="0">
                <a:solidFill>
                  <a:srgbClr val="4E005F"/>
                </a:solidFill>
                <a:latin typeface="Calibri"/>
                <a:cs typeface="Calibri"/>
              </a:rPr>
              <a:t>Суб</a:t>
            </a:r>
            <a:r>
              <a:rPr lang="en-US" altLang="ru-RU" sz="1600" dirty="0" smtClean="0">
                <a:solidFill>
                  <a:srgbClr val="4E005F"/>
                </a:solidFill>
                <a:latin typeface="Calibri"/>
                <a:cs typeface="Calibri"/>
              </a:rPr>
              <a:t>’</a:t>
            </a:r>
            <a:r>
              <a:rPr lang="uk-UA" altLang="ru-RU" sz="1600" dirty="0" smtClean="0">
                <a:solidFill>
                  <a:srgbClr val="4E005F"/>
                </a:solidFill>
                <a:latin typeface="Calibri"/>
                <a:cs typeface="Calibri"/>
              </a:rPr>
              <a:t>єкт надання соц. послуг</a:t>
            </a:r>
            <a:endParaRPr lang="ru-RU" altLang="ru-RU" sz="1600" dirty="0" smtClean="0">
              <a:solidFill>
                <a:srgbClr val="4E005F"/>
              </a:solidFill>
              <a:latin typeface="Calibri"/>
              <a:cs typeface="Calibri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899592" y="3933056"/>
            <a:ext cx="0" cy="504056"/>
          </a:xfrm>
          <a:prstGeom prst="line">
            <a:avLst/>
          </a:prstGeom>
          <a:ln>
            <a:solidFill>
              <a:srgbClr val="A6A6A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4067944" y="3933056"/>
            <a:ext cx="11957" cy="577626"/>
          </a:xfrm>
          <a:prstGeom prst="line">
            <a:avLst/>
          </a:prstGeom>
          <a:ln>
            <a:solidFill>
              <a:srgbClr val="A6A6A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0" descr="C:\Users\reclamar\Google Диск\dumchev\Fotolia_57325018_Subscription_Monthly_XL.png"/>
          <p:cNvPicPr>
            <a:picLocks noChangeAspect="1" noChangeArrowheads="1"/>
          </p:cNvPicPr>
          <p:nvPr/>
        </p:nvPicPr>
        <p:blipFill>
          <a:blip r:embed="rId3" cstate="print"/>
          <a:srcRect t="51562" b="17969"/>
          <a:stretch>
            <a:fillRect/>
          </a:stretch>
        </p:blipFill>
        <p:spPr bwMode="auto">
          <a:xfrm>
            <a:off x="0" y="0"/>
            <a:ext cx="9144000" cy="1556792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2051720" y="424453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АЛГОРИТМ РОБОТИ В ОТГ, ДЕ НЕМАЄ НАДАВАЧА СОЦIАЛЬНИХ  ПОСЛУГ</a:t>
            </a:r>
            <a:endParaRPr lang="ru-RU" sz="20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Изображение 3" descr="311718-20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2149"/>
            <a:ext cx="1112495" cy="1112495"/>
          </a:xfrm>
          <a:prstGeom prst="rect">
            <a:avLst/>
          </a:prstGeom>
        </p:spPr>
      </p:pic>
      <p:sp>
        <p:nvSpPr>
          <p:cNvPr id="35" name="Овал 34"/>
          <p:cNvSpPr/>
          <p:nvPr/>
        </p:nvSpPr>
        <p:spPr>
          <a:xfrm>
            <a:off x="683568" y="1268760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490869" y="2298358"/>
            <a:ext cx="10078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600" b="0" i="1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рішення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555776" y="2298358"/>
            <a:ext cx="1872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0" i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п</a:t>
            </a:r>
            <a:r>
              <a:rPr lang="uk-UA" altLang="ru-RU" sz="1600" b="0" i="1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роект рішення</a:t>
            </a:r>
          </a:p>
        </p:txBody>
      </p:sp>
      <p:sp>
        <p:nvSpPr>
          <p:cNvPr id="36" name="TextBox 30"/>
          <p:cNvSpPr txBox="1">
            <a:spLocks noChangeArrowheads="1"/>
          </p:cNvSpPr>
          <p:nvPr/>
        </p:nvSpPr>
        <p:spPr bwMode="auto">
          <a:xfrm>
            <a:off x="3923928" y="3337828"/>
            <a:ext cx="1629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600" dirty="0" smtClean="0">
                <a:solidFill>
                  <a:srgbClr val="4E005F"/>
                </a:solidFill>
                <a:latin typeface="Calibri"/>
                <a:cs typeface="Calibri"/>
              </a:rPr>
              <a:t>Виконком ОТГ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200" b="0" i="1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є надавач</a:t>
            </a:r>
            <a:endParaRPr lang="ru-RU" altLang="ru-RU" sz="1200" b="0" i="1" dirty="0" smtClean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7" name="TextBox 34"/>
          <p:cNvSpPr txBox="1">
            <a:spLocks noChangeArrowheads="1"/>
          </p:cNvSpPr>
          <p:nvPr/>
        </p:nvSpPr>
        <p:spPr bwMode="auto">
          <a:xfrm>
            <a:off x="1057693" y="3897073"/>
            <a:ext cx="2232248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ru-RU" sz="1400" dirty="0" smtClean="0">
                <a:solidFill>
                  <a:srgbClr val="4E005F"/>
                </a:solidFill>
                <a:latin typeface="Calibri"/>
                <a:cs typeface="Calibri"/>
              </a:rPr>
              <a:t>Залучає недержавного надавача в ОТГ</a:t>
            </a:r>
            <a:endParaRPr lang="uk-UA" altLang="ru-RU" sz="1400" b="0" dirty="0" smtClean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6444208" y="5970766"/>
            <a:ext cx="17074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600" dirty="0">
                <a:solidFill>
                  <a:srgbClr val="4E005F"/>
                </a:solidFill>
                <a:latin typeface="Calibri"/>
                <a:cs typeface="Calibri"/>
              </a:rPr>
              <a:t>Людина отримує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1600" dirty="0">
                <a:solidFill>
                  <a:srgbClr val="4E005F"/>
                </a:solidFill>
                <a:latin typeface="Calibri"/>
                <a:cs typeface="Calibri"/>
              </a:rPr>
              <a:t>різні види послуг</a:t>
            </a:r>
            <a:endParaRPr lang="ru-RU" altLang="ru-RU" sz="1200" dirty="0">
              <a:solidFill>
                <a:srgbClr val="4E005F"/>
              </a:solidFill>
              <a:latin typeface="Calibri"/>
              <a:cs typeface="Calibri"/>
            </a:endParaRPr>
          </a:p>
        </p:txBody>
      </p:sp>
      <p:pic>
        <p:nvPicPr>
          <p:cNvPr id="39" name="Изображение 38" descr="597121-200.png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809323" cy="809323"/>
          </a:xfrm>
          <a:prstGeom prst="rect">
            <a:avLst/>
          </a:prstGeom>
        </p:spPr>
      </p:pic>
      <p:pic>
        <p:nvPicPr>
          <p:cNvPr id="40" name="Изображение 39" descr="597115-200.png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29" y="2420888"/>
            <a:ext cx="809323" cy="809323"/>
          </a:xfrm>
          <a:prstGeom prst="rect">
            <a:avLst/>
          </a:prstGeom>
        </p:spPr>
      </p:pic>
      <p:pic>
        <p:nvPicPr>
          <p:cNvPr id="41" name="Изображение 40" descr="624767-200.png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65" y="5788029"/>
            <a:ext cx="809323" cy="809323"/>
          </a:xfrm>
          <a:prstGeom prst="rect">
            <a:avLst/>
          </a:prstGeom>
        </p:spPr>
      </p:pic>
      <p:pic>
        <p:nvPicPr>
          <p:cNvPr id="42" name="Изображение 41" descr="707673-200.png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4864"/>
            <a:ext cx="1184930" cy="1184930"/>
          </a:xfrm>
          <a:prstGeom prst="rect">
            <a:avLst/>
          </a:prstGeom>
        </p:spPr>
      </p:pic>
      <p:pic>
        <p:nvPicPr>
          <p:cNvPr id="44" name="Изображение 43" descr="707664-200.png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2060848"/>
            <a:ext cx="1303423" cy="13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4" r="13635"/>
          <a:stretch>
            <a:fillRect/>
          </a:stretch>
        </p:blipFill>
        <p:spPr bwMode="auto">
          <a:xfrm>
            <a:off x="6059487" y="-23813"/>
            <a:ext cx="31210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кутник 16"/>
          <p:cNvSpPr>
            <a:spLocks noChangeArrowheads="1"/>
          </p:cNvSpPr>
          <p:nvPr/>
        </p:nvSpPr>
        <p:spPr bwMode="auto">
          <a:xfrm>
            <a:off x="6732588" y="1773238"/>
            <a:ext cx="2428875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1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бездомним (харчування)</a:t>
            </a:r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хворим (догляд)</a:t>
            </a:r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наркозалежним</a:t>
            </a: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ВІЛ-позитивним</a:t>
            </a: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особам, звільненим з місць позбавлення волі</a:t>
            </a: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ru-RU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д</a:t>
            </a:r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емобілізованим військовослужбовцям та членам їх сімей</a:t>
            </a:r>
          </a:p>
          <a:p>
            <a:endParaRPr lang="uk-UA" sz="1600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r>
              <a:rPr lang="uk-UA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</a:p>
          <a:p>
            <a:endParaRPr lang="uk-UA" sz="2000" b="1" dirty="0">
              <a:solidFill>
                <a:srgbClr val="FFFFFF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endParaRPr lang="uk-UA" sz="2000" dirty="0">
              <a:solidFill>
                <a:srgbClr val="FFFFFF"/>
              </a:solidFill>
              <a:latin typeface="Calibri" charset="0"/>
              <a:cs typeface="Calibri" charset="0"/>
            </a:endParaRPr>
          </a:p>
          <a:p>
            <a:endParaRPr lang="uk-UA" sz="20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4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34950"/>
            <a:ext cx="9017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388" y="260648"/>
            <a:ext cx="5112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>
                <a:solidFill>
                  <a:srgbClr val="4E005F"/>
                </a:solidFill>
                <a:cs typeface="Arial" charset="0"/>
              </a:rPr>
              <a:t>ЗАЛУЧЕННЯ НЕДЕРЖАВНИХ ОРГАНІЗІЦІЙ</a:t>
            </a:r>
          </a:p>
        </p:txBody>
      </p:sp>
      <p:graphicFrame>
        <p:nvGraphicFramePr>
          <p:cNvPr id="20487" name="Диаграмма 13"/>
          <p:cNvGraphicFramePr>
            <a:graphicFrameLocks/>
          </p:cNvGraphicFramePr>
          <p:nvPr/>
        </p:nvGraphicFramePr>
        <p:xfrm>
          <a:off x="-374650" y="1433513"/>
          <a:ext cx="5213350" cy="247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Диаграмма" r:id="rId5" imgW="5218628" imgH="2481287" progId="Excel.Sheet.8">
                  <p:embed/>
                </p:oleObj>
              </mc:Choice>
              <mc:Fallback>
                <p:oleObj name="Диаграмма" r:id="rId5" imgW="5218628" imgH="2481287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74650" y="1433513"/>
                        <a:ext cx="5213350" cy="2478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Прямоугольник 1"/>
          <p:cNvSpPr>
            <a:spLocks noChangeArrowheads="1"/>
          </p:cNvSpPr>
          <p:nvPr/>
        </p:nvSpPr>
        <p:spPr bwMode="auto">
          <a:xfrm>
            <a:off x="250825" y="1052513"/>
            <a:ext cx="2544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b="1">
                <a:solidFill>
                  <a:srgbClr val="4E005F"/>
                </a:solidFill>
                <a:latin typeface="Calibri" charset="0"/>
                <a:ea typeface="ＭＳ Ｐゴシック" charset="0"/>
                <a:cs typeface="Calibri" charset="0"/>
              </a:rPr>
              <a:t>Соціальне замовлення: </a:t>
            </a:r>
          </a:p>
        </p:txBody>
      </p:sp>
      <p:sp>
        <p:nvSpPr>
          <p:cNvPr id="20489" name="Прямоугольник 15"/>
          <p:cNvSpPr>
            <a:spLocks noChangeArrowheads="1"/>
          </p:cNvSpPr>
          <p:nvPr/>
        </p:nvSpPr>
        <p:spPr bwMode="auto">
          <a:xfrm>
            <a:off x="1398588" y="2636838"/>
            <a:ext cx="7969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1100">
                <a:solidFill>
                  <a:schemeClr val="bg1"/>
                </a:solidFill>
                <a:latin typeface="Arial Black" charset="0"/>
                <a:ea typeface="Times New Roman" charset="0"/>
                <a:cs typeface="Arial" charset="0"/>
              </a:rPr>
              <a:t>2015</a:t>
            </a:r>
            <a:endParaRPr lang="ru-RU" sz="1000">
              <a:solidFill>
                <a:schemeClr val="bg1"/>
              </a:solidFill>
              <a:latin typeface="Arial Black" charset="0"/>
              <a:ea typeface="Times New Roman" charset="0"/>
              <a:cs typeface="Arial" charset="0"/>
            </a:endParaRPr>
          </a:p>
        </p:txBody>
      </p:sp>
      <p:sp>
        <p:nvSpPr>
          <p:cNvPr id="20490" name="Прямоугольник 16"/>
          <p:cNvSpPr>
            <a:spLocks noChangeArrowheads="1"/>
          </p:cNvSpPr>
          <p:nvPr/>
        </p:nvSpPr>
        <p:spPr bwMode="auto">
          <a:xfrm>
            <a:off x="1398588" y="2205038"/>
            <a:ext cx="7969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1100">
                <a:solidFill>
                  <a:schemeClr val="bg1"/>
                </a:solidFill>
                <a:latin typeface="Arial Black" charset="0"/>
                <a:ea typeface="Times New Roman" charset="0"/>
                <a:cs typeface="Arial" charset="0"/>
              </a:rPr>
              <a:t>2014</a:t>
            </a:r>
            <a:endParaRPr lang="ru-RU" sz="1000">
              <a:solidFill>
                <a:schemeClr val="bg1"/>
              </a:solidFill>
              <a:latin typeface="Arial Black" charset="0"/>
              <a:ea typeface="Times New Roman" charset="0"/>
              <a:cs typeface="Arial" charset="0"/>
            </a:endParaRPr>
          </a:p>
        </p:txBody>
      </p:sp>
      <p:sp>
        <p:nvSpPr>
          <p:cNvPr id="20491" name="Прямоугольник 17"/>
          <p:cNvSpPr>
            <a:spLocks noChangeArrowheads="1"/>
          </p:cNvSpPr>
          <p:nvPr/>
        </p:nvSpPr>
        <p:spPr bwMode="auto">
          <a:xfrm>
            <a:off x="1109663" y="1916113"/>
            <a:ext cx="7985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1100">
                <a:solidFill>
                  <a:schemeClr val="bg1"/>
                </a:solidFill>
                <a:latin typeface="Arial Black" charset="0"/>
                <a:ea typeface="Times New Roman" charset="0"/>
                <a:cs typeface="Arial" charset="0"/>
              </a:rPr>
              <a:t>2013</a:t>
            </a:r>
            <a:endParaRPr lang="ru-RU" sz="1000">
              <a:solidFill>
                <a:schemeClr val="bg1"/>
              </a:solidFill>
              <a:latin typeface="Arial Black" charset="0"/>
              <a:ea typeface="Times New Roman" charset="0"/>
              <a:cs typeface="Arial" charset="0"/>
            </a:endParaRPr>
          </a:p>
        </p:txBody>
      </p:sp>
      <p:pic>
        <p:nvPicPr>
          <p:cNvPr id="20" name="Изображение 19" descr="581692-200.png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563523" cy="563523"/>
          </a:xfrm>
          <a:prstGeom prst="rect">
            <a:avLst/>
          </a:prstGeom>
        </p:spPr>
      </p:pic>
      <p:sp>
        <p:nvSpPr>
          <p:cNvPr id="20493" name="Прямоугольник 18"/>
          <p:cNvSpPr>
            <a:spLocks noChangeArrowheads="1"/>
          </p:cNvSpPr>
          <p:nvPr/>
        </p:nvSpPr>
        <p:spPr bwMode="auto">
          <a:xfrm>
            <a:off x="6397625" y="1052513"/>
            <a:ext cx="105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Послуги: </a:t>
            </a:r>
          </a:p>
        </p:txBody>
      </p:sp>
      <p:pic>
        <p:nvPicPr>
          <p:cNvPr id="21" name="Picture 8" descr="https://d30y9cdsu7xlg0.cloudfront.net/png/542619-200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6372285" y="2276872"/>
            <a:ext cx="288032" cy="288032"/>
          </a:xfrm>
          <a:prstGeom prst="rect">
            <a:avLst/>
          </a:prstGeom>
          <a:noFill/>
        </p:spPr>
      </p:pic>
      <p:pic>
        <p:nvPicPr>
          <p:cNvPr id="20497" name="Изображение 7" descr="695619-2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13100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Изображение 9" descr="213902-200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05250"/>
            <a:ext cx="3159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9" name="Прямоугольник 21"/>
          <p:cNvSpPr>
            <a:spLocks noChangeArrowheads="1"/>
          </p:cNvSpPr>
          <p:nvPr/>
        </p:nvSpPr>
        <p:spPr bwMode="auto">
          <a:xfrm>
            <a:off x="827088" y="3095625"/>
            <a:ext cx="7985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1100">
                <a:solidFill>
                  <a:schemeClr val="bg1"/>
                </a:solidFill>
                <a:latin typeface="Arial Black" charset="0"/>
                <a:ea typeface="Times New Roman" charset="0"/>
                <a:cs typeface="Arial" charset="0"/>
              </a:rPr>
              <a:t>2016</a:t>
            </a:r>
            <a:endParaRPr lang="ru-RU" sz="1000">
              <a:solidFill>
                <a:schemeClr val="bg1"/>
              </a:solidFill>
              <a:latin typeface="Arial Black" charset="0"/>
              <a:ea typeface="Times New Roman" charset="0"/>
              <a:cs typeface="Arial" charset="0"/>
            </a:endParaRPr>
          </a:p>
        </p:txBody>
      </p:sp>
      <p:pic>
        <p:nvPicPr>
          <p:cNvPr id="20500" name="Изображение 2" descr="Untitled-1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73463"/>
            <a:ext cx="482282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Изображение 8" descr="840007-200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437063"/>
            <a:ext cx="3984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572558-200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04" y="1700808"/>
            <a:ext cx="415310" cy="415310"/>
          </a:xfrm>
          <a:prstGeom prst="rect">
            <a:avLst/>
          </a:prstGeom>
        </p:spPr>
      </p:pic>
      <p:pic>
        <p:nvPicPr>
          <p:cNvPr id="3" name="Изображение 2" descr="992672-200.png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80928"/>
            <a:ext cx="283663" cy="28366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14282" y="654911"/>
            <a:ext cx="4717758" cy="45719"/>
          </a:xfrm>
          <a:prstGeom prst="rect">
            <a:avLst/>
          </a:prstGeom>
          <a:solidFill>
            <a:srgbClr val="68007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24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4220</TotalTime>
  <Words>1014</Words>
  <Application>Microsoft Office PowerPoint</Application>
  <PresentationFormat>Экран (4:3)</PresentationFormat>
  <Paragraphs>266</Paragraphs>
  <Slides>19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Arial Black</vt:lpstr>
      <vt:lpstr>Calibri</vt:lpstr>
      <vt:lpstr>Times New Roman</vt:lpstr>
      <vt:lpstr>Wingdings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reclamar</dc:creator>
  <cp:lastModifiedBy>Оксана</cp:lastModifiedBy>
  <cp:revision>221</cp:revision>
  <dcterms:created xsi:type="dcterms:W3CDTF">2016-08-29T10:22:54Z</dcterms:created>
  <dcterms:modified xsi:type="dcterms:W3CDTF">2017-05-21T15:24:09Z</dcterms:modified>
</cp:coreProperties>
</file>