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9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4" r:id="rId12"/>
    <p:sldId id="268" r:id="rId13"/>
    <p:sldId id="265" r:id="rId14"/>
    <p:sldId id="269" r:id="rId15"/>
    <p:sldId id="266" r:id="rId16"/>
    <p:sldId id="273" r:id="rId17"/>
    <p:sldId id="270" r:id="rId18"/>
    <p:sldId id="274" r:id="rId19"/>
    <p:sldId id="271" r:id="rId20"/>
    <p:sldId id="275" r:id="rId21"/>
    <p:sldId id="272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FFFC1-907A-4ABD-A1BB-2C56F0369CCB}" type="datetimeFigureOut">
              <a:rPr lang="uk-UA" smtClean="0"/>
              <a:pPr/>
              <a:t>19.12.2016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F0AD-4FD3-47C6-8F66-79CEF2F2C6B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35888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FFFC1-907A-4ABD-A1BB-2C56F0369CCB}" type="datetimeFigureOut">
              <a:rPr lang="uk-UA" smtClean="0"/>
              <a:pPr/>
              <a:t>19.12.2016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F0AD-4FD3-47C6-8F66-79CEF2F2C6B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92080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FFFC1-907A-4ABD-A1BB-2C56F0369CCB}" type="datetimeFigureOut">
              <a:rPr lang="uk-UA" smtClean="0"/>
              <a:pPr/>
              <a:t>19.12.2016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F0AD-4FD3-47C6-8F66-79CEF2F2C6B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636758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FFFC1-907A-4ABD-A1BB-2C56F0369CCB}" type="datetimeFigureOut">
              <a:rPr lang="uk-UA" smtClean="0"/>
              <a:pPr/>
              <a:t>19.12.2016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F0AD-4FD3-47C6-8F66-79CEF2F2C6B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15081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FFFC1-907A-4ABD-A1BB-2C56F0369CCB}" type="datetimeFigureOut">
              <a:rPr lang="uk-UA" smtClean="0"/>
              <a:pPr/>
              <a:t>19.12.2016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F0AD-4FD3-47C6-8F66-79CEF2F2C6B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89272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FFFC1-907A-4ABD-A1BB-2C56F0369CCB}" type="datetimeFigureOut">
              <a:rPr lang="uk-UA" smtClean="0"/>
              <a:pPr/>
              <a:t>19.12.2016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F0AD-4FD3-47C6-8F66-79CEF2F2C6B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307466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FFFC1-907A-4ABD-A1BB-2C56F0369CCB}" type="datetimeFigureOut">
              <a:rPr lang="uk-UA" smtClean="0"/>
              <a:pPr/>
              <a:t>19.12.2016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F0AD-4FD3-47C6-8F66-79CEF2F2C6B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22446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FFFC1-907A-4ABD-A1BB-2C56F0369CCB}" type="datetimeFigureOut">
              <a:rPr lang="uk-UA" smtClean="0"/>
              <a:pPr/>
              <a:t>19.12.2016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F0AD-4FD3-47C6-8F66-79CEF2F2C6B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01673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FFFC1-907A-4ABD-A1BB-2C56F0369CCB}" type="datetimeFigureOut">
              <a:rPr lang="uk-UA" smtClean="0"/>
              <a:pPr/>
              <a:t>19.12.2016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F0AD-4FD3-47C6-8F66-79CEF2F2C6B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98147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FFFC1-907A-4ABD-A1BB-2C56F0369CCB}" type="datetimeFigureOut">
              <a:rPr lang="uk-UA" smtClean="0"/>
              <a:pPr/>
              <a:t>19.12.2016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F0AD-4FD3-47C6-8F66-79CEF2F2C6B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45084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FFFC1-907A-4ABD-A1BB-2C56F0369CCB}" type="datetimeFigureOut">
              <a:rPr lang="uk-UA" smtClean="0"/>
              <a:pPr/>
              <a:t>19.12.2016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F0AD-4FD3-47C6-8F66-79CEF2F2C6B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98519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3D4A8">
                <a:lumMod val="39000"/>
                <a:lumOff val="61000"/>
                <a:alpha val="39000"/>
              </a:srgbClr>
            </a:gs>
            <a:gs pos="74000">
              <a:srgbClr val="21D6E0"/>
            </a:gs>
            <a:gs pos="90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FFFC1-907A-4ABD-A1BB-2C56F0369CCB}" type="datetimeFigureOut">
              <a:rPr lang="uk-UA" smtClean="0"/>
              <a:pPr/>
              <a:t>19.12.2016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8F0AD-4FD3-47C6-8F66-79CEF2F2C6B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6486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План покращення якості послуг в сфері освіти в м. Біла Церква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886200"/>
            <a:ext cx="8352928" cy="175260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в рамках проекту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err="1" smtClean="0">
                <a:solidFill>
                  <a:schemeClr val="tx1"/>
                </a:solidFill>
              </a:rPr>
              <a:t>“Партисипативна</a:t>
            </a:r>
            <a:r>
              <a:rPr lang="uk-UA" dirty="0" smtClean="0">
                <a:solidFill>
                  <a:schemeClr val="tx1"/>
                </a:solidFill>
              </a:rPr>
              <a:t> демократія та обґрунтовані рішення на місцевому рівні в Україні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vestikavkaza.ru/upload/2015-10-30/af2155c0a72d8eff9da03f851c1c158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21088"/>
            <a:ext cx="4191000" cy="239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tdemk.com/images/ten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626" y="116632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.obozrevatel.ua/8/1696435/inner/2087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0648"/>
            <a:ext cx="4521149" cy="339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7762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2116075"/>
              </p:ext>
            </p:extLst>
          </p:nvPr>
        </p:nvGraphicFramePr>
        <p:xfrm>
          <a:off x="107504" y="332656"/>
          <a:ext cx="9036496" cy="6070287"/>
        </p:xfrm>
        <a:graphic>
          <a:graphicData uri="http://schemas.openxmlformats.org/drawingml/2006/table">
            <a:tbl>
              <a:tblPr firstRow="1" firstCol="1" bandRow="1"/>
              <a:tblGrid>
                <a:gridCol w="1039245"/>
                <a:gridCol w="2250412"/>
                <a:gridCol w="1544863"/>
                <a:gridCol w="1423228"/>
                <a:gridCol w="1186024"/>
                <a:gridCol w="1592724"/>
              </a:tblGrid>
              <a:tr h="914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Перелік заходів/ завдань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Як ми це зробимо?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Хто відповідальний?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Кого варто залучити?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Термін виконання?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Оцінка якості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12915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Розробка двотижневого перспективного меню,технологічних карт, посадових інструкцій, інструкцій з охорони праці, внесення змін до штатних нормативів, тощо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Керівники ЗНЗ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Зав.їдальнями, медичні сестри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тиждень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Двотижневе меню, погоджене СЕС, затверджені технологічні картки, накази по школі, штатні нормативи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85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Ремонт технологічного обладнання харчоблоку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Заст директорів з ГР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Благодійні фонди, меценати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тижні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Акти справного технологічного обладнання харчоблоку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36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Закупка посуду, технологічного обладнання (за потреби)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Заст директорів з ГР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Благодійні фонди, меценати, 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тиждень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Наявність відповідно потреби  посуду, акти взяття на баланс нового технологічного обладнання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80882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grigorenko-sv.pp.ua/uploads/posts/2015-12/1450427546_594018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1020820"/>
            <a:ext cx="3263305" cy="189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is22.ru/wp-content/uploads/2016/03/servi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97791"/>
            <a:ext cx="7250779" cy="252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meals.ru/sites/www.meals.ru/files/imagecache/slideshow-600x250/article/61231/slideshow/dish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5978" y="548680"/>
            <a:ext cx="42767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009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95967882"/>
              </p:ext>
            </p:extLst>
          </p:nvPr>
        </p:nvGraphicFramePr>
        <p:xfrm>
          <a:off x="457200" y="332656"/>
          <a:ext cx="8435281" cy="6560538"/>
        </p:xfrm>
        <a:graphic>
          <a:graphicData uri="http://schemas.openxmlformats.org/drawingml/2006/table">
            <a:tbl>
              <a:tblPr firstRow="1" firstCol="1" bandRow="1"/>
              <a:tblGrid>
                <a:gridCol w="1117718"/>
                <a:gridCol w="2140423"/>
                <a:gridCol w="1572218"/>
                <a:gridCol w="1227940"/>
                <a:gridCol w="1175967"/>
                <a:gridCol w="1201015"/>
              </a:tblGrid>
              <a:tr h="958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Перелік заходів/ завдань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Як ми це зробимо?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Хто відповідальний?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Кого варто залучити?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Термін виконання?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Оцінка якості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7011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Узгодження графіків завозу продуктів і сировини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Керівники ЗНЗ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Постачальники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день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Графік завозу продуктів і сировини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1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Визначення спецрахунків для оплати за гаряче харчування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Керівники ЗНЗ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Головні бухгалтери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день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Спец рахунок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8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Призначення на посади працівників харчоблоку відповідно до штатних нормативів, створення бракеражних комісій, призначення відповідальних осіб за організацію гарячого харчування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uk-UA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Керівники ЗНЗ</a:t>
                      </a:r>
                      <a:endParaRPr lang="uk-UA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Секретарі - діловоди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день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Накази по школі, записи в трудових книжках 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55416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libfree.com/uploads/imag/market/bil_mpr/image058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5076825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vkurse.ua/i/2014-08/sistema-specschetov-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32823"/>
            <a:ext cx="3010530" cy="188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img10.proshkolu.ru/content/media/pic/std/4000000/3780000/3779884-32c30fda816c18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4091947" cy="306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www.vinnitsa.info/images/mod_news/2015-08-16234ea69be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21315"/>
            <a:ext cx="4234666" cy="338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9616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08575894"/>
              </p:ext>
            </p:extLst>
          </p:nvPr>
        </p:nvGraphicFramePr>
        <p:xfrm>
          <a:off x="457200" y="332656"/>
          <a:ext cx="8229600" cy="7185534"/>
        </p:xfrm>
        <a:graphic>
          <a:graphicData uri="http://schemas.openxmlformats.org/drawingml/2006/table">
            <a:tbl>
              <a:tblPr firstRow="1" firstCol="1" bandRow="1"/>
              <a:tblGrid>
                <a:gridCol w="946448"/>
                <a:gridCol w="2049466"/>
                <a:gridCol w="1550934"/>
                <a:gridCol w="1363729"/>
                <a:gridCol w="1147293"/>
                <a:gridCol w="1171730"/>
              </a:tblGrid>
              <a:tr h="1164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Перелік заходів/ завдань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Як ми це зробимо?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Хто відповідальний?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Кого варто залучити?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Термін виконання?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Оцінка якості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9238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Перевірка проходження медичного огляду працівниками харчоблоку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Керівники ЗНЗ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Медичні сестри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день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Список  осіб з  датами проходження лікарів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Ознайомлення працівників харчоблоку з інструкціями (посадовими, охорони праці), підписання договорів про матеріальну відповідальність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Керівники ЗНЗ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Гол.профспілк. комітетів, 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день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Договори про матеріальну відповідальність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39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Оформлення графіку гарячого харчування учнів, чергування вчителів у шкільній їдальні, визначення дієт столів (за потреби)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Керівники ЗНЗ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Зав їдальнями, мед. сестри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день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Графіки чергування та прийому їжі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92921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ambarka.com/files/ambarka/originals/DSC_50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270963" cy="327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ditmebli.com.ua/images/du1-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61912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s://medaboutme.ru/upload/iblock/1a5/5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8" descr="https://medaboutme.ru/upload/iblock/1a5/5_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5369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05625"/>
            <a:ext cx="4330576" cy="288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64726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5741531"/>
              </p:ext>
            </p:extLst>
          </p:nvPr>
        </p:nvGraphicFramePr>
        <p:xfrm>
          <a:off x="457200" y="332656"/>
          <a:ext cx="8507289" cy="6940170"/>
        </p:xfrm>
        <a:graphic>
          <a:graphicData uri="http://schemas.openxmlformats.org/drawingml/2006/table">
            <a:tbl>
              <a:tblPr firstRow="1" firstCol="1" bandRow="1"/>
              <a:tblGrid>
                <a:gridCol w="829508"/>
                <a:gridCol w="2679759"/>
                <a:gridCol w="1488755"/>
                <a:gridCol w="1205010"/>
                <a:gridCol w="1092990"/>
                <a:gridCol w="1211267"/>
              </a:tblGrid>
              <a:tr h="1164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Перелік заходів/ завдань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Як ми це зробимо?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Хто відповідальний?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Кого варто залучити?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Термін виконання?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Оцінка якості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12839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Підготовка обов’язкової документації  для функціонування хорчоблоку (журналів бракеражів, здоров’я працівників, обліку складських продуктів тощо)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Зав. їдальнями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Мед. сестри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тиждень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Наявність, відповідно переліку, всієї необхідної документації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Створення компютерної програми для полегшення складського обліку та щоденних меню розкладок, бухгалтерського обліку коштів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Керівники ЗНЗ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Програмісти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тижні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Компютерні програми з обліку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39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Відпрацювання механізму обліку отримання гарячого харчуваня учнями школи та оповіщення батьківської громадськості щодо залишку коштів на їх особистому рахунку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Керівники ЗНЗ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Особи призначені наказом по школі відповідальними за гаряче харчування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день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Система обліку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946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9458" name="Picture 2" descr="http://st13.stpulscen.ru/images/product/075/366/755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463480" cy="334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tahografff.ru/image/data/tahografff/tahografi/program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4664"/>
            <a:ext cx="3638600" cy="229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stiker.biz/image/cache/000000553-1-700x70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49458"/>
            <a:ext cx="2923084" cy="292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http://teremokkagarlyk.ucoz.ua/_si/0/5532769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79410"/>
            <a:ext cx="6667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908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88844134"/>
              </p:ext>
            </p:extLst>
          </p:nvPr>
        </p:nvGraphicFramePr>
        <p:xfrm>
          <a:off x="457200" y="332656"/>
          <a:ext cx="8507288" cy="6940170"/>
        </p:xfrm>
        <a:graphic>
          <a:graphicData uri="http://schemas.openxmlformats.org/drawingml/2006/table">
            <a:tbl>
              <a:tblPr firstRow="1" firstCol="1" bandRow="1"/>
              <a:tblGrid>
                <a:gridCol w="1442406"/>
                <a:gridCol w="1654598"/>
                <a:gridCol w="1528829"/>
                <a:gridCol w="1484182"/>
                <a:gridCol w="1186006"/>
                <a:gridCol w="1211267"/>
              </a:tblGrid>
              <a:tr h="1164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Перелік заходів/ завдань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Як ми це зробимо?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Хто відповідальний?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Кого варто залучити?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Термін виконання?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Оцінка якості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14279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Батьківські збори щодо термінів початку надання гарячого харчування у ЗНЗ та механізмів оплати і обліку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Керівники ЗНЗ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Батькіська громадськість, адміністратири шкільних сайтів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день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Протокол зборів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Друк талонів замовлення гарячого харчування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Секретарі - діловоди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Класні керівники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день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Наявність талонів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39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Етап впровадження</a:t>
                      </a: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надання послуги з оганізації гарячого харчування у ЗНЗ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Надання послуг гарячого харчування шкільними їдальнями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Керівники ЗНЗ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Працівники харчоблоку</a:t>
                      </a: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вчителі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Протягом навчального року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Збільшення кількості учнів, які отримують гаряче харчування у ЗНЗ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56664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ноутбук\Рабочий стол\фони\notebook-vegetables-cauliflower-garlic-tomatoes-cucumber-mushrooms-green-corn-red-pep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40010" cy="890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635896" y="2989075"/>
            <a:ext cx="396044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Організація </a:t>
            </a:r>
            <a:br>
              <a:rPr kumimoji="0" lang="uk-UA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гарячого харчування </a:t>
            </a:r>
            <a:br>
              <a:rPr kumimoji="0" lang="uk-UA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 ЗНЗ</a:t>
            </a:r>
            <a:endParaRPr kumimoji="0" lang="uk-U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499992" y="5589240"/>
            <a:ext cx="3664496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м. Біла Церква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482" name="Picture 2" descr="http://mtdata.ru/u23/photo7CA1/20464783371-0/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917" y="476672"/>
            <a:ext cx="8541702" cy="533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0180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4283357"/>
              </p:ext>
            </p:extLst>
          </p:nvPr>
        </p:nvGraphicFramePr>
        <p:xfrm>
          <a:off x="457200" y="332656"/>
          <a:ext cx="8507289" cy="7984058"/>
        </p:xfrm>
        <a:graphic>
          <a:graphicData uri="http://schemas.openxmlformats.org/drawingml/2006/table">
            <a:tbl>
              <a:tblPr firstRow="1" firstCol="1" bandRow="1"/>
              <a:tblGrid>
                <a:gridCol w="1442406"/>
                <a:gridCol w="2141299"/>
                <a:gridCol w="967691"/>
                <a:gridCol w="1558620"/>
                <a:gridCol w="1186006"/>
                <a:gridCol w="1211267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Перелік заходів/ завдань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Як ми це зробимо?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Хто відповідальний?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Кого варто залучити?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Термін виконання?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Оцінка якості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14279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Етап контролю</a:t>
                      </a: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надання послуги з оганізації гарячого харчування у ЗНЗ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Контроль за додержанням учнями правил особистої гігієни і вживанням рекомендованих страв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Медичні сестри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Учнівське самоврядування, батьківська громадськість, рада школи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Протягом року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Дотримання правил особистої гігієни учнів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15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Контроль за якістю і відповідністю нормам харчування, якістю продовольчої сировини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Медичні сестри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Учнівське самоврядування, батьківська громадськість, бракеражна комісія, рада школи, СЕС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Протягом року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Відсутність отруєнь, калорійність їжі, ваговий контроль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Контроль за фінансовою звітністю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Керівники ЗНЗ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Гол.бухгалтери, зав. їдальнями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Протягом року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Системність контролю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39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Моніторинг задоволення пореб та корегування страв на наступний рік для примірного двотижневого меню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Керівники ЗНЗ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Учасники навчально – вих. процесу (батьки, учні, вчителі…)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Двічі на рік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Результати моніторингу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87750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1506" name="Picture 2" descr="http://www.rotary.org.ua/images/News3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973" y="188640"/>
            <a:ext cx="4773148" cy="268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agronews.ua/sites/default/files/images/3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973" y="3789040"/>
            <a:ext cx="3982477" cy="264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://businessidei.com/wp-content/uploads/2013/06/1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0158"/>
            <a:ext cx="3382220" cy="226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http://varianty.lviv.ua/thumbnails/640x360/8f902d649eff38c5165c04fe32c015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29000"/>
            <a:ext cx="4320479" cy="327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630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3554" name="Picture 2" descr="http://kremenvlast.com.ua/project/resources/2016/11/43vZFci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9478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57158" y="214290"/>
            <a:ext cx="814393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normalizeH="0" baseline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ОБЛАШТУВАННЯ ІГРОВИМИ КОМПЛЕКСАМИ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normalizeH="0" baseline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ІГРОВИХ МАЙДАНЧИКІВ ДНЗ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normalizeH="0" baseline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М.БІЛОЇ ЦЕРКВИ</a:t>
            </a:r>
            <a:r>
              <a:rPr kumimoji="0" lang="uk-UA" sz="2000" b="1" i="0" u="none" strike="noStrike" normalizeH="0" baseline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kumimoji="0" lang="uk-UA" sz="4800" b="1" i="0" u="none" strike="noStrike" normalizeH="0" baseline="0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90238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786058"/>
            <a:ext cx="5750960" cy="3831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571480"/>
          <a:ext cx="8501119" cy="5500726"/>
        </p:xfrm>
        <a:graphic>
          <a:graphicData uri="http://schemas.openxmlformats.org/drawingml/2006/table">
            <a:tbl>
              <a:tblPr/>
              <a:tblGrid>
                <a:gridCol w="1359478"/>
                <a:gridCol w="1578277"/>
                <a:gridCol w="1629189"/>
                <a:gridCol w="1292806"/>
                <a:gridCol w="1211978"/>
                <a:gridCol w="1429391"/>
              </a:tblGrid>
              <a:tr h="8232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Перелік заходів/ завдань</a:t>
                      </a:r>
                      <a:endParaRPr lang="uk-UA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Як ми це зробимо?</a:t>
                      </a:r>
                      <a:endParaRPr lang="uk-UA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Хто відповідальний?</a:t>
                      </a:r>
                      <a:endParaRPr lang="uk-UA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Кого варто залучити?</a:t>
                      </a:r>
                      <a:endParaRPr lang="uk-UA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Термін виконання?</a:t>
                      </a:r>
                      <a:endParaRPr lang="uk-UA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Оцінка якості</a:t>
                      </a:r>
                      <a:endParaRPr lang="uk-UA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7152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Організаційний етап 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підготовка до організації облаштування ігрових майданчиків в дошкільних закладах</a:t>
                      </a: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Розроблення анкети </a:t>
                      </a:r>
                      <a:r>
                        <a:rPr lang="uk-UA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моніторингу матеріально-технічного стану ігрових майданчиків ДНЗ</a:t>
                      </a: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Керівник міського методичного об’єднання  завідувачів ДНЗ</a:t>
                      </a: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Міська методична комісія</a:t>
                      </a: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тиждень</a:t>
                      </a: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Наявність анкет чи опитувальників</a:t>
                      </a: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9622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uk-UA" sz="1600" b="1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Моніторинг щодо  матеріально-технічного стану ігрових майданчиків ДНЗ </a:t>
                      </a: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Керівники ДНЗ </a:t>
                      </a: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Технік-будівельник</a:t>
                      </a: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тиждень</a:t>
                      </a: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Заповнені анкети та опитувальники, підсумкова таблиця моніторингу</a:t>
                      </a: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210290"/>
          <a:ext cx="8501119" cy="6147667"/>
        </p:xfrm>
        <a:graphic>
          <a:graphicData uri="http://schemas.openxmlformats.org/drawingml/2006/table">
            <a:tbl>
              <a:tblPr/>
              <a:tblGrid>
                <a:gridCol w="1359478"/>
                <a:gridCol w="1578277"/>
                <a:gridCol w="1629189"/>
                <a:gridCol w="1292806"/>
                <a:gridCol w="1211978"/>
                <a:gridCol w="1429391"/>
              </a:tblGrid>
              <a:tr h="798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Перелік заходів/ завдань</a:t>
                      </a:r>
                      <a:endParaRPr lang="uk-UA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Як ми це зробимо?</a:t>
                      </a:r>
                      <a:endParaRPr lang="uk-UA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Хто відповідальний?</a:t>
                      </a:r>
                      <a:endParaRPr lang="uk-UA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Кого варто залучити?</a:t>
                      </a:r>
                      <a:endParaRPr lang="uk-UA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Термін виконання?</a:t>
                      </a:r>
                      <a:endParaRPr lang="uk-UA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Оцінка якості</a:t>
                      </a:r>
                      <a:endParaRPr lang="uk-UA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1502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uk-UA" sz="1200" b="1" dirty="0">
                        <a:solidFill>
                          <a:srgbClr val="7030A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7030A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Оприлюднення результатів моніторингу на сайтах УОН та ДНЗ</a:t>
                      </a: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7030A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Координатор сайту УОН</a:t>
                      </a: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7030A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Адміністратори сайтів ДНЗ</a:t>
                      </a: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7030A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дні</a:t>
                      </a: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uk-UA" sz="1400" b="1" dirty="0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1987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7030A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Узагальнення матеріалів моніторингу та калькуляція потреби придбання необхідного обладнання для підготовки бюджетного запиту щодо потреб ДНЗ</a:t>
                      </a: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7030A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Керівники ДНЗ, заступники завідувача з господарства</a:t>
                      </a: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7030A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Технік-будівельник</a:t>
                      </a: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7030A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тиждень</a:t>
                      </a: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7030A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Довідка</a:t>
                      </a: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357167"/>
          <a:ext cx="8606187" cy="5353724"/>
        </p:xfrm>
        <a:graphic>
          <a:graphicData uri="http://schemas.openxmlformats.org/drawingml/2006/table">
            <a:tbl>
              <a:tblPr/>
              <a:tblGrid>
                <a:gridCol w="1605266"/>
                <a:gridCol w="1437557"/>
                <a:gridCol w="1629189"/>
                <a:gridCol w="1292806"/>
                <a:gridCol w="1211978"/>
                <a:gridCol w="1429391"/>
              </a:tblGrid>
              <a:tr h="593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Перелік заходів/ завдань</a:t>
                      </a:r>
                      <a:endParaRPr lang="uk-UA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Як ми це зробимо?</a:t>
                      </a:r>
                      <a:endParaRPr lang="uk-UA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Хто відповідальний?</a:t>
                      </a:r>
                      <a:endParaRPr lang="uk-UA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Кого варто залучити?</a:t>
                      </a:r>
                      <a:endParaRPr lang="uk-UA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Термін виконання?</a:t>
                      </a:r>
                      <a:endParaRPr lang="uk-UA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Оцінка якості</a:t>
                      </a:r>
                      <a:endParaRPr lang="uk-UA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15991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Підготовчий етап </a:t>
                      </a:r>
                      <a:r>
                        <a:rPr lang="uk-UA" sz="18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  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підготовка до організації облаштування ігрових майданчиків в дошкільних закладах</a:t>
                      </a:r>
                    </a:p>
                  </a:txBody>
                  <a:tcPr marL="49565" marR="49565" marT="26632" marB="26632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Створення творчої групи, розподіл обов’язків</a:t>
                      </a:r>
                      <a:endParaRPr lang="uk-UA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565" marR="49565" marT="26632" marB="26632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Керівники ДНЗ, голови батьківських комітетів</a:t>
                      </a:r>
                      <a:endParaRPr lang="uk-UA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565" marR="49565" marT="26632" marB="26632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Дизайнери, учасники </a:t>
                      </a:r>
                      <a:r>
                        <a:rPr lang="uk-UA" sz="14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соцмереж</a:t>
                      </a:r>
                      <a:endParaRPr lang="uk-UA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565" marR="49565" marT="26632" marB="26632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тиждень</a:t>
                      </a:r>
                      <a:endParaRPr lang="uk-UA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565" marR="49565" marT="26632" marB="26632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565" marR="49565" marT="26632" marB="26632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3789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565" marR="49565" marT="26632" marB="26632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Бюджетний запит на фінансування програми облаштування ігрових майданчиків у ДНЗ</a:t>
                      </a:r>
                      <a:endParaRPr lang="uk-UA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565" marR="49565" marT="26632" marB="26632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Керівники ДНЗ</a:t>
                      </a:r>
                      <a:endParaRPr lang="uk-UA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565" marR="49565" marT="26632" marB="26632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Начальник управління освіти і науки, головний бухгалтер, депутати міської ради</a:t>
                      </a:r>
                      <a:endParaRPr lang="uk-UA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565" marR="49565" marT="26632" marB="26632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2 -3 тижні</a:t>
                      </a:r>
                      <a:endParaRPr lang="uk-UA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565" marR="49565" marT="26632" marB="26632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Бюджетний запит</a:t>
                      </a:r>
                      <a:endParaRPr lang="uk-UA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565" marR="49565" marT="26632" marB="26632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285728"/>
          <a:ext cx="8501119" cy="6147667"/>
        </p:xfrm>
        <a:graphic>
          <a:graphicData uri="http://schemas.openxmlformats.org/drawingml/2006/table">
            <a:tbl>
              <a:tblPr/>
              <a:tblGrid>
                <a:gridCol w="1359478"/>
                <a:gridCol w="1578277"/>
                <a:gridCol w="1629189"/>
                <a:gridCol w="1292806"/>
                <a:gridCol w="1211978"/>
                <a:gridCol w="1429391"/>
              </a:tblGrid>
              <a:tr h="798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Перелік заходів/ завдань</a:t>
                      </a:r>
                      <a:endParaRPr lang="uk-UA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Як ми це зробимо?</a:t>
                      </a:r>
                      <a:endParaRPr lang="uk-UA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Хто відповідальний?</a:t>
                      </a:r>
                      <a:endParaRPr lang="uk-UA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Кого варто залучити?</a:t>
                      </a:r>
                      <a:endParaRPr lang="uk-UA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Термін виконання?</a:t>
                      </a:r>
                      <a:endParaRPr lang="uk-UA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Оцінка якості</a:t>
                      </a:r>
                      <a:endParaRPr lang="uk-UA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1502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65" marR="49565" marT="26632" marB="26632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Розглянути можливість  залучення додаткових фінансових надходжень від меценатів</a:t>
                      </a:r>
                      <a:endParaRPr lang="uk-UA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565" marR="49565" marT="26632" marB="26632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Керівник творчої групи</a:t>
                      </a:r>
                      <a:endParaRPr lang="uk-UA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565" marR="49565" marT="26632" marB="26632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Члени творчої групи</a:t>
                      </a:r>
                      <a:endParaRPr lang="uk-UA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565" marR="49565" marT="26632" marB="26632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тижні</a:t>
                      </a:r>
                      <a:endParaRPr lang="uk-UA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565" marR="49565" marT="26632" marB="26632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Листи-запити до меценатів, банківських установ</a:t>
                      </a:r>
                      <a:endParaRPr lang="uk-UA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565" marR="49565" marT="26632" marB="26632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1987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65" marR="49565" marT="26632" marB="26632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Розглянути можливість  залучення коштів благодійних фондів</a:t>
                      </a:r>
                      <a:endParaRPr lang="uk-UA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565" marR="49565" marT="26632" marB="26632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Керівник творчої групи</a:t>
                      </a:r>
                      <a:endParaRPr lang="uk-UA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565" marR="49565" marT="26632" marB="26632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Правління благодійного фонду</a:t>
                      </a:r>
                      <a:endParaRPr lang="uk-UA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565" marR="49565" marT="26632" marB="26632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тиждень</a:t>
                      </a:r>
                      <a:endParaRPr lang="uk-UA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565" marR="49565" marT="26632" marB="26632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Лист-запит до правління благодійного фонду</a:t>
                      </a:r>
                      <a:endParaRPr lang="uk-UA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565" marR="49565" marT="26632" marB="26632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214290"/>
          <a:ext cx="8501119" cy="6215105"/>
        </p:xfrm>
        <a:graphic>
          <a:graphicData uri="http://schemas.openxmlformats.org/drawingml/2006/table">
            <a:tbl>
              <a:tblPr/>
              <a:tblGrid>
                <a:gridCol w="1359478"/>
                <a:gridCol w="1578277"/>
                <a:gridCol w="1629189"/>
                <a:gridCol w="1148096"/>
                <a:gridCol w="1356688"/>
                <a:gridCol w="1429391"/>
              </a:tblGrid>
              <a:tr h="605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Перелік заходів/ завдань</a:t>
                      </a:r>
                      <a:endParaRPr lang="uk-UA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Як ми це зробимо?</a:t>
                      </a:r>
                      <a:endParaRPr lang="uk-UA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Хто відповідальний?</a:t>
                      </a:r>
                      <a:endParaRPr lang="uk-UA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Кого варто залучити?</a:t>
                      </a:r>
                      <a:endParaRPr lang="uk-UA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Термін виконання?</a:t>
                      </a:r>
                      <a:endParaRPr lang="uk-UA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Оцінка якості</a:t>
                      </a:r>
                      <a:endParaRPr lang="uk-UA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1836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239" marR="58239" marT="31293" marB="31293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Надіслати лист-звернення до виробників споруд для дитячих ігрових майданчиків щодо надання </a:t>
                      </a:r>
                      <a:r>
                        <a:rPr lang="uk-UA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фінансових пропозицій 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придбання товару</a:t>
                      </a:r>
                    </a:p>
                  </a:txBody>
                  <a:tcPr marL="58239" marR="58239" marT="31293" marB="31293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Керівник творчої групи</a:t>
                      </a:r>
                    </a:p>
                  </a:txBody>
                  <a:tcPr marL="58239" marR="58239" marT="31293" marB="31293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Члени творчої групи</a:t>
                      </a:r>
                    </a:p>
                  </a:txBody>
                  <a:tcPr marL="58239" marR="58239" marT="31293" marB="31293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тиждень</a:t>
                      </a:r>
                    </a:p>
                  </a:txBody>
                  <a:tcPr marL="58239" marR="58239" marT="31293" marB="31293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Лист-звернення</a:t>
                      </a:r>
                    </a:p>
                  </a:txBody>
                  <a:tcPr marL="58239" marR="58239" marT="31293" marB="31293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4258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239" marR="58239" marT="31293" marB="31293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Аналіз різних фінансових надходжень</a:t>
                      </a:r>
                    </a:p>
                  </a:txBody>
                  <a:tcPr marL="58239" marR="58239" marT="31293" marB="31293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Керівник творчої групи</a:t>
                      </a:r>
                    </a:p>
                  </a:txBody>
                  <a:tcPr marL="58239" marR="58239" marT="31293" marB="31293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Члени творчої групи</a:t>
                      </a:r>
                    </a:p>
                  </a:txBody>
                  <a:tcPr marL="58239" marR="58239" marT="31293" marB="31293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тиждень</a:t>
                      </a:r>
                    </a:p>
                  </a:txBody>
                  <a:tcPr marL="58239" marR="58239" marT="31293" marB="31293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Звіт про фінансові надходження</a:t>
                      </a:r>
                    </a:p>
                  </a:txBody>
                  <a:tcPr marL="58239" marR="58239" marT="31293" marB="31293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Результат пошуку зображень за запитом &quot;шкільна їдальня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6736071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Результат пошуку зображень за запитом &quot;знак питання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9715"/>
            <a:ext cx="2446947" cy="244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4978" y="147065"/>
            <a:ext cx="37052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0343" y="4797152"/>
            <a:ext cx="942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15208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357166"/>
          <a:ext cx="8501119" cy="6147667"/>
        </p:xfrm>
        <a:graphic>
          <a:graphicData uri="http://schemas.openxmlformats.org/drawingml/2006/table">
            <a:tbl>
              <a:tblPr/>
              <a:tblGrid>
                <a:gridCol w="1359478"/>
                <a:gridCol w="1578277"/>
                <a:gridCol w="1629189"/>
                <a:gridCol w="1148096"/>
                <a:gridCol w="1356688"/>
                <a:gridCol w="1429391"/>
              </a:tblGrid>
              <a:tr h="798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Перелік заходів/ завдань</a:t>
                      </a:r>
                      <a:endParaRPr lang="uk-UA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Як ми це зробимо?</a:t>
                      </a:r>
                      <a:endParaRPr lang="uk-UA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Хто відповідальний?</a:t>
                      </a:r>
                      <a:endParaRPr lang="uk-UA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Кого варто залучити?</a:t>
                      </a:r>
                      <a:endParaRPr lang="uk-UA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Термін виконання?</a:t>
                      </a:r>
                      <a:endParaRPr lang="uk-UA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Оцінка якості</a:t>
                      </a:r>
                      <a:endParaRPr lang="uk-UA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1502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239" marR="58239" marT="31293" marB="31293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Складання кошторису на придбання ігрових споруд</a:t>
                      </a:r>
                    </a:p>
                  </a:txBody>
                  <a:tcPr marL="58239" marR="58239" marT="31293" marB="31293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Бухгалтер централізованої бухгалтерії, керівник ДНЗ</a:t>
                      </a:r>
                    </a:p>
                  </a:txBody>
                  <a:tcPr marL="58239" marR="58239" marT="31293" marB="31293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Гол. бухгалтер, начальник УОН, бухгалтер благодійного фонду закладу</a:t>
                      </a:r>
                    </a:p>
                  </a:txBody>
                  <a:tcPr marL="58239" marR="58239" marT="31293" marB="31293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тиждень</a:t>
                      </a:r>
                    </a:p>
                  </a:txBody>
                  <a:tcPr marL="58239" marR="58239" marT="31293" marB="31293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Затверджений кошторис</a:t>
                      </a:r>
                    </a:p>
                  </a:txBody>
                  <a:tcPr marL="58239" marR="58239" marT="31293" marB="31293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1987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239" marR="58239" marT="31293" marB="31293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Проведення тендерних процедур, складання угод на 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постачання та встановлення ігрового обладнання</a:t>
                      </a:r>
                    </a:p>
                  </a:txBody>
                  <a:tcPr marL="58239" marR="58239" marT="31293" marB="31293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Тендерний комітет,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Начальник 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УОН, керівники ДНЗ</a:t>
                      </a:r>
                    </a:p>
                  </a:txBody>
                  <a:tcPr marL="58239" marR="58239" marT="31293" marB="31293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Гол. Бухгалтер централізованої </a:t>
                      </a:r>
                      <a:r>
                        <a:rPr lang="uk-UA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бухгалтерії 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бухгалтер благодійного фонду</a:t>
                      </a:r>
                    </a:p>
                  </a:txBody>
                  <a:tcPr marL="58239" marR="58239" marT="31293" marB="31293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тиждень</a:t>
                      </a:r>
                    </a:p>
                  </a:txBody>
                  <a:tcPr marL="58239" marR="58239" marT="31293" marB="31293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Договори</a:t>
                      </a:r>
                    </a:p>
                  </a:txBody>
                  <a:tcPr marL="58239" marR="58239" marT="31293" marB="31293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857232"/>
          <a:ext cx="8501119" cy="5010817"/>
        </p:xfrm>
        <a:graphic>
          <a:graphicData uri="http://schemas.openxmlformats.org/drawingml/2006/table">
            <a:tbl>
              <a:tblPr/>
              <a:tblGrid>
                <a:gridCol w="1643074"/>
                <a:gridCol w="1428760"/>
                <a:gridCol w="1495110"/>
                <a:gridCol w="1148096"/>
                <a:gridCol w="1356688"/>
                <a:gridCol w="1429391"/>
              </a:tblGrid>
              <a:tr h="649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Перелік заходів/ завдань</a:t>
                      </a:r>
                      <a:endParaRPr lang="uk-UA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Як ми це зробимо?</a:t>
                      </a:r>
                      <a:endParaRPr lang="uk-UA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Хто відповідальний?</a:t>
                      </a:r>
                      <a:endParaRPr lang="uk-UA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Кого варто залучити?</a:t>
                      </a:r>
                      <a:endParaRPr lang="uk-UA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Термін виконання?</a:t>
                      </a:r>
                      <a:endParaRPr lang="uk-UA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Оцінка якості</a:t>
                      </a:r>
                      <a:endParaRPr lang="uk-UA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17490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Етап впровадження  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облаштування дитячих майданчиків</a:t>
                      </a:r>
                    </a:p>
                  </a:txBody>
                  <a:tcPr marL="58239" marR="58239" marT="31293" marB="31293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Встановлення обладнання на дитячі майданчики</a:t>
                      </a:r>
                    </a:p>
                  </a:txBody>
                  <a:tcPr marL="58239" marR="58239" marT="31293" marB="31293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Керівники ДНЗ</a:t>
                      </a:r>
                    </a:p>
                  </a:txBody>
                  <a:tcPr marL="58239" marR="58239" marT="31293" marB="31293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Заступник завідувача з господарства, члени творчої групи</a:t>
                      </a:r>
                    </a:p>
                  </a:txBody>
                  <a:tcPr marL="58239" marR="58239" marT="31293" marB="31293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1-2 місяці</a:t>
                      </a:r>
                    </a:p>
                  </a:txBody>
                  <a:tcPr marL="58239" marR="58239" marT="31293" marB="31293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Покращення  матеріально-технічного стану ігрових майданчиків</a:t>
                      </a:r>
                    </a:p>
                  </a:txBody>
                  <a:tcPr marL="58239" marR="58239" marT="31293" marB="31293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6019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239" marR="58239" marT="31293" marB="31293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Складання актів приймання </a:t>
                      </a:r>
                    </a:p>
                  </a:txBody>
                  <a:tcPr marL="58239" marR="58239" marT="31293" marB="31293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Керівники ДНЗ</a:t>
                      </a:r>
                    </a:p>
                  </a:txBody>
                  <a:tcPr marL="58239" marR="58239" marT="31293" marB="31293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Заступник завідувача з господарства</a:t>
                      </a:r>
                    </a:p>
                  </a:txBody>
                  <a:tcPr marL="58239" marR="58239" marT="31293" marB="31293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 1 тижня</a:t>
                      </a:r>
                    </a:p>
                  </a:txBody>
                  <a:tcPr marL="58239" marR="58239" marT="31293" marB="31293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Акти</a:t>
                      </a:r>
                    </a:p>
                  </a:txBody>
                  <a:tcPr marL="58239" marR="58239" marT="31293" marB="31293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785794"/>
          <a:ext cx="8501119" cy="5000659"/>
        </p:xfrm>
        <a:graphic>
          <a:graphicData uri="http://schemas.openxmlformats.org/drawingml/2006/table">
            <a:tbl>
              <a:tblPr/>
              <a:tblGrid>
                <a:gridCol w="1359478"/>
                <a:gridCol w="1578277"/>
                <a:gridCol w="1629189"/>
                <a:gridCol w="1433848"/>
                <a:gridCol w="1070936"/>
                <a:gridCol w="1429391"/>
              </a:tblGrid>
              <a:tr h="649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Перелік заходів/ завдань</a:t>
                      </a:r>
                      <a:endParaRPr lang="uk-UA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Як ми це зробимо?</a:t>
                      </a:r>
                      <a:endParaRPr lang="uk-UA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Хто відповідальний?</a:t>
                      </a:r>
                      <a:endParaRPr lang="uk-UA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Кого варто залучити?</a:t>
                      </a:r>
                      <a:endParaRPr lang="uk-UA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Термін виконання?</a:t>
                      </a:r>
                      <a:endParaRPr lang="uk-UA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Оцінка якості</a:t>
                      </a:r>
                      <a:endParaRPr lang="uk-UA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05" marR="51105" marT="27459" marB="27459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17490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239" marR="58239" marT="31293" marB="31293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Перевірка обладнання на ТБ</a:t>
                      </a:r>
                    </a:p>
                  </a:txBody>
                  <a:tcPr marL="58239" marR="58239" marT="31293" marB="31293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Члени комісії з перевірки обладнання</a:t>
                      </a:r>
                    </a:p>
                  </a:txBody>
                  <a:tcPr marL="58239" marR="58239" marT="31293" marB="31293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Спеціаліст УОН</a:t>
                      </a:r>
                    </a:p>
                  </a:txBody>
                  <a:tcPr marL="58239" marR="58239" marT="31293" marB="31293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дні</a:t>
                      </a:r>
                    </a:p>
                  </a:txBody>
                  <a:tcPr marL="58239" marR="58239" marT="31293" marB="31293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Акти</a:t>
                      </a:r>
                    </a:p>
                  </a:txBody>
                  <a:tcPr marL="58239" marR="58239" marT="31293" marB="31293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6019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Заключний етап </a:t>
                      </a:r>
                    </a:p>
                  </a:txBody>
                  <a:tcPr marL="58239" marR="58239" marT="31293" marB="31293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Презентація ігрових майданчиків </a:t>
                      </a:r>
                    </a:p>
                  </a:txBody>
                  <a:tcPr marL="58239" marR="58239" marT="31293" marB="31293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Керівники ДНЗ</a:t>
                      </a:r>
                    </a:p>
                  </a:txBody>
                  <a:tcPr marL="58239" marR="58239" marT="31293" marB="31293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Батьківська </a:t>
                      </a:r>
                      <a:r>
                        <a:rPr lang="uk-UA" sz="14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громадськістьЗМІ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соціальні мережі </a:t>
                      </a:r>
                    </a:p>
                  </a:txBody>
                  <a:tcPr marL="58239" marR="58239" marT="31293" marB="31293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тиждень</a:t>
                      </a:r>
                    </a:p>
                  </a:txBody>
                  <a:tcPr marL="58239" marR="58239" marT="31293" marB="31293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Відгуки громадськості</a:t>
                      </a:r>
                    </a:p>
                  </a:txBody>
                  <a:tcPr marL="58239" marR="58239" marT="31293" marB="31293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-10-23-v6b1.jpg"/>
          <p:cNvPicPr>
            <a:picLocks noChangeAspect="1"/>
          </p:cNvPicPr>
          <p:nvPr/>
        </p:nvPicPr>
        <p:blipFill>
          <a:blip r:embed="rId2" cstate="print"/>
          <a:srcRect r="-235" b="7291"/>
          <a:stretch>
            <a:fillRect/>
          </a:stretch>
        </p:blipFill>
        <p:spPr>
          <a:xfrm>
            <a:off x="214282" y="285728"/>
            <a:ext cx="4381531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2808375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85728"/>
            <a:ext cx="429768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01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3500438"/>
            <a:ext cx="6881834" cy="3053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2" name="Picture 4" descr="https://2.bp.blogspot.com/-FOELgP3x9zQ/V1W_0nu-1PI/AAAAAAAABLI/F1XlyFZy4b4l4aR9kFlOzd_ThQSjOCyCwCLcB/s1600/veselyie-rebyata-shablon-prevyu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42" y="-49696"/>
            <a:ext cx="6661763" cy="823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Пов’язане зображенн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5492" y="0"/>
            <a:ext cx="66602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1502081" y="0"/>
            <a:ext cx="2232248" cy="108012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Выноска-облако 7"/>
          <p:cNvSpPr/>
          <p:nvPr/>
        </p:nvSpPr>
        <p:spPr>
          <a:xfrm>
            <a:off x="1691680" y="1199456"/>
            <a:ext cx="2232248" cy="108012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Выноска-облако 8"/>
          <p:cNvSpPr/>
          <p:nvPr/>
        </p:nvSpPr>
        <p:spPr>
          <a:xfrm>
            <a:off x="1477764" y="2708920"/>
            <a:ext cx="2412268" cy="108012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Діти, позбавлені батьківського піклування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1386699" y="4065916"/>
            <a:ext cx="2232248" cy="108012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Діти з особливими освітніми потребами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7694" y="32336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Діти -сироти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2082462" y="155485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Діти інваліди</a:t>
            </a:r>
            <a:endParaRPr lang="uk-UA" dirty="0"/>
          </a:p>
        </p:txBody>
      </p:sp>
      <p:sp>
        <p:nvSpPr>
          <p:cNvPr id="13" name="Выноска-облако 12"/>
          <p:cNvSpPr/>
          <p:nvPr/>
        </p:nvSpPr>
        <p:spPr>
          <a:xfrm>
            <a:off x="1097614" y="5517232"/>
            <a:ext cx="5418602" cy="135598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Діти  з сімей, які отримують допомогу відповідно до Закону України «Про державну соціальну допомогу малозабезпеченим сім’ям».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4136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00072103"/>
              </p:ext>
            </p:extLst>
          </p:nvPr>
        </p:nvGraphicFramePr>
        <p:xfrm>
          <a:off x="107504" y="188639"/>
          <a:ext cx="8928992" cy="6739839"/>
        </p:xfrm>
        <a:graphic>
          <a:graphicData uri="http://schemas.openxmlformats.org/drawingml/2006/table">
            <a:tbl>
              <a:tblPr firstRow="1" firstCol="1" bandRow="1"/>
              <a:tblGrid>
                <a:gridCol w="1513906"/>
                <a:gridCol w="1736616"/>
                <a:gridCol w="1862554"/>
                <a:gridCol w="1299811"/>
                <a:gridCol w="1244795"/>
                <a:gridCol w="1271310"/>
              </a:tblGrid>
              <a:tr h="1204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Перелік заходів/ завдань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Як ми це зробимо?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Хто відповідальний?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Кого варто залучити?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Термін виконання?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Оцінка якості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2824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Організаційний етап</a:t>
                      </a: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uk-UA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Підготовка до надання послуги з оганізації гарячого харчування у ЗНЗ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Анкетування (опитування)батьківської громадськості щодо потреби в організації гарячого харчування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Голови батьківських комітетів класів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Батьківську громадськість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тиджень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Наявність заповнених анкет чи опитувальників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3737">
                <a:tc>
                  <a:txBody>
                    <a:bodyPr/>
                    <a:lstStyle/>
                    <a:p>
                      <a:pPr algn="l"/>
                      <a:endParaRPr lang="uk-UA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Вивчення нормативних документів з організації гарячого харчуваня 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Керівники ЗНЗ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Гол. бухгалтерів,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зав.їдальнями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тиджень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Картотека нормативних документів, що регулюють організацію гарячого харчування учнів у ЗНЗ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68742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globus-izh.ru/image/cache/data/kartoteki/papka-650x4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3369" y="1988840"/>
            <a:ext cx="6191250" cy="46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static5.depositphotos.com/1012941/504/i/950/depositphotos_5043775-Pile-of-official-paper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77792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8634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41985230"/>
              </p:ext>
            </p:extLst>
          </p:nvPr>
        </p:nvGraphicFramePr>
        <p:xfrm>
          <a:off x="179511" y="188640"/>
          <a:ext cx="8964490" cy="6568098"/>
        </p:xfrm>
        <a:graphic>
          <a:graphicData uri="http://schemas.openxmlformats.org/drawingml/2006/table">
            <a:tbl>
              <a:tblPr firstRow="1" firstCol="1" bandRow="1"/>
              <a:tblGrid>
                <a:gridCol w="1368153"/>
                <a:gridCol w="1895291"/>
                <a:gridCol w="1869959"/>
                <a:gridCol w="1304979"/>
                <a:gridCol w="1249745"/>
                <a:gridCol w="1276363"/>
              </a:tblGrid>
              <a:tr h="1249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Перелік заходів/ завдань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Як ми це зробимо?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Хто відповідальний?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Кого варто залучити?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Термін виконання?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Оцінка якості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1054524">
                <a:tc>
                  <a:txBody>
                    <a:bodyPr/>
                    <a:lstStyle/>
                    <a:p>
                      <a:pPr algn="l"/>
                      <a:endParaRPr lang="uk-UA" sz="10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Аналіз (інвентаризація) основних засобів харчоблоку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Заступники директора з ГР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Гол. бухгалтерів, зав.їдальнями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тиджень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Акт інвентаризації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Калькуляція потреб матеріального забезпечення їдальні та кількості продуктів харчування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Заступники директора з ГР, завідуючі їдальнями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Гол. бухгалтерів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тиджень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Акт калькуляції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72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Розглянути можливість  меценатських надходжень (продуктів харчування(картопля, буряк, морква….), благодійних коштів, товарів, обладнання)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Керівники ЗНЗ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Батьківську </a:t>
                      </a: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громадськість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тиждень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Позабюджетні надходження продуктів, коштів, товарів….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52182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.izvestiacontent.ru/media/3/news/2012/08/532575/0009383981N-1920x14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5245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pinchuk.biz.ua/wp-content/uploads/2016/10/4bc9aba09469f383f707e48910e6f91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6832"/>
            <a:ext cx="4591050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://oaktreenj.com/images/2013/12/18/2/honda-civic-2000-model_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8" descr="http://oaktreenj.com/images/2013/12/18/2/honda-civic-2000-model_1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178" name="Picture 10" descr="http://0.s3.envato.com/files/91056854/ul0017-07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632" y="3623776"/>
            <a:ext cx="3847742" cy="288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2513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77456639"/>
              </p:ext>
            </p:extLst>
          </p:nvPr>
        </p:nvGraphicFramePr>
        <p:xfrm>
          <a:off x="107504" y="332656"/>
          <a:ext cx="9036495" cy="6006452"/>
        </p:xfrm>
        <a:graphic>
          <a:graphicData uri="http://schemas.openxmlformats.org/drawingml/2006/table">
            <a:tbl>
              <a:tblPr firstRow="1" firstCol="1" bandRow="1"/>
              <a:tblGrid>
                <a:gridCol w="1453259"/>
                <a:gridCol w="1836397"/>
                <a:gridCol w="1485727"/>
                <a:gridCol w="1879015"/>
                <a:gridCol w="912748"/>
                <a:gridCol w="1469349"/>
              </a:tblGrid>
              <a:tr h="1164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Перелік заходів/ завдань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Як ми це зробимо?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Хто відповідальний?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Кого варто залучити?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Термін виконання?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Оцінка якості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862" marR="81862" marT="43986" marB="43986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15719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Підготовчий етап-</a:t>
                      </a: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Підготовка до надання послуги з </a:t>
                      </a:r>
                      <a:r>
                        <a:rPr lang="uk-UA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організації </a:t>
                      </a: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гарячого харчування у ЗНЗ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Бюджетний запит на фінансування гарячого харчування у ЗНЗ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Керівники ЗНЗ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Нач. управління освіти і науки, гол. бухгалтери</a:t>
                      </a:r>
                      <a:r>
                        <a:rPr lang="uk-UA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міська </a:t>
                      </a: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влада, депутати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2 -3 тижні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Бюджетний запит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Проведення тендерних процедур чи заключення  договорів щодо постачання продуктів харчування для ЗНЗ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Гол.тендерних комітетів, керівники ЗНЗ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Постачальників продуктів харчування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тижні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Договори на постачання продуктів харчування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Обговорення страв, які варто включити в двотижневе меню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Керівники ЗНЗ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Батькіська </a:t>
                      </a:r>
                      <a:r>
                        <a:rPr lang="uk-UA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та учнівська громадскість</a:t>
                      </a: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uk-UA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медичні </a:t>
                      </a: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сестри, зав. їдальнями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2дні</a:t>
                      </a:r>
                      <a:endParaRPr lang="uk-U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Перелік рекомендованих страв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90" marR="8509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32707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1567</Words>
  <Application>Microsoft Office PowerPoint</Application>
  <PresentationFormat>Экран (4:3)</PresentationFormat>
  <Paragraphs>360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План покращення якості послуг в сфері освіти в м. Біла Церква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Організація  гарячого харчування  у ЗНЗ</dc:title>
  <dc:creator>ноутбук</dc:creator>
  <cp:lastModifiedBy>beskupska</cp:lastModifiedBy>
  <cp:revision>20</cp:revision>
  <dcterms:created xsi:type="dcterms:W3CDTF">2016-12-12T18:55:03Z</dcterms:created>
  <dcterms:modified xsi:type="dcterms:W3CDTF">2016-12-19T10:36:57Z</dcterms:modified>
</cp:coreProperties>
</file>