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jpeg"/>
  <Override PartName="/ppt/media/image9.jpg" ContentType="image/jpeg"/>
  <Override PartName="/ppt/media/image10.jpg" ContentType="image/jpeg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14.jpg" ContentType="image/jpeg"/>
  <Override PartName="/ppt/media/image15.jp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media/image18.jpg" ContentType="image/jpeg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2" r:id="rId3"/>
    <p:sldId id="313" r:id="rId4"/>
    <p:sldId id="308" r:id="rId5"/>
    <p:sldId id="295" r:id="rId6"/>
    <p:sldId id="307" r:id="rId7"/>
    <p:sldId id="276" r:id="rId8"/>
    <p:sldId id="301" r:id="rId9"/>
    <p:sldId id="309" r:id="rId10"/>
    <p:sldId id="314" r:id="rId11"/>
    <p:sldId id="315" r:id="rId12"/>
    <p:sldId id="310" r:id="rId13"/>
    <p:sldId id="274" r:id="rId14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2E5496"/>
    <a:srgbClr val="025199"/>
    <a:srgbClr val="507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79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73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356" y="1"/>
            <a:ext cx="428031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D61E-38D7-432B-BDD7-3F10173A320A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3"/>
            <a:ext cx="427873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356" y="6456363"/>
            <a:ext cx="428031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453AF-41BB-4E2A-A8C6-B048149E09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353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8" y="0"/>
            <a:ext cx="4278842" cy="33988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95DBEFDC-65E5-46F2-AB7D-206D66E55FE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8842" cy="339884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8" y="6456218"/>
            <a:ext cx="4278842" cy="339884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10F37DFE-A381-4262-A77D-07E0856319E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5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CD13-760F-40D5-BB09-394AEE5E0ECD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6220">
              <a:lnSpc>
                <a:spcPts val="3195"/>
              </a:lnSpc>
            </a:pPr>
            <a:fld id="{81D60167-4931-47E6-BA6A-407CBD079E47}" type="slidenum">
              <a:rPr dirty="0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1311-D020-4A6B-9F27-FBEA981C260A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6220">
              <a:lnSpc>
                <a:spcPts val="3195"/>
              </a:lnSpc>
            </a:pPr>
            <a:fld id="{81D60167-4931-47E6-BA6A-407CBD079E47}" type="slidenum">
              <a:rPr dirty="0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7881-5152-430D-BCE7-4DAEE2EF6DEC}" type="datetime1">
              <a:rPr lang="en-US" smtClean="0"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6220">
              <a:lnSpc>
                <a:spcPts val="3195"/>
              </a:lnSpc>
            </a:pPr>
            <a:fld id="{81D60167-4931-47E6-BA6A-407CBD079E47}" type="slidenum">
              <a:rPr dirty="0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FED12-4FF7-401E-96BE-A5F47C50024A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6220">
              <a:lnSpc>
                <a:spcPts val="3195"/>
              </a:lnSpc>
            </a:pPr>
            <a:fld id="{81D60167-4931-47E6-BA6A-407CBD079E47}" type="slidenum">
              <a:rPr dirty="0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23EB-D507-4A95-BF75-B6C632CD68A4}" type="datetime1">
              <a:rPr lang="en-US" smtClean="0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6220">
              <a:lnSpc>
                <a:spcPts val="3195"/>
              </a:lnSpc>
            </a:pPr>
            <a:fld id="{81D60167-4931-47E6-BA6A-407CBD079E47}" type="slidenum">
              <a:rPr dirty="0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5105" y="961644"/>
            <a:ext cx="770178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0014" y="1947621"/>
            <a:ext cx="9374505" cy="2560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D88B-66B7-4A39-A880-88F0DD41AB34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8059" y="6389550"/>
            <a:ext cx="472440" cy="42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6220">
              <a:lnSpc>
                <a:spcPts val="3195"/>
              </a:lnSpc>
            </a:pPr>
            <a:fld id="{81D60167-4931-47E6-BA6A-407CBD079E47}" type="slidenum">
              <a:rPr dirty="0"/>
              <a:t>‹№›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uc.org.u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hyperlink" Target="http://www.auc.org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713478" y="5768340"/>
            <a:ext cx="222072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75" dirty="0">
                <a:solidFill>
                  <a:srgbClr val="025199"/>
                </a:solidFill>
                <a:latin typeface="Arial" pitchFamily="34" charset="0"/>
                <a:cs typeface="Arial" pitchFamily="34" charset="0"/>
              </a:rPr>
              <a:t> </a:t>
            </a:r>
            <a:endParaRPr sz="1600" b="1" dirty="0">
              <a:solidFill>
                <a:srgbClr val="0251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2400" y="1730390"/>
            <a:ext cx="12190323" cy="267874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 algn="ctr">
              <a:lnSpc>
                <a:spcPct val="150000"/>
              </a:lnSpc>
              <a:spcBef>
                <a:spcPts val="100"/>
              </a:spcBef>
            </a:pPr>
            <a:r>
              <a:rPr lang="uk-UA" sz="4000" dirty="0">
                <a:solidFill>
                  <a:srgbClr val="00529C"/>
                </a:solidFill>
                <a:latin typeface="Montserrat Black" panose="00000A00000000000000" pitchFamily="2" charset="-52"/>
              </a:rPr>
              <a:t>«МОСТИ ДОВІРИ»  </a:t>
            </a:r>
            <a:br>
              <a:rPr lang="en-US" sz="4000" dirty="0">
                <a:solidFill>
                  <a:srgbClr val="00529C"/>
                </a:solidFill>
                <a:latin typeface="Montserrat Black" panose="00000A00000000000000" pitchFamily="2" charset="-52"/>
              </a:rPr>
            </a:br>
            <a:r>
              <a:rPr lang="uk-UA" sz="4000" dirty="0">
                <a:solidFill>
                  <a:srgbClr val="00529C"/>
                </a:solidFill>
                <a:latin typeface="Montserrat Black" panose="00000A00000000000000" pitchFamily="2" charset="-52"/>
              </a:rPr>
              <a:t>ПАРТНЕРСТВА ЗАДЛЯ ВІДНОВЛЕННЯ </a:t>
            </a:r>
            <a:br>
              <a:rPr lang="uk-UA" sz="4000" dirty="0">
                <a:solidFill>
                  <a:srgbClr val="00529C"/>
                </a:solidFill>
                <a:latin typeface="Montserrat Black" panose="00000A00000000000000" pitchFamily="2" charset="-52"/>
              </a:rPr>
            </a:br>
            <a:r>
              <a:rPr lang="uk-UA" sz="4000" dirty="0">
                <a:solidFill>
                  <a:srgbClr val="00529C"/>
                </a:solidFill>
                <a:latin typeface="Montserrat Black" panose="00000A00000000000000" pitchFamily="2" charset="-52"/>
              </a:rPr>
              <a:t>ТА РОЗВИТКУ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DFA3C2-BE7D-0190-C9E5-4EA27FAC3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3" y="355060"/>
            <a:ext cx="5203209" cy="10352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B06647-3E2A-2A57-2EDC-10BC849A9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0" y="533400"/>
            <a:ext cx="2132245" cy="8110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C59283-5BA8-3DA0-2DDF-B41760223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14720"/>
            <a:ext cx="1191259" cy="1209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91D01B-62D9-1788-24FB-71076BA6C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ABFF9E-2449-C321-5437-FD44B0964039}"/>
              </a:ext>
            </a:extLst>
          </p:cNvPr>
          <p:cNvSpPr/>
          <p:nvPr/>
        </p:nvSpPr>
        <p:spPr>
          <a:xfrm>
            <a:off x="420278" y="1558888"/>
            <a:ext cx="1150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031DF-D895-58BE-B0ED-954F57EADA30}"/>
              </a:ext>
            </a:extLst>
          </p:cNvPr>
          <p:cNvSpPr txBox="1"/>
          <p:nvPr/>
        </p:nvSpPr>
        <p:spPr>
          <a:xfrm>
            <a:off x="304800" y="376209"/>
            <a:ext cx="11191873" cy="37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Розроблено 15 проєктів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432BB-516D-A483-9C6A-0D4BB3D0C9DA}"/>
              </a:ext>
            </a:extLst>
          </p:cNvPr>
          <p:cNvSpPr txBox="1"/>
          <p:nvPr/>
        </p:nvSpPr>
        <p:spPr>
          <a:xfrm>
            <a:off x="2524222" y="1159148"/>
            <a:ext cx="838200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400" b="1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Відновлювана енергетика</a:t>
            </a:r>
            <a:endParaRPr lang="en-US" sz="1400" b="1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Енергетична</a:t>
            </a:r>
            <a:r>
              <a:rPr lang="ru-RU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автономність</a:t>
            </a:r>
            <a:r>
              <a:rPr lang="ru-RU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критичної</a:t>
            </a:r>
            <a:r>
              <a:rPr lang="ru-RU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інфраструктури</a:t>
            </a:r>
            <a:r>
              <a:rPr lang="ru-RU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Славутської</a:t>
            </a:r>
            <a:r>
              <a:rPr lang="ru-RU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міської</a:t>
            </a:r>
            <a:r>
              <a:rPr lang="ru-RU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ТГ</a:t>
            </a: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Безбар</a:t>
            </a:r>
            <a:r>
              <a:rPr lang="en-US" sz="1400" b="1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’</a:t>
            </a:r>
            <a:r>
              <a:rPr lang="uk-UA" sz="1400" b="1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єрні</a:t>
            </a:r>
            <a:r>
              <a:rPr lang="uk-UA" sz="1400" b="1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простори</a:t>
            </a:r>
            <a:endParaRPr lang="ru-RU" sz="1400" b="1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Сприяння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розвитку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інклюзивного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спорту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 в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Калуській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 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міській ТГ</a:t>
            </a:r>
          </a:p>
          <a:p>
            <a:pPr>
              <a:spcAft>
                <a:spcPts val="600"/>
              </a:spcAft>
            </a:pPr>
            <a:endParaRPr lang="uk-UA" sz="1400" b="1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  <a:sym typeface="Decalotype Bold"/>
            </a:endParaRPr>
          </a:p>
          <a:p>
            <a:pPr>
              <a:spcAft>
                <a:spcPts val="600"/>
              </a:spcAft>
            </a:pPr>
            <a:r>
              <a:rPr lang="uk-UA" sz="1400" b="1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Decalotype Bold"/>
              </a:rPr>
              <a:t>Поводження із ТПВ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Будівництво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сміттєсортувальної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станції на території Роменської міської ТГ</a:t>
            </a:r>
          </a:p>
          <a:p>
            <a:pPr>
              <a:spcAft>
                <a:spcPts val="600"/>
              </a:spcAft>
            </a:pPr>
            <a:endParaRPr lang="uk-UA" sz="1400" b="1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1400" b="1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Якісна безпечна освіта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Нове будівництво захисної споруди цивільного захисту, найпростіше укриття в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Лоцкинському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ліцеї Інгульської сільської ТГ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NB 2.0: Оновлення освіти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Новобілоуської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сільської ТГ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Безпечний освітній простір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Лозівської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міської ТГ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Реконструкція та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термомодернізація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будівлі комунального закладу «Гайворонський ліцей №1» Гайворонської міської ТГ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AEA459-0203-1D2F-6DFA-4D27BCCB3F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10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A724EB-5B0D-95A0-12E2-233A2622F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042344"/>
            <a:ext cx="1041662" cy="10416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EC222D-13AF-7BD7-3260-CEB2E8E69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8" y="2084895"/>
            <a:ext cx="1191705" cy="11917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AD20E3-168B-EC8B-8E8D-AF44D0C3B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" y="3352800"/>
            <a:ext cx="1032235" cy="10322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E43623-FE43-08BF-8DC0-61F523EE3D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518080" y="4574269"/>
            <a:ext cx="1032235" cy="10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91D01B-62D9-1788-24FB-71076BA6C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ABFF9E-2449-C321-5437-FD44B0964039}"/>
              </a:ext>
            </a:extLst>
          </p:cNvPr>
          <p:cNvSpPr/>
          <p:nvPr/>
        </p:nvSpPr>
        <p:spPr>
          <a:xfrm>
            <a:off x="381000" y="1600200"/>
            <a:ext cx="1150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031DF-D895-58BE-B0ED-954F57EADA30}"/>
              </a:ext>
            </a:extLst>
          </p:cNvPr>
          <p:cNvSpPr txBox="1"/>
          <p:nvPr/>
        </p:nvSpPr>
        <p:spPr>
          <a:xfrm>
            <a:off x="304800" y="376209"/>
            <a:ext cx="11191873" cy="37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Розроблено 15 проєктів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432BB-516D-A483-9C6A-0D4BB3D0C9DA}"/>
              </a:ext>
            </a:extLst>
          </p:cNvPr>
          <p:cNvSpPr txBox="1"/>
          <p:nvPr/>
        </p:nvSpPr>
        <p:spPr>
          <a:xfrm>
            <a:off x="3200399" y="1066800"/>
            <a:ext cx="842009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400" b="1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Водопостачання/водовідведення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Будівництво каналізаційної очисної споруди потужністю 1400 м3 на добу в с. Поляна Закарпатської області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spc="-4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Відновлення та реконструкція очисних споруд комунального підприємства «</a:t>
            </a:r>
            <a:r>
              <a:rPr lang="uk-UA" sz="1400" spc="-4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Нікопольводоканал</a:t>
            </a:r>
            <a:r>
              <a:rPr lang="uk-UA" sz="1400" spc="-4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» в Нікопольській міській ТГ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К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омплекс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заходів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: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зниження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втрат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та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покращення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якості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питної</a:t>
            </a:r>
            <a:r>
              <a:rPr lang="en-US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 </a:t>
            </a:r>
            <a:r>
              <a:rPr lang="en-US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води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  <a:sym typeface="KyivType Sans Bold"/>
              </a:rPr>
              <a:t> Чортківської міської ТГ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Модернізація системи водопостачання та водопровідних мереж Апостолівської міської ТГ</a:t>
            </a:r>
            <a:endParaRPr lang="ru-RU" sz="1400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Будівництво питного водопроводу д/у 315 мм від централізованих мереж КП «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Дніпроводоканал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» у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Підгородненській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міській ТГ</a:t>
            </a:r>
            <a:endParaRPr lang="uk-UA" sz="1400" b="1" spc="-40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uk-UA" sz="1400" b="1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1400" b="1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Якісна безпечна медицина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Реконструкція з добудовою амбулаторії первинної медичної допомоги сучасного планування у с.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Лазещина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Ясінянської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селищної ТГ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Відновлення медичної інфраструктури лікарні 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Немішаєвської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селищної ТГ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Капітальний ремонт (утеплення) будівлі КНП «Лебединська лікарня імені лікаря К.О. </a:t>
            </a:r>
            <a:r>
              <a:rPr lang="uk-UA" sz="1400" dirty="0" err="1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Зільберника</a:t>
            </a:r>
            <a:r>
              <a:rPr lang="uk-UA" sz="14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» Лебединської міської ТГ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AEA459-0203-1D2F-6DFA-4D27BCCB3F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11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1B3E10-64EC-1B8A-FC60-C4D4FE341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1515"/>
            <a:ext cx="2827367" cy="14500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85BC90-8647-4F06-0AE4-3CFE91150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3333" r="14444" b="23334"/>
          <a:stretch/>
        </p:blipFill>
        <p:spPr>
          <a:xfrm>
            <a:off x="388856" y="3906510"/>
            <a:ext cx="2450858" cy="18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98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1600200"/>
            <a:ext cx="1150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0C71F-3988-8883-3BBB-BB871896F804}"/>
              </a:ext>
            </a:extLst>
          </p:cNvPr>
          <p:cNvSpPr txBox="1"/>
          <p:nvPr/>
        </p:nvSpPr>
        <p:spPr>
          <a:xfrm>
            <a:off x="414950" y="1080873"/>
            <a:ext cx="10972800" cy="315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покращення міжнародної співпраці є потреба: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передбачати можливість фінансування </a:t>
            </a:r>
            <a:r>
              <a:rPr lang="uk-UA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розроблення </a:t>
            </a:r>
            <a:r>
              <a:rPr lang="uk-UA" kern="100" dirty="0" err="1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проєктно</a:t>
            </a:r>
            <a:r>
              <a:rPr lang="uk-UA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-кошторисної документації інфраструктурних </a:t>
            </a:r>
            <a:r>
              <a:rPr lang="uk-UA" kern="100" dirty="0" err="1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(гранти, </a:t>
            </a:r>
            <a:r>
              <a:rPr lang="uk-UA" kern="100" dirty="0" err="1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проєктні</a:t>
            </a:r>
            <a:r>
              <a:rPr lang="uk-UA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кошти, МТД)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передбачати можливість фінансування/співфінансування твердих інфраструктурних проєктів (гранти, </a:t>
            </a:r>
            <a:r>
              <a:rPr lang="uk-UA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проєктні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кошти, кошти державного бюджету) для отримання кінцевого результату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рівні ЄС або на рівні окремих країн ЄС за можливості передбачати ресурси для міжнародної співпраці, що покращить залученість муніципалітетів ЄС до співпраці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uk-UA" i="1" kern="100" dirty="0">
              <a:solidFill>
                <a:srgbClr val="00529C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AA250-2E79-E474-18CA-B7170DCBEEC8}"/>
              </a:ext>
            </a:extLst>
          </p:cNvPr>
          <p:cNvSpPr txBox="1"/>
          <p:nvPr/>
        </p:nvSpPr>
        <p:spPr>
          <a:xfrm>
            <a:off x="762000" y="4009072"/>
            <a:ext cx="5715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i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Дуже гарний досвід є в Німеччині – </a:t>
            </a:r>
            <a:r>
              <a:rPr lang="en-US" sz="1800" i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Engagement </a:t>
            </a:r>
            <a:r>
              <a:rPr lang="en-US" sz="1800" i="1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Globale</a:t>
            </a:r>
            <a:r>
              <a:rPr lang="uk-UA" sz="1800" i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800" i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Схожу практику наразі запроваджують Данія та Франція (передбачають фонди для фінансування спільних </a:t>
            </a:r>
            <a:r>
              <a:rPr lang="uk-UA" sz="1800" i="1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sz="1800" i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225146-AE7C-75F6-6430-A72C0C9C5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50" y="3324722"/>
            <a:ext cx="3276600" cy="3276600"/>
          </a:xfrm>
          <a:prstGeom prst="rect">
            <a:avLst/>
          </a:prstGeom>
        </p:spPr>
      </p:pic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4DF9E199-ABAD-CDA2-36E8-DA86FBC076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14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8717C-48F9-7603-609A-76D5E5608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7262"/>
            <a:ext cx="10851201" cy="3237859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4686300" y="4989298"/>
            <a:ext cx="2819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lang="uk-UA" sz="1800" b="1" spc="-10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Контакти АМУ</a:t>
            </a:r>
            <a:r>
              <a:rPr sz="1800" b="1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  <a:endParaRPr sz="1800" dirty="0">
              <a:solidFill>
                <a:srgbClr val="0251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uk-UA" sz="1800" b="1" dirty="0" err="1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тел</a:t>
            </a:r>
            <a:r>
              <a:rPr sz="1800" b="1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.:</a:t>
            </a:r>
            <a:r>
              <a:rPr sz="1800" b="1" spc="-35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sz="1800" b="1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+38044</a:t>
            </a:r>
            <a:r>
              <a:rPr sz="1800" b="1" spc="-50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sz="1800" b="1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486</a:t>
            </a:r>
            <a:r>
              <a:rPr sz="1800" b="1" spc="-25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sz="1800" b="1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28</a:t>
            </a:r>
            <a:r>
              <a:rPr sz="1800" b="1" spc="-25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sz="1800" b="1" dirty="0">
                <a:solidFill>
                  <a:srgbClr val="0251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78</a:t>
            </a:r>
            <a:endParaRPr sz="1800" dirty="0">
              <a:solidFill>
                <a:srgbClr val="0251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810" algn="ctr">
              <a:lnSpc>
                <a:spcPct val="100000"/>
              </a:lnSpc>
            </a:pP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 pitchFamily="34" charset="0"/>
                <a:ea typeface="Tahoma" pitchFamily="34" charset="0"/>
                <a:cs typeface="Arial" pitchFamily="34" charset="0"/>
                <a:hlinkClick r:id="rId3"/>
              </a:rPr>
              <a:t>info@auc.org.ua</a:t>
            </a:r>
            <a:endParaRPr sz="18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810" algn="ctr">
              <a:lnSpc>
                <a:spcPct val="100000"/>
              </a:lnSpc>
            </a:pPr>
            <a:r>
              <a:rPr sz="1800" b="1" spc="-5" dirty="0">
                <a:solidFill>
                  <a:srgbClr val="2D75B6"/>
                </a:solidFill>
                <a:latin typeface="Arial" pitchFamily="34" charset="0"/>
                <a:ea typeface="Tahoma" pitchFamily="34" charset="0"/>
                <a:cs typeface="Arial" pitchFamily="34" charset="0"/>
                <a:hlinkClick r:id="rId4"/>
              </a:rPr>
              <a:t>www.auc.org.ua</a:t>
            </a:r>
            <a:endParaRPr sz="18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533" y="1905000"/>
            <a:ext cx="6629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sz="4800" spc="-5" dirty="0">
                <a:solidFill>
                  <a:schemeClr val="tx2"/>
                </a:solidFill>
                <a:latin typeface="Arial Black" panose="020B0A04020102020204" pitchFamily="34" charset="0"/>
                <a:ea typeface="Tahoma" pitchFamily="34" charset="0"/>
                <a:cs typeface="Arial" pitchFamily="34" charset="0"/>
              </a:rPr>
              <a:t>ДЯКУЮ ЗА УВАГУ</a:t>
            </a:r>
            <a:r>
              <a:rPr lang="en-US" sz="4800" spc="-10" dirty="0">
                <a:solidFill>
                  <a:schemeClr val="tx2"/>
                </a:solidFill>
                <a:latin typeface="Arial Black" panose="020B0A04020102020204" pitchFamily="34" charset="0"/>
                <a:ea typeface="Tahoma" pitchFamily="34" charset="0"/>
                <a:cs typeface="Arial" pitchFamily="34" charset="0"/>
              </a:rPr>
              <a:t>!</a:t>
            </a:r>
            <a:endParaRPr lang="en-US" sz="4800" dirty="0">
              <a:solidFill>
                <a:schemeClr val="tx2"/>
              </a:solidFill>
              <a:latin typeface="Arial Black" panose="020B0A04020102020204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32977D-E9A8-2380-EE96-F1D1F9721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22023"/>
            <a:ext cx="7327933" cy="1944243"/>
          </a:xfrm>
          <a:prstGeom prst="rect">
            <a:avLst/>
          </a:prstGeom>
        </p:spPr>
      </p:pic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CD5A9B72-5E90-6857-2440-4120B40079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ECD159-C6BC-EB9E-3EAD-CC745E89D4E2}"/>
              </a:ext>
            </a:extLst>
          </p:cNvPr>
          <p:cNvSpPr txBox="1"/>
          <p:nvPr/>
        </p:nvSpPr>
        <p:spPr>
          <a:xfrm>
            <a:off x="469900" y="4572000"/>
            <a:ext cx="11372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20"/>
              </a:spcBef>
              <a:tabLst>
                <a:tab pos="314960" algn="l"/>
              </a:tabLst>
            </a:pPr>
            <a:endParaRPr lang="en-US" sz="1400" dirty="0">
              <a:latin typeface="Montserrat" panose="00000500000000000000" pitchFamily="2" charset="-52"/>
              <a:cs typeface="Tahom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0F4D11-B6AA-4EB0-D88C-9A2EF97E3B6F}"/>
              </a:ext>
            </a:extLst>
          </p:cNvPr>
          <p:cNvSpPr txBox="1"/>
          <p:nvPr/>
        </p:nvSpPr>
        <p:spPr>
          <a:xfrm>
            <a:off x="4828900" y="2363956"/>
            <a:ext cx="6315349" cy="212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МЕТА – НАЛОГОДЖЕННЯ ЯКІСНИХ, ДОВГОТРИВАЛИХ, РІВНОПРАВНИХ ПАРТНЕРСТВ ДЛЯ ВІДНОВЛЕННЯ ТА СПІЛЬНОГО РОЗВИТКУ МУНІЦИПАЛІТЕТІВ УКРАЇНИ ТА КРАЇН ЄВРОПЕЙСЬКОГО СОЮЗУ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E6F11D30-A9E8-4B67-A326-999643CE9A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2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271180-E766-3884-340D-3CECC8407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3" y="355060"/>
            <a:ext cx="5203209" cy="10352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F50B42-933F-4BA7-3C21-8935E3814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0" y="533400"/>
            <a:ext cx="2132245" cy="8110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08CAE6-0F94-2B0A-BC95-EE84BDDF3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14720"/>
            <a:ext cx="1191259" cy="12092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BFDFA-D856-9FC5-3BEB-55683498D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97956"/>
            <a:ext cx="3327293" cy="222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227462-1813-5FDA-96E3-40D96C824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7A44FE0-4064-A2BE-1DEA-6BC981DA3E59}"/>
              </a:ext>
            </a:extLst>
          </p:cNvPr>
          <p:cNvSpPr txBox="1"/>
          <p:nvPr/>
        </p:nvSpPr>
        <p:spPr>
          <a:xfrm>
            <a:off x="323850" y="1919193"/>
            <a:ext cx="11544299" cy="4001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935" algn="just">
              <a:lnSpc>
                <a:spcPct val="100000"/>
              </a:lnSpc>
              <a:spcBef>
                <a:spcPts val="585"/>
              </a:spcBef>
              <a:spcAft>
                <a:spcPts val="600"/>
              </a:spcAft>
            </a:pPr>
            <a:endParaRPr sz="2000" dirty="0">
              <a:latin typeface="Montserrat" panose="00000500000000000000" pitchFamily="2" charset="-52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2C7AB-8581-4A64-9065-62850FF6E718}"/>
              </a:ext>
            </a:extLst>
          </p:cNvPr>
          <p:cNvSpPr txBox="1"/>
          <p:nvPr/>
        </p:nvSpPr>
        <p:spPr>
          <a:xfrm>
            <a:off x="469900" y="4572000"/>
            <a:ext cx="11372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20"/>
              </a:spcBef>
              <a:tabLst>
                <a:tab pos="314960" algn="l"/>
              </a:tabLst>
            </a:pPr>
            <a:endParaRPr lang="en-US" sz="1400" dirty="0">
              <a:latin typeface="Montserrat" panose="00000500000000000000" pitchFamily="2" charset="-52"/>
              <a:cs typeface="Tahoma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8FC2E2-EA19-A884-A5D4-52DFF5B6AD04}"/>
              </a:ext>
            </a:extLst>
          </p:cNvPr>
          <p:cNvSpPr/>
          <p:nvPr/>
        </p:nvSpPr>
        <p:spPr>
          <a:xfrm>
            <a:off x="323850" y="629211"/>
            <a:ext cx="4352925" cy="1390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0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Протягом 2023-2024 років налагоджено</a:t>
            </a:r>
            <a:r>
              <a:rPr lang="en-US" sz="20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uk-UA" sz="20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партнерств</a:t>
            </a:r>
            <a:r>
              <a:rPr lang="uk-UA" sz="20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uk-UA" sz="20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Між </a:t>
            </a:r>
            <a:r>
              <a:rPr lang="uk-UA" sz="20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36 українськими та європейськими громадами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32C35-0424-4DF9-60D8-402CE606E2A4}"/>
              </a:ext>
            </a:extLst>
          </p:cNvPr>
          <p:cNvSpPr txBox="1"/>
          <p:nvPr/>
        </p:nvSpPr>
        <p:spPr>
          <a:xfrm>
            <a:off x="285750" y="2434495"/>
            <a:ext cx="24590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Чехія</a:t>
            </a:r>
            <a:endParaRPr lang="en-US" sz="1800" b="1" kern="100" dirty="0">
              <a:solidFill>
                <a:srgbClr val="00529C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Фінляндія</a:t>
            </a:r>
            <a:endParaRPr lang="en-US" b="1" kern="100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Франція</a:t>
            </a:r>
            <a:endParaRPr lang="en-US" b="1" kern="100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Угорщина</a:t>
            </a:r>
            <a:endParaRPr lang="en-US" b="1" kern="100" dirty="0">
              <a:solidFill>
                <a:srgbClr val="00529C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Італія</a:t>
            </a:r>
          </a:p>
          <a:p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Латвія</a:t>
            </a:r>
            <a:endParaRPr lang="uk-UA" sz="1800" b="1" kern="100" dirty="0">
              <a:solidFill>
                <a:srgbClr val="00529C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516BB4-845D-D1D5-CDF8-3393E2D7D669}"/>
              </a:ext>
            </a:extLst>
          </p:cNvPr>
          <p:cNvSpPr txBox="1"/>
          <p:nvPr/>
        </p:nvSpPr>
        <p:spPr>
          <a:xfrm>
            <a:off x="2744786" y="2442040"/>
            <a:ext cx="1368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Литва</a:t>
            </a:r>
          </a:p>
          <a:p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Польща</a:t>
            </a:r>
            <a:endParaRPr lang="en-US" sz="1800" b="1" kern="100" dirty="0">
              <a:solidFill>
                <a:srgbClr val="00529C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Словенія</a:t>
            </a:r>
          </a:p>
          <a:p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Іспанія</a:t>
            </a:r>
            <a:r>
              <a:rPr lang="en-US" b="1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Швеція</a:t>
            </a:r>
          </a:p>
          <a:p>
            <a:endParaRPr lang="uk-UA" b="1" kern="100" dirty="0">
              <a:solidFill>
                <a:srgbClr val="00529C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5B70B3-D1AA-0629-F65A-5AFDA365C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09600"/>
            <a:ext cx="9037338" cy="5404115"/>
          </a:xfrm>
          <a:prstGeom prst="rect">
            <a:avLst/>
          </a:prstGeom>
        </p:spPr>
      </p:pic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C351AEC7-3032-51BA-54DD-4E6BD881D3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7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ECD159-C6BC-EB9E-3EAD-CC745E89D4E2}"/>
              </a:ext>
            </a:extLst>
          </p:cNvPr>
          <p:cNvSpPr txBox="1"/>
          <p:nvPr/>
        </p:nvSpPr>
        <p:spPr>
          <a:xfrm>
            <a:off x="469900" y="4572000"/>
            <a:ext cx="11372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20"/>
              </a:spcBef>
              <a:tabLst>
                <a:tab pos="314960" algn="l"/>
              </a:tabLst>
            </a:pPr>
            <a:endParaRPr lang="en-US" sz="1400" dirty="0">
              <a:latin typeface="Montserrat" panose="00000500000000000000" pitchFamily="2" charset="-52"/>
              <a:cs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685800"/>
            <a:ext cx="5988050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визначення спільних потреб та інтересів: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зустрічей</a:t>
            </a:r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із асоціаціями органів місцевого самоврядування країн ЄС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D9E0F5C-E36B-EB2E-5A10-6D27BACF2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3" t="1629" r="1681" b="20000"/>
          <a:stretch/>
        </p:blipFill>
        <p:spPr>
          <a:xfrm>
            <a:off x="8566404" y="765840"/>
            <a:ext cx="3457575" cy="32956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D8A18CD-7452-AC73-8FDB-A87CA1EC0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t="6361" r="10117" b="14445"/>
          <a:stretch/>
        </p:blipFill>
        <p:spPr>
          <a:xfrm>
            <a:off x="488950" y="3158084"/>
            <a:ext cx="3756279" cy="259933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CB8139-8DA1-751D-6BAE-91A5D5BBB2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1629" r="50001" b="18889"/>
          <a:stretch/>
        </p:blipFill>
        <p:spPr>
          <a:xfrm>
            <a:off x="4613402" y="1699077"/>
            <a:ext cx="3565779" cy="4048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5EA1CE8-AED2-8DB9-99E7-E048B5A9A82F}"/>
              </a:ext>
            </a:extLst>
          </p:cNvPr>
          <p:cNvSpPr txBox="1"/>
          <p:nvPr/>
        </p:nvSpPr>
        <p:spPr>
          <a:xfrm>
            <a:off x="358521" y="1785880"/>
            <a:ext cx="4518279" cy="136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двосторонніх зустрічей муніципалітетів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визначено напрямки взаємодії     і розвитку  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BC83B202-BCFE-7C00-0961-864106E353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97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683E534-4B65-2717-C8A5-F8DE0C22D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26" y="457200"/>
            <a:ext cx="7676774" cy="53266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000" y="1600200"/>
            <a:ext cx="1150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896600" y="4648200"/>
            <a:ext cx="12954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97149-8EE6-097E-2C0A-76E75CC4F23B}"/>
              </a:ext>
            </a:extLst>
          </p:cNvPr>
          <p:cNvSpPr txBox="1"/>
          <p:nvPr/>
        </p:nvSpPr>
        <p:spPr>
          <a:xfrm>
            <a:off x="194051" y="1927518"/>
            <a:ext cx="4333875" cy="2781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Ознайомилися з досвідом партнерів у сферах: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6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водопостачання та водовідведення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6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поводження із твердими побутовими відходами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6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надання якісних освітніх, медичних, соціальних послуг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6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сприяння місцевому економічному розвитку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3D83D-97B4-3D94-4A19-BB064009A71C}"/>
              </a:ext>
            </a:extLst>
          </p:cNvPr>
          <p:cNvSpPr txBox="1"/>
          <p:nvPr/>
        </p:nvSpPr>
        <p:spPr>
          <a:xfrm>
            <a:off x="176212" y="603073"/>
            <a:ext cx="5591175" cy="964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68 представників 34 муніципалітетів України відвідали своїх партнерів у країнах ЄС із навчальними візитами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EEAB31-E0C0-2568-7366-D11B50E42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6" y="3412236"/>
            <a:ext cx="48768" cy="33528"/>
          </a:xfrm>
          <a:prstGeom prst="rect">
            <a:avLst/>
          </a:prstGeom>
        </p:spPr>
      </p:pic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8BBE2881-34C5-1446-9EB3-15370D978B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3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ED1C7D-700A-7CB2-6B36-0E7A93523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8825" y="1828800"/>
            <a:ext cx="5943600" cy="384714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будівництва та обладнання бомбосховищ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надання жителям освітніх, медичних, соціальних, адміністративних, комунальних послуг в умовах війни, постійних </a:t>
            </a:r>
            <a:r>
              <a:rPr lang="uk-UA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тривог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 з урахуванням великої кількості ВПО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сприяння </a:t>
            </a:r>
            <a:r>
              <a:rPr lang="uk-UA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релокації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бізнесу з територій, які </a:t>
            </a:r>
            <a:r>
              <a:rPr lang="uk-UA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окуповували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війська </a:t>
            </a:r>
            <a:r>
              <a:rPr lang="uk-UA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 велися /ведуться бойові дії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сприяння діяльності та розвитку </a:t>
            </a:r>
            <a:r>
              <a:rPr lang="uk-UA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релокованого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бізнесу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залучення внутрішньо переміщених осіб до життєдіяльності територіальних громад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F9A40-1001-C4C3-2FCC-00959D764D7F}"/>
              </a:ext>
            </a:extLst>
          </p:cNvPr>
          <p:cNvSpPr txBox="1"/>
          <p:nvPr/>
        </p:nvSpPr>
        <p:spPr>
          <a:xfrm>
            <a:off x="381000" y="685800"/>
            <a:ext cx="11420475" cy="668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Громади України ділилися своїм досвідом щодо забезпечення життєдіяльності територіальних громад в умовах війни, зокрема: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9A8F00-C3DB-482F-4F74-6348D4F38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1952880"/>
            <a:ext cx="4818507" cy="2695320"/>
          </a:xfrm>
          <a:prstGeom prst="rect">
            <a:avLst/>
          </a:prstGeom>
        </p:spPr>
      </p:pic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0D3D9DD8-6297-73E3-4345-A1A995AAA0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26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609600"/>
            <a:ext cx="11489988" cy="126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поширення інформації про взаємодію України і країн ЄС проведено </a:t>
            </a:r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 Форумів Солідарності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(Латвія, Італія, Франція, Чехія, Угорщина, Польща, Іспанія), під час яких представники муніципалітетів ділилися своїми досягненнями, досвідом співпраці, взаємодії та планами на майбутнє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B0524F-9D12-260F-1024-E33C74523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5656490" cy="36769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670155-AD0F-DE46-572B-EF8AADE52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44035"/>
            <a:ext cx="4953001" cy="3704636"/>
          </a:xfrm>
          <a:prstGeom prst="rect">
            <a:avLst/>
          </a:prstGeom>
        </p:spPr>
      </p:pic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1459ABD0-BB4A-6C62-80AE-F1C25D1AF8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453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1600200"/>
            <a:ext cx="1150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B1A6C-FDE1-7FE7-C81D-AE753D1162C4}"/>
              </a:ext>
            </a:extLst>
          </p:cNvPr>
          <p:cNvSpPr txBox="1"/>
          <p:nvPr/>
        </p:nvSpPr>
        <p:spPr>
          <a:xfrm>
            <a:off x="390525" y="762000"/>
            <a:ext cx="11582399" cy="477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48 концепцій </a:t>
            </a:r>
            <a:r>
              <a:rPr lang="uk-UA" sz="1800" b="1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проєктних</a:t>
            </a:r>
            <a:r>
              <a:rPr lang="uk-UA" sz="1800" b="1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заявок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розроблено на основі 30 </a:t>
            </a:r>
            <a:r>
              <a:rPr lang="uk-UA" sz="1800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партнерств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у сферах: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1800" kern="100" dirty="0">
              <a:solidFill>
                <a:srgbClr val="00529C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водопостачання та водовідведення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створення індустріальних парків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поводження із твердими побутовими відходами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будівництво, ремонт, обладнання </a:t>
            </a:r>
            <a:r>
              <a:rPr lang="uk-UA" sz="1800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укриттів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/бомбосховищ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ремонт медичної, освітньої інфраструктури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інтеграції, </a:t>
            </a:r>
            <a:r>
              <a:rPr lang="uk-UA" sz="1800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соціалізацї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ВПО, в </a:t>
            </a:r>
            <a:r>
              <a:rPr lang="uk-UA" sz="1800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молоді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обладнання комунальних закладів джерелами відновлюваної енергетики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громад комунальною, спеціальною та спеціалізованою технікою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1800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децентралізації систем теплопостачання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04F7F9-CE50-F5DE-08AD-313A7F2CD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65" y="1319014"/>
            <a:ext cx="4084710" cy="2723140"/>
          </a:xfrm>
          <a:prstGeom prst="rect">
            <a:avLst/>
          </a:prstGeom>
        </p:spPr>
      </p:pic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7D300751-C0DC-2138-542F-310548CE82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32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1600200"/>
            <a:ext cx="1150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B1A6C-FDE1-7FE7-C81D-AE753D1162C4}"/>
              </a:ext>
            </a:extLst>
          </p:cNvPr>
          <p:cNvSpPr txBox="1"/>
          <p:nvPr/>
        </p:nvSpPr>
        <p:spPr>
          <a:xfrm>
            <a:off x="304800" y="1318324"/>
            <a:ext cx="7772400" cy="3939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ТГ уклали документи про співпрацю </a:t>
            </a: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ТГ ведуть перемовини про укладання документу про співпрацю  </a:t>
            </a: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із </a:t>
            </a:r>
            <a:r>
              <a:rPr lang="en-US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ТГ України (</a:t>
            </a:r>
            <a:r>
              <a:rPr lang="uk-UA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Білогородка</a:t>
            </a:r>
            <a:r>
              <a:rPr lang="en-US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 Васильків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Київська область, Коростень, Житомирська область) діти відпочивали за кордоном за підтримки громади-партнера  </a:t>
            </a: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ТГ домовилися про відпочинок дітей за кордоном – (Бібрка – у Словенії, Білогородка – у Швеції), також це питання обговорюють і інші громади</a:t>
            </a: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керівництвом муніципалітету </a:t>
            </a:r>
            <a:r>
              <a:rPr lang="uk-UA" kern="100" dirty="0" err="1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Веннес</a:t>
            </a:r>
            <a:r>
              <a:rPr lang="uk-UA" kern="100" dirty="0">
                <a:solidFill>
                  <a:srgbClr val="00529C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(партнер Слобожанської громади, Харківської області) проводяться українські вечори в навчальних закладах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ADC52-29F4-2C8E-BC15-FF35EB536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41" y="685800"/>
            <a:ext cx="3759205" cy="23634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6305A-739E-F282-6051-CE35F0C30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09" y="3106240"/>
            <a:ext cx="3782376" cy="2521584"/>
          </a:xfrm>
          <a:prstGeom prst="rect">
            <a:avLst/>
          </a:prstGeom>
        </p:spPr>
      </p:pic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1A819DAB-DAE3-A090-670D-2A5C51E092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668000" y="6389550"/>
            <a:ext cx="952499" cy="423545"/>
          </a:xfrm>
        </p:spPr>
        <p:txBody>
          <a:bodyPr/>
          <a:lstStyle/>
          <a:p>
            <a:pPr marL="236220">
              <a:lnSpc>
                <a:spcPts val="3195"/>
              </a:lnSpc>
            </a:pPr>
            <a:fld id="{81D60167-4931-47E6-BA6A-407CBD079E4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507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7898</TotalTime>
  <Words>728</Words>
  <Application>Microsoft Office PowerPoint</Application>
  <PresentationFormat>Широкий екран</PresentationFormat>
  <Paragraphs>99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Montserrat</vt:lpstr>
      <vt:lpstr>Montserrat Black</vt:lpstr>
      <vt:lpstr>Tahoma</vt:lpstr>
      <vt:lpstr>Wingdings</vt:lpstr>
      <vt:lpstr>Office Theme</vt:lpstr>
      <vt:lpstr>«МОСТИ ДОВІРИ»   ПАРТНЕРСТВА ЗАДЛЯ ВІДНОВЛЕННЯ  ТА РОЗВИТКУ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Ігор Пітцик</dc:creator>
  <cp:lastModifiedBy>Tetiana Melnyk</cp:lastModifiedBy>
  <cp:revision>325</cp:revision>
  <cp:lastPrinted>2024-10-19T11:05:05Z</cp:lastPrinted>
  <dcterms:created xsi:type="dcterms:W3CDTF">2022-11-21T09:33:32Z</dcterms:created>
  <dcterms:modified xsi:type="dcterms:W3CDTF">2024-10-22T06:32:33Z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2022-11-21T00:00:00Z</vt:filetime>
  </property>
</Properties>
</file>