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9" r:id="rId3"/>
    <p:sldId id="258" r:id="rId4"/>
    <p:sldId id="265" r:id="rId5"/>
    <p:sldId id="268" r:id="rId6"/>
    <p:sldId id="281" r:id="rId7"/>
    <p:sldId id="269" r:id="rId8"/>
    <p:sldId id="275" r:id="rId9"/>
    <p:sldId id="276" r:id="rId10"/>
    <p:sldId id="278" r:id="rId11"/>
    <p:sldId id="277" r:id="rId12"/>
    <p:sldId id="280" r:id="rId13"/>
    <p:sldId id="264" r:id="rId14"/>
  </p:sldIdLst>
  <p:sldSz cx="9144000" cy="6858000" type="screen4x3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79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68FF9-5C3D-4099-8918-392FF3E9C859}" type="datetimeFigureOut">
              <a:rPr lang="uk-UA" smtClean="0"/>
              <a:t>21.10.2024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7967E-5184-4892-9C78-343F36C21DD6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5228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7967E-5184-4892-9C78-343F36C21DD6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970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545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83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75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372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425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4333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1505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872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42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9210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46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464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profile.php?id=100084807660557" TargetMode="External"/><Relationship Id="rId5" Type="http://schemas.openxmlformats.org/officeDocument/2006/relationships/hyperlink" Target="https://novobilouska-gromada.gov.ua/" TargetMode="External"/><Relationship Id="rId4" Type="http://schemas.openxmlformats.org/officeDocument/2006/relationships/hyperlink" Target="mailto:novobilouska_sr@ukr.ne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6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700808"/>
            <a:ext cx="7772400" cy="2232248"/>
          </a:xfrm>
        </p:spPr>
        <p:txBody>
          <a:bodyPr>
            <a:normAutofit fontScale="90000"/>
          </a:bodyPr>
          <a:lstStyle/>
          <a:p>
            <a:r>
              <a:rPr lang="uk-UA" sz="4800" dirty="0" smtClean="0">
                <a:solidFill>
                  <a:schemeClr val="bg1"/>
                </a:solidFill>
              </a:rPr>
              <a:t>Реалізація проєктів відновлення</a:t>
            </a:r>
            <a:r>
              <a:rPr lang="uk-UA" sz="4800" smtClean="0">
                <a:solidFill>
                  <a:schemeClr val="bg1"/>
                </a:solidFill>
              </a:rPr>
              <a:t>: </a:t>
            </a:r>
            <a:br>
              <a:rPr lang="uk-UA" sz="4800" smtClean="0">
                <a:solidFill>
                  <a:schemeClr val="bg1"/>
                </a:solidFill>
              </a:rPr>
            </a:br>
            <a:r>
              <a:rPr lang="uk-UA" sz="4800" smtClean="0">
                <a:solidFill>
                  <a:schemeClr val="bg1"/>
                </a:solidFill>
              </a:rPr>
              <a:t>проблеми </a:t>
            </a:r>
            <a:r>
              <a:rPr lang="uk-UA" sz="4800" dirty="0" smtClean="0">
                <a:solidFill>
                  <a:schemeClr val="bg1"/>
                </a:solidFill>
              </a:rPr>
              <a:t>і можливості</a:t>
            </a:r>
            <a:endParaRPr lang="" sz="4800" dirty="0">
              <a:solidFill>
                <a:schemeClr val="bg1"/>
              </a:solidFill>
            </a:endParaRPr>
          </a:p>
        </p:txBody>
      </p:sp>
      <p:pic>
        <p:nvPicPr>
          <p:cNvPr id="1028" name="Picture 4" descr="C:\Users\Golova\Desktop\Герб-Новобілоуська-громада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0"/>
            <a:ext cx="942975" cy="133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5896" y="6093296"/>
            <a:ext cx="1875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187624" y="4711917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Новобілоуська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сільська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територіальна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громада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Чернігівського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району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Чернігівської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області</a:t>
            </a:r>
            <a:endParaRPr lang="uk-UA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491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632848" cy="706090"/>
          </a:xfrm>
        </p:spPr>
        <p:txBody>
          <a:bodyPr>
            <a:noAutofit/>
          </a:bodyPr>
          <a:lstStyle/>
          <a:p>
            <a: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ВІДНОВЛЕННЯ, 	РОЗВИТОК, 		БЕЗПЕКА  -</a:t>
            </a:r>
            <a:b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стратегічна  візія та актуальне гасло життя громади в  сучасних умовах</a:t>
            </a:r>
            <a:endParaRPr lang="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Golova\Desktop\Герб-Новобілоуська-громада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6" y="0"/>
            <a:ext cx="942975" cy="133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43" y="4965704"/>
            <a:ext cx="2623672" cy="1731853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4067944" y="497059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Започаткуванню Партнерства сприяли Асоціація міст України, Рада європейських муніципалітетів та регіонів (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CEMR), </a:t>
            </a:r>
            <a:r>
              <a:rPr lang="uk-UA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Латвійська асоціація місцевих і регіональних влад (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LALRG) </a:t>
            </a:r>
            <a:r>
              <a:rPr lang="uk-UA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сприяння Програми «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U-LEAD </a:t>
            </a:r>
            <a:r>
              <a:rPr lang="uk-UA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Європою»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544911"/>
            <a:ext cx="2016224" cy="20184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2586" y="2577721"/>
            <a:ext cx="2356729" cy="1953467"/>
          </a:xfrm>
          <a:prstGeom prst="rect">
            <a:avLst/>
          </a:prstGeom>
        </p:spPr>
      </p:pic>
      <p:sp>
        <p:nvSpPr>
          <p:cNvPr id="18" name="Прямокутник 17"/>
          <p:cNvSpPr/>
          <p:nvPr/>
        </p:nvSpPr>
        <p:spPr>
          <a:xfrm>
            <a:off x="2339752" y="2276872"/>
            <a:ext cx="44531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Меморандум про </a:t>
            </a:r>
            <a:r>
              <a:rPr lang="uk-UA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 підписано </a:t>
            </a:r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вересня 2024 року </a:t>
            </a:r>
            <a:r>
              <a:rPr lang="uk-UA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головою </a:t>
            </a:r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 Кекавського муніципалітету Вікторія Байре та </a:t>
            </a:r>
            <a:r>
              <a:rPr lang="uk-UA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Новобілоуським сільським головою Дмитром Федоровим,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церемонії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підписання якого взяв участь Анатолій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Куцевол, Посол України в Латвійській Республіці</a:t>
            </a:r>
            <a:endParaRPr lang="uk-UA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кутник 18"/>
          <p:cNvSpPr/>
          <p:nvPr/>
        </p:nvSpPr>
        <p:spPr>
          <a:xfrm>
            <a:off x="1815379" y="1203695"/>
            <a:ext cx="5677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 </a:t>
            </a:r>
            <a:r>
              <a:rPr lang="uk-UA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«Мости довіри» Ради європейських муніципалітетів і регіонів (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CEMR)</a:t>
            </a:r>
            <a:endParaRPr lang="uk-UA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4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632848" cy="706090"/>
          </a:xfrm>
        </p:spPr>
        <p:txBody>
          <a:bodyPr>
            <a:noAutofit/>
          </a:bodyPr>
          <a:lstStyle/>
          <a:p>
            <a: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ВІДНОВЛЕННЯ, 	РОЗВИТОК, 		БЕЗПЕКА  -</a:t>
            </a:r>
            <a:b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стратегічна  візія та актуальне гасло життя громади в  сучасних умовах</a:t>
            </a:r>
            <a:endParaRPr lang="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Golova\Desktop\Герб-Новобілоуська-громада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6" y="0"/>
            <a:ext cx="942975" cy="133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2195736" y="1333500"/>
            <a:ext cx="4642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Допомога муніципалітету Кекава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539552" y="2186357"/>
            <a:ext cx="3600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 рішенням ради Кекавського повіту комунальне підприємство «Редьківське» отримало сучасний якісний транспортний засіб, який поліпшить роботу нашої громади, підвищить мобільність, покращить надання послуг і забезпечить більш ефективне обслуговування її мешканців.</a:t>
            </a:r>
          </a:p>
          <a:p>
            <a:pPr algn="just"/>
            <a:endParaRPr lang="uk-UA" b="1" dirty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just"/>
            <a:r>
              <a:rPr lang="uk-UA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Новобілоуська сільська територіальна громада щиро дякує своїм благодійникам за підтримку та вагому допомогу громаді. </a:t>
            </a:r>
            <a:endParaRPr lang="uk-UA" b="1" dirty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4"/>
          <a:stretch/>
        </p:blipFill>
        <p:spPr>
          <a:xfrm>
            <a:off x="4421039" y="2895177"/>
            <a:ext cx="4442638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94" y="1196752"/>
            <a:ext cx="1947675" cy="1217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347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632848" cy="706090"/>
          </a:xfrm>
        </p:spPr>
        <p:txBody>
          <a:bodyPr>
            <a:noAutofit/>
          </a:bodyPr>
          <a:lstStyle/>
          <a:p>
            <a: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ВІДНОВЛЕННЯ, 	РОЗВИТОК, 		БЕЗПЕКА  -</a:t>
            </a:r>
            <a:b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стратегічна  візія та актуальне гасло життя громади в  сучасних умовах</a:t>
            </a:r>
            <a:endParaRPr lang="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039" y="1241753"/>
            <a:ext cx="1008112" cy="11372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2820612"/>
            <a:ext cx="864096" cy="10331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814" y="21355"/>
            <a:ext cx="1080120" cy="1381269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349493" y="1140823"/>
            <a:ext cx="7625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 підтримка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відновлення,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відбудови, модернізації України – це можливості  для громад</a:t>
            </a:r>
            <a:endParaRPr lang="uk-UA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186814" y="1768295"/>
            <a:ext cx="7625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Підготовлено спільно  з експертами Асоціації  міст України Проєкт «НОВИЙ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БІЛОУС 2.0: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освітня реновація»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814" y="4005065"/>
            <a:ext cx="1812080" cy="1497647"/>
          </a:xfrm>
          <a:prstGeom prst="rect">
            <a:avLst/>
          </a:prstGeom>
        </p:spPr>
      </p:pic>
      <p:sp>
        <p:nvSpPr>
          <p:cNvPr id="19" name="Прямокутник 18"/>
          <p:cNvSpPr/>
          <p:nvPr/>
        </p:nvSpPr>
        <p:spPr>
          <a:xfrm>
            <a:off x="2195736" y="4069344"/>
            <a:ext cx="6562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проєкту: підвищення якості надання освітніх послуг та створення безпечних і комфортних умов перебування здобувачів освіти та працівників в навчальних закладах </a:t>
            </a:r>
            <a:r>
              <a:rPr lang="uk-UA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</a:t>
            </a:r>
            <a:endParaRPr lang="uk-UA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кутник 19"/>
          <p:cNvSpPr/>
          <p:nvPr/>
        </p:nvSpPr>
        <p:spPr>
          <a:xfrm>
            <a:off x="133469" y="2522092"/>
            <a:ext cx="73908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 планується реалізувати в рамках підписаного меморандуму </a:t>
            </a:r>
            <a:r>
              <a:rPr lang="uk-UA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 Новобілоуською сільською радою та Муніципалітетом Кекава, Латвія щодо забезпечення довгострокової співпраці в сфері розвитку освіти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6684" y="5377139"/>
            <a:ext cx="1421679" cy="1421679"/>
          </a:xfrm>
          <a:prstGeom prst="rect">
            <a:avLst/>
          </a:prstGeom>
        </p:spPr>
      </p:pic>
      <p:sp>
        <p:nvSpPr>
          <p:cNvPr id="24" name="Прямокутник 23"/>
          <p:cNvSpPr/>
          <p:nvPr/>
        </p:nvSpPr>
        <p:spPr>
          <a:xfrm>
            <a:off x="899592" y="5785356"/>
            <a:ext cx="6412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Тому необхідно передбачити ресурси для проєктів міжнародного співробітництва територіальних громад</a:t>
            </a:r>
            <a:endParaRPr lang="uk-UA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47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olova\Desktop\Герб-Новобілоуська-громада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328"/>
            <a:ext cx="942975" cy="133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40" y="1343828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Відновлення,</a:t>
            </a:r>
          </a:p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розвиток, безпека!</a:t>
            </a:r>
          </a:p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Дякую за увагу!</a:t>
            </a:r>
            <a:endParaRPr lang="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4293096"/>
            <a:ext cx="74168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 Дмитро Олександрович – голова Новобілоуської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сільської територіальної громади </a:t>
            </a:r>
            <a:endParaRPr lang="en-US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ел: +380932050630</a:t>
            </a:r>
            <a:endParaRPr lang="en-US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-mail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novobilouska_sr@ukr.net</a:t>
            </a:r>
            <a:endParaRPr lang="uk-UA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Веб-сайт: 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https://novobilouska-gromada.gov.ua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endParaRPr lang="uk-UA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ФБ: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www.facebook.com/profile.php?id=100084807660557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15" y="5589240"/>
            <a:ext cx="1199365" cy="119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79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46044"/>
            <a:ext cx="6275040" cy="4932655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Новобілоуська </a:t>
            </a:r>
            <a:r>
              <a:rPr lang="ru-RU" sz="1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територіальна</a:t>
            </a: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громада створена 17 </a:t>
            </a:r>
            <a:r>
              <a:rPr lang="ru-RU" sz="1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2019 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року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Адміністративний </a:t>
            </a:r>
            <a:r>
              <a:rPr lang="uk-UA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центр: с. Новий </a:t>
            </a:r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Білоус,</a:t>
            </a:r>
            <a:r>
              <a:rPr lang="uk-UA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uk-UA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Свиридовського,  </a:t>
            </a:r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uk-UA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площа території:  </a:t>
            </a:r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37,7 ти. га</a:t>
            </a:r>
            <a:endParaRPr lang="uk-UA" sz="1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станом на </a:t>
            </a:r>
            <a:r>
              <a:rPr lang="uk-UA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01.01.2023 року </a:t>
            </a:r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складало </a:t>
            </a:r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12095</a:t>
            </a:r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мешканців</a:t>
            </a:r>
            <a:endParaRPr lang="uk-UA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результаті децентралізації в громаду об’єдналось 10 колишніх сільських рад Чернігівського району, до яких входило 22 населенні </a:t>
            </a:r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пункти</a:t>
            </a:r>
            <a:endParaRPr lang="uk-UA" sz="1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C:\Users\Golova\Desktop\Герб-Новобілоуська-громада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0"/>
            <a:ext cx="942975" cy="133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5696" y="-287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ІНФОРМАЦІЯ</a:t>
            </a:r>
            <a:endParaRPr lang="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Golova\Desktop\День-вишиванки-2021-6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59986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41640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7" y="3848702"/>
            <a:ext cx="4032448" cy="28204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216" y="3416964"/>
            <a:ext cx="602635" cy="86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2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7632848" cy="778098"/>
          </a:xfrm>
        </p:spPr>
        <p:txBody>
          <a:bodyPr>
            <a:noAutofit/>
          </a:bodyPr>
          <a:lstStyle/>
          <a:p>
            <a:r>
              <a:rPr lang="uk-UA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 ОКУПАЦІЇ ТА РУЙНАЦІЇ ПО ГРОМАДІ</a:t>
            </a:r>
            <a:endParaRPr lang="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64704"/>
            <a:ext cx="529208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/>
            <a:r>
              <a:rPr lang="uk-UA" b="1" cap="all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4" descr="C:\Users\Golova\Desktop\Герб-Новобілоуська-громада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0"/>
            <a:ext cx="942975" cy="133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826532" cy="4471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" y="601622"/>
            <a:ext cx="1245991" cy="706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26532" y="1268760"/>
            <a:ext cx="40659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Початок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окупації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громади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відбувся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перший день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вторгнення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російської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федерації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24 лютого 2022 року, коли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 13:30 по місцевому часу відбувся перший обстріл з боку окупаційних військ </a:t>
            </a:r>
            <a:r>
              <a:rPr lang="uk-UA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росії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села Рівнопілля Новобілоуської  територіальної громади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►03 березня 2022 року відбулась повна окупація населених пунктів Новобілоуської громади 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►01-02 квітня 2022 року  </a:t>
            </a:r>
            <a:r>
              <a:rPr lang="uk-UA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територію Новобілоуської  територіальної 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  </a:t>
            </a:r>
            <a:r>
              <a:rPr lang="uk-UA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регулярними частинами російської федерації 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 виведено близько 2000 одиниць броне- та військової техніки, яка брала участь у наступі на Чернігів та Київ</a:t>
            </a:r>
            <a:endParaRPr lang="uk-UA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►за період окупації загинуло 42 цивільні людини-жителі громади</a:t>
            </a:r>
          </a:p>
          <a:p>
            <a:pPr algn="just"/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►195 жителів громади залишилась без житла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5235908"/>
            <a:ext cx="4536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 запеклі бої на території громади між регулярними частинами російської федерації та підрозділами Збройних Сил України проходили в районі села Рівнопілля та військового летовища 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«Півці» в районі села Полуботки</a:t>
            </a:r>
            <a:endParaRPr lang="uk-UA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688" y="3017391"/>
            <a:ext cx="247153" cy="2471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2771867"/>
            <a:ext cx="247153" cy="2471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39" y="1844824"/>
            <a:ext cx="247153" cy="2471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31517"/>
            <a:ext cx="247153" cy="2471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936" y="2276872"/>
            <a:ext cx="247153" cy="2471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63" y="2929972"/>
            <a:ext cx="247153" cy="2471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3356992"/>
            <a:ext cx="247153" cy="2471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040" y="3470353"/>
            <a:ext cx="247153" cy="247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686" y="4509120"/>
            <a:ext cx="247153" cy="247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250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632848" cy="706090"/>
          </a:xfrm>
        </p:spPr>
        <p:txBody>
          <a:bodyPr>
            <a:noAutofit/>
          </a:bodyPr>
          <a:lstStyle/>
          <a:p>
            <a: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 ОКУПАЦІЇ ТА РУЙНАЦІЇ ПО ГРОМАДІ</a:t>
            </a:r>
            <a:endParaRPr lang="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Golova\Desktop\Герб-Новобілоуська-громада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6" y="0"/>
            <a:ext cx="942975" cy="133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58483"/>
            <a:ext cx="4282008" cy="208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5031" y="666750"/>
            <a:ext cx="47490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Пошкоджено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655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одиниць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житлового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фонду (в т. ч. 2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багатоквартирні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житлові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будинки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65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зруйновано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повністю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суб’єктів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господарювання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зруйновано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повністю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електричних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мереж</a:t>
            </a:r>
          </a:p>
          <a:p>
            <a:pPr algn="just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мостів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заклади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адміністративна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старостату</a:t>
            </a:r>
            <a:endParaRPr lang="ru-RU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ru-RU" sz="1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нищено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новий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шкільний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автобус,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закуплений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кошти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громади у 2021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2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шкільні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автобуси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пошкоджено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мінометного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обстрілу</a:t>
            </a:r>
            <a:endParaRPr lang="ru-RU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670" y="832666"/>
            <a:ext cx="2767824" cy="17436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4558482"/>
            <a:ext cx="3321802" cy="19923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0778" y="2601222"/>
            <a:ext cx="2533307" cy="1932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627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9276" y="119103"/>
            <a:ext cx="7632848" cy="1058634"/>
          </a:xfrm>
        </p:spPr>
        <p:txBody>
          <a:bodyPr>
            <a:noAutofit/>
          </a:bodyPr>
          <a:lstStyle/>
          <a:p>
            <a:r>
              <a:rPr lang="uk-UA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ВІДНОВЛЕННЯ, 	РОЗВИТОК, 		БЕЗПЕКА  -</a:t>
            </a:r>
            <a:br>
              <a:rPr lang="uk-UA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стратегічна  візія та актуальне гасло життя громади в  сучасних умовах</a:t>
            </a:r>
            <a:endParaRPr lang="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Golova\Desktop\Герб-Новобілоуська-громада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6" y="0"/>
            <a:ext cx="942975" cy="133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46887"/>
            <a:ext cx="8626588" cy="3353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65892" y="1802714"/>
            <a:ext cx="5492470" cy="762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91" y="1363017"/>
            <a:ext cx="3134118" cy="601313"/>
          </a:xfrm>
          <a:prstGeom prst="rect">
            <a:avLst/>
          </a:prstGeom>
        </p:spPr>
      </p:pic>
      <p:sp>
        <p:nvSpPr>
          <p:cNvPr id="9" name="Прямокутник 8"/>
          <p:cNvSpPr/>
          <p:nvPr/>
        </p:nvSpPr>
        <p:spPr>
          <a:xfrm>
            <a:off x="611560" y="2125946"/>
            <a:ext cx="54006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обстеження</a:t>
            </a:r>
            <a:r>
              <a:rPr lang="ru-RU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</a:t>
            </a:r>
            <a:r>
              <a:rPr lang="ru-RU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споруд</a:t>
            </a:r>
            <a:r>
              <a:rPr lang="ru-RU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пошкоджених</a:t>
            </a:r>
            <a:r>
              <a:rPr lang="ru-RU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знищених</a:t>
            </a:r>
            <a:r>
              <a:rPr lang="ru-RU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наслідок</a:t>
            </a:r>
            <a:r>
              <a:rPr lang="ru-RU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бойових</a:t>
            </a:r>
            <a:r>
              <a:rPr lang="ru-RU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endParaRPr lang="en-US" b="1" dirty="0" smtClean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З </a:t>
            </a:r>
            <a:r>
              <a:rPr lang="uk-UA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метою забезпечення відновлення об’єктів нерухомого майна громадян, пошкоджених та знищених внаслідок бойових дій, терористичних актів, диверсій, спричинених збройною агресією російської федерації, Новобілоуською сільською радою у 2023 році було прийнято </a:t>
            </a:r>
            <a:r>
              <a:rPr lang="uk-UA" sz="1600" b="1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відповідну Програму </a:t>
            </a:r>
            <a:r>
              <a:rPr lang="uk-UA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обстеження будівель та споруд для організації надання компенсації, </a:t>
            </a:r>
            <a:r>
              <a:rPr lang="uk-UA" sz="1600" b="1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використанням електронної публічної послуги “</a:t>
            </a:r>
            <a:r>
              <a:rPr lang="uk-UA" sz="1600" b="1" dirty="0" err="1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єВідновлення</a:t>
            </a:r>
            <a:r>
              <a:rPr lang="uk-UA" sz="1600" b="1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”, що </a:t>
            </a:r>
            <a:r>
              <a:rPr lang="uk-UA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дає можливість формування експертних звітів за результатами обстеження технічного стану об’єктів нерухомого майна. </a:t>
            </a:r>
            <a:endParaRPr lang="uk-UA" sz="1600" b="1" dirty="0" smtClean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 дало </a:t>
            </a:r>
            <a:r>
              <a:rPr lang="ru-RU" sz="16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отримати</a:t>
            </a:r>
            <a:r>
              <a:rPr lang="ru-RU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компенсації</a:t>
            </a:r>
            <a:r>
              <a:rPr lang="ru-RU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пошкоджене</a:t>
            </a:r>
            <a:r>
              <a:rPr lang="ru-RU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майно</a:t>
            </a:r>
            <a:r>
              <a:rPr lang="ru-RU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 182 </a:t>
            </a:r>
            <a:r>
              <a:rPr lang="ru-RU" sz="16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домогосподарствах</a:t>
            </a:r>
            <a:r>
              <a:rPr lang="ru-RU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загальну</a:t>
            </a:r>
            <a:r>
              <a:rPr lang="ru-RU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суму 24,6 млн. грн., та </a:t>
            </a:r>
            <a:r>
              <a:rPr lang="ru-RU" sz="16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отримати</a:t>
            </a:r>
            <a:r>
              <a:rPr lang="ru-RU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компенсації</a:t>
            </a:r>
            <a:r>
              <a:rPr lang="ru-RU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знищене</a:t>
            </a:r>
            <a:r>
              <a:rPr lang="ru-RU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майно</a:t>
            </a:r>
            <a:r>
              <a:rPr lang="ru-RU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 36 </a:t>
            </a:r>
            <a:r>
              <a:rPr lang="ru-RU" sz="16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домогосподарствах</a:t>
            </a:r>
            <a:r>
              <a:rPr lang="ru-RU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придбання</a:t>
            </a:r>
            <a:r>
              <a:rPr lang="ru-RU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житла</a:t>
            </a:r>
            <a:r>
              <a:rPr lang="ru-RU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використанням</a:t>
            </a:r>
            <a:r>
              <a:rPr lang="ru-RU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житлового</a:t>
            </a:r>
            <a:r>
              <a:rPr lang="ru-RU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сертифікату</a:t>
            </a:r>
            <a:r>
              <a:rPr lang="ru-RU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загальну</a:t>
            </a:r>
            <a:r>
              <a:rPr lang="ru-RU" sz="16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суму 71,6 </a:t>
            </a:r>
            <a:r>
              <a:rPr lang="ru-RU" sz="16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млн.грн</a:t>
            </a:r>
            <a:endParaRPr lang="en-US" sz="1600" b="1" dirty="0" smtClean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unba.org.ua/assets/uploads/publications/publikacii/2019-06-03-goncharuk_5cf4d3e756f4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2420888"/>
            <a:ext cx="2792161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40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9276" y="119103"/>
            <a:ext cx="7632848" cy="1058634"/>
          </a:xfrm>
        </p:spPr>
        <p:txBody>
          <a:bodyPr>
            <a:noAutofit/>
          </a:bodyPr>
          <a:lstStyle/>
          <a:p>
            <a:r>
              <a:rPr lang="uk-UA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ВІДНОВЛЕННЯ, 	РОЗВИТОК, 		БЕЗПЕКА  -</a:t>
            </a:r>
            <a:br>
              <a:rPr lang="uk-UA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стратегічна  візія та актуальне гасло життя громади в  сучасних умовах</a:t>
            </a:r>
            <a:endParaRPr lang="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Golova\Desktop\Герб-Новобілоуська-громада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6" y="0"/>
            <a:ext cx="942975" cy="133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92" y="1130214"/>
            <a:ext cx="8626588" cy="3353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65892" y="1802714"/>
            <a:ext cx="5492470" cy="762190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461449" y="1175097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Стратегування відновлення та розвитку в громаді </a:t>
            </a:r>
            <a:endParaRPr lang="uk-UA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395536" y="1595479"/>
            <a:ext cx="84265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1. 12 </a:t>
            </a:r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липня 2024 року  </a:t>
            </a:r>
            <a:r>
              <a:rPr lang="uk-UA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Новобілоуська сільська рада затвердила Програму комплексного відновлення Новобілоуської сільської територіальної громади Чернігівського району Чернігівської області.</a:t>
            </a:r>
          </a:p>
          <a:p>
            <a:pPr algn="just"/>
            <a:r>
              <a:rPr lang="uk-UA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</a:t>
            </a:r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розробленню Програми проводилася за підтримки компанії 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Egis </a:t>
            </a:r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Україні, із залученням фахівців Агенції геопросторових рішень ТОВ «АГЕОРА» та за сприяння Чернігівської обласної військової адміністрації. У часовому вимірі це зайняло більше 10 місяців, починаючи з 18 вересня 2023 року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261" y="4444327"/>
            <a:ext cx="3203848" cy="2273859"/>
          </a:xfrm>
          <a:prstGeom prst="rect">
            <a:avLst/>
          </a:prstGeom>
        </p:spPr>
      </p:pic>
      <p:sp>
        <p:nvSpPr>
          <p:cNvPr id="10" name="Прямокутник 9"/>
          <p:cNvSpPr/>
          <p:nvPr/>
        </p:nvSpPr>
        <p:spPr>
          <a:xfrm>
            <a:off x="474730" y="3625423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2. 18 </a:t>
            </a:r>
            <a:r>
              <a:rPr lang="uk-UA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жовтня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року Новобілоуська сільська рада затвердила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та розвитку Новобілоуської сільської територіальної громади на період до 2027 року. Робота по розробленню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Плану 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проводилася за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 Міжнародного фонду відродження та громадської організації «Доброчин»</a:t>
            </a:r>
          </a:p>
          <a:p>
            <a:endParaRPr lang="ru-RU" sz="16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611560" y="5394560"/>
            <a:ext cx="5760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Наразі розпочата робота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розробленню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 розвитку громади 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 Французської агенції </a:t>
            </a:r>
            <a:endParaRPr lang="uk-UA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611560" y="5919172"/>
            <a:ext cx="18902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«Expertise France»</a:t>
            </a:r>
            <a:endParaRPr lang="uk-UA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74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632848" cy="706090"/>
          </a:xfrm>
        </p:spPr>
        <p:txBody>
          <a:bodyPr>
            <a:noAutofit/>
          </a:bodyPr>
          <a:lstStyle/>
          <a:p>
            <a: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ВІДНОВЛЕННЯ, 	РОЗВИТОК, 		БЕЗПЕКА  -</a:t>
            </a:r>
            <a:b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стратегічна  візія та актуальне гасло життя громади в  сучасних умовах</a:t>
            </a:r>
            <a:endParaRPr lang="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Golova\Desktop\Герб-Новобілоуська-громада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6" y="0"/>
            <a:ext cx="942975" cy="133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/>
          <p:cNvSpPr/>
          <p:nvPr/>
        </p:nvSpPr>
        <p:spPr>
          <a:xfrm>
            <a:off x="4932040" y="979468"/>
            <a:ext cx="4067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 співпраці з польськими партнерами побудовано два модульних містечка </a:t>
            </a:r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для тимчасового проживання внутрішньо переміщених та евакуйованих осіб у </a:t>
            </a:r>
            <a:r>
              <a:rPr lang="uk-UA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селах </a:t>
            </a:r>
            <a:r>
              <a:rPr lang="uk-UA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СТАРИЙ </a:t>
            </a:r>
            <a:r>
              <a:rPr lang="uk-UA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БІЛОУС та РІВНОПІЛЛЯ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(окремі модульні споруди),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які розраховані на проживання 176 осіб. </a:t>
            </a:r>
          </a:p>
          <a:p>
            <a:pPr algn="just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Модульні споруди забезпечені холодильниками, пральними </a:t>
            </a:r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машинами,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електроплитами, генераторами з </a:t>
            </a:r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автоматичним включенням електроенергії та відповідним запасом паливно-мастильних матеріалів.</a:t>
            </a:r>
          </a:p>
          <a:p>
            <a:pPr algn="just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Кімнати </a:t>
            </a:r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укомплектовані меблями, матрацами. Підведені комунікації водопостачання, водовідведення та електропостачання.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Golova\Desktop\Модульне містечко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89681"/>
            <a:ext cx="3416945" cy="1980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Golova\Desktop\IMG_20230117_1541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4" y="2996952"/>
            <a:ext cx="3416944" cy="198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Golova\Desktop\IMG_20230117_1549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40522"/>
            <a:ext cx="3416943" cy="1907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19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632848" cy="706090"/>
          </a:xfrm>
        </p:spPr>
        <p:txBody>
          <a:bodyPr>
            <a:noAutofit/>
          </a:bodyPr>
          <a:lstStyle/>
          <a:p>
            <a: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ВІДНОВЛЕННЯ, 	РОЗВИТОК, 		БЕЗПЕКА  -</a:t>
            </a:r>
            <a:b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стратегічна  візія та актуальне гасло життя громади в  сучасних умовах</a:t>
            </a:r>
            <a:endParaRPr lang="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Golova\Desktop\Герб-Новобілоуська-громада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6" y="0"/>
            <a:ext cx="942975" cy="133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082" y="1646408"/>
            <a:ext cx="4057398" cy="2142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87370"/>
            <a:ext cx="2497460" cy="1073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79512" y="161861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Створено умови для забезпечення доступу до освітніх послуг </a:t>
            </a:r>
            <a:r>
              <a:rPr lang="ru-RU" b="1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шляхом нового будівництва двох укриттів подвійного призначення (з протирадіаційними властивостями) за рахунок власних коштів та державної субвенції, робочою площею 213 кв. м.</a:t>
            </a:r>
            <a:endParaRPr lang="uk-UA" b="1" dirty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504056" y="538019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Такі укриття можуть використовуватися і для укриття цивільного населення громади.</a:t>
            </a:r>
            <a:endParaRPr lang="uk-UA" b="1" dirty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4455949"/>
            <a:ext cx="3336706" cy="187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3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632848" cy="706090"/>
          </a:xfrm>
        </p:spPr>
        <p:txBody>
          <a:bodyPr>
            <a:noAutofit/>
          </a:bodyPr>
          <a:lstStyle/>
          <a:p>
            <a: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ВІДНОВЛЕННЯ, 	РОЗВИТОК, 		БЕЗПЕКА  -</a:t>
            </a:r>
            <a:b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стратегічна  візія та актуальне гасло життя громади в  сучасних умовах</a:t>
            </a:r>
            <a:endParaRPr lang="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Golova\Desktop\Герб-Новобілоуська-громада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6" y="0"/>
            <a:ext cx="942975" cy="133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2340260" y="204258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Капітальний ремонт пошкодженої покрівлі Старобілоуського ліцею в наслідок обстрілів військовими формуваннями російської федерації під час окупації громади.</a:t>
            </a:r>
            <a:endParaRPr lang="uk-UA" b="1" dirty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2376538" y="1342627"/>
            <a:ext cx="4679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Допомога Латвійської республіки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01484"/>
            <a:ext cx="3600400" cy="2356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66" y="1392166"/>
            <a:ext cx="1825165" cy="2598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581128"/>
            <a:ext cx="3384376" cy="2332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60" y="3004219"/>
            <a:ext cx="1968253" cy="1497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327" y="1195643"/>
            <a:ext cx="1947675" cy="1217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3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1461</TotalTime>
  <Words>811</Words>
  <Application>Microsoft Office PowerPoint</Application>
  <PresentationFormat>Екран (4:3)</PresentationFormat>
  <Paragraphs>73</Paragraphs>
  <Slides>13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Candara</vt:lpstr>
      <vt:lpstr>Times New Roman</vt:lpstr>
      <vt:lpstr>Тема Office</vt:lpstr>
      <vt:lpstr>Реалізація проєктів відновлення:  проблеми і можливості</vt:lpstr>
      <vt:lpstr>Презентація PowerPoint</vt:lpstr>
      <vt:lpstr>НАСЛІДКИ ОКУПАЦІЇ ТА РУЙНАЦІЇ ПО ГРОМАДІ</vt:lpstr>
      <vt:lpstr>НАСЛІДКИ ОКУПАЦІЇ ТА РУЙНАЦІЇ ПО ГРОМАДІ</vt:lpstr>
      <vt:lpstr>ВІДНОВЛЕННЯ,  РОЗВИТОК,   БЕЗПЕКА  - стратегічна  візія та актуальне гасло життя громади в  сучасних умовах</vt:lpstr>
      <vt:lpstr>ВІДНОВЛЕННЯ,  РОЗВИТОК,   БЕЗПЕКА  - стратегічна  візія та актуальне гасло життя громади в  сучасних умовах</vt:lpstr>
      <vt:lpstr>ВІДНОВЛЕННЯ,  РОЗВИТОК,   БЕЗПЕКА  - стратегічна  візія та актуальне гасло життя громади в  сучасних умовах</vt:lpstr>
      <vt:lpstr>ВІДНОВЛЕННЯ,  РОЗВИТОК,   БЕЗПЕКА  - стратегічна  візія та актуальне гасло життя громади в  сучасних умовах</vt:lpstr>
      <vt:lpstr>ВІДНОВЛЕННЯ,  РОЗВИТОК,   БЕЗПЕКА  - стратегічна  візія та актуальне гасло життя громади в  сучасних умовах</vt:lpstr>
      <vt:lpstr>ВІДНОВЛЕННЯ,  РОЗВИТОК,   БЕЗПЕКА  - стратегічна  візія та актуальне гасло життя громади в  сучасних умовах</vt:lpstr>
      <vt:lpstr>ВІДНОВЛЕННЯ,  РОЗВИТОК,   БЕЗПЕКА  - стратегічна  візія та актуальне гасло життя громади в  сучасних умовах</vt:lpstr>
      <vt:lpstr>ВІДНОВЛЕННЯ,  РОЗВИТОК,   БЕЗПЕКА  - стратегічна  візія та актуальне гасло життя громади в  сучасних умовах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Titov</dc:creator>
  <cp:lastModifiedBy>Анатолий Кругол</cp:lastModifiedBy>
  <cp:revision>126</cp:revision>
  <cp:lastPrinted>2023-03-24T07:38:39Z</cp:lastPrinted>
  <dcterms:created xsi:type="dcterms:W3CDTF">2023-03-23T08:42:19Z</dcterms:created>
  <dcterms:modified xsi:type="dcterms:W3CDTF">2024-10-21T12:01:10Z</dcterms:modified>
</cp:coreProperties>
</file>