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58" r:id="rId4"/>
    <p:sldId id="259" r:id="rId5"/>
    <p:sldId id="260" r:id="rId6"/>
    <p:sldId id="268" r:id="rId7"/>
    <p:sldId id="270" r:id="rId8"/>
    <p:sldId id="261" r:id="rId9"/>
    <p:sldId id="271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5827"/>
  </p:normalViewPr>
  <p:slideViewPr>
    <p:cSldViewPr snapToGrid="0" snapToObjects="1">
      <p:cViewPr varScale="1">
        <p:scale>
          <a:sx n="79" d="100"/>
          <a:sy n="79" d="100"/>
        </p:scale>
        <p:origin x="316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E565B9-8FDD-4BDE-B02E-47CC2BD094F8}" type="doc">
      <dgm:prSet loTypeId="urn:microsoft.com/office/officeart/2005/8/layout/radial4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4A1B83-429A-4813-B298-8D3D0DD89E88}">
      <dgm:prSet phldrT="[Текст]" custT="1"/>
      <dgm:spPr>
        <a:gradFill flip="none" rotWithShape="0">
          <a:gsLst>
            <a:gs pos="0">
              <a:schemeClr val="accent4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4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4">
                <a:lumMod val="40000"/>
                <a:lumOff val="60000"/>
                <a:shade val="100000"/>
                <a:satMod val="115000"/>
              </a:schemeClr>
            </a:gs>
          </a:gsLst>
          <a:lin ang="10800000" scaled="1"/>
          <a:tileRect/>
        </a:gradFill>
      </dgm:spPr>
      <dgm:t>
        <a:bodyPr/>
        <a:lstStyle/>
        <a:p>
          <a:r>
            <a:rPr lang="uk-UA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rPr>
            <a:t>Кількість педагогів</a:t>
          </a:r>
          <a:endParaRPr lang="ru-RU" sz="2000" dirty="0">
            <a:solidFill>
              <a:schemeClr val="tx1">
                <a:lumMod val="75000"/>
                <a:lumOff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E516ED1-5FB6-47D8-881F-69561DEB5903}" type="parTrans" cxnId="{93405E4D-7A46-4FC6-B9E4-657490221ECE}">
      <dgm:prSet/>
      <dgm:spPr/>
      <dgm:t>
        <a:bodyPr/>
        <a:lstStyle/>
        <a:p>
          <a:endParaRPr lang="ru-RU"/>
        </a:p>
      </dgm:t>
    </dgm:pt>
    <dgm:pt modelId="{33DDEDCD-2895-4971-AF29-F015FA595AB3}" type="sibTrans" cxnId="{93405E4D-7A46-4FC6-B9E4-657490221ECE}">
      <dgm:prSet/>
      <dgm:spPr/>
      <dgm:t>
        <a:bodyPr/>
        <a:lstStyle/>
        <a:p>
          <a:endParaRPr lang="ru-RU"/>
        </a:p>
      </dgm:t>
    </dgm:pt>
    <dgm:pt modelId="{D8700E18-F28F-4D2B-B33B-C23DEA504E52}">
      <dgm:prSet phldrT="[Текст]" custT="1"/>
      <dgm:spPr>
        <a:gradFill flip="none" rotWithShape="0">
          <a:gsLst>
            <a:gs pos="0">
              <a:schemeClr val="accent4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4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4">
                <a:lumMod val="40000"/>
                <a:lumOff val="60000"/>
                <a:shade val="100000"/>
                <a:satMod val="115000"/>
              </a:schemeClr>
            </a:gs>
          </a:gsLst>
          <a:lin ang="10800000" scaled="1"/>
          <a:tileRect/>
        </a:gradFill>
      </dgm:spPr>
      <dgm:t>
        <a:bodyPr/>
        <a:lstStyle/>
        <a:p>
          <a:pPr>
            <a:spcAft>
              <a:spcPts val="0"/>
            </a:spcAft>
          </a:pPr>
          <a:r>
            <a:rPr lang="uk-UA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rPr>
            <a:t>На підконтрольній/</a:t>
          </a:r>
        </a:p>
        <a:p>
          <a:pPr>
            <a:spcAft>
              <a:spcPts val="0"/>
            </a:spcAft>
          </a:pPr>
          <a:r>
            <a:rPr lang="uk-UA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rPr>
            <a:t>за кордоном  - 159</a:t>
          </a:r>
          <a:endParaRPr lang="ru-RU" sz="1600" dirty="0">
            <a:solidFill>
              <a:schemeClr val="tx1">
                <a:lumMod val="75000"/>
                <a:lumOff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3057484-E882-4F09-930C-A4F9DD4C09E4}" type="parTrans" cxnId="{3629F6B2-E8F9-4C76-8B53-686201ABE962}">
      <dgm:prSet/>
      <dgm:spPr>
        <a:gradFill flip="none" rotWithShape="0">
          <a:gsLst>
            <a:gs pos="0">
              <a:schemeClr val="accent4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4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4">
                <a:lumMod val="40000"/>
                <a:lumOff val="60000"/>
                <a:shade val="100000"/>
                <a:satMod val="115000"/>
              </a:schemeClr>
            </a:gs>
          </a:gsLst>
          <a:lin ang="10800000" scaled="1"/>
          <a:tileRect/>
        </a:gradFill>
      </dgm:spPr>
      <dgm:t>
        <a:bodyPr/>
        <a:lstStyle/>
        <a:p>
          <a:endParaRPr lang="ru-RU"/>
        </a:p>
      </dgm:t>
    </dgm:pt>
    <dgm:pt modelId="{EF4F5EDD-DF76-478E-8484-3D30625943BC}" type="sibTrans" cxnId="{3629F6B2-E8F9-4C76-8B53-686201ABE962}">
      <dgm:prSet/>
      <dgm:spPr/>
      <dgm:t>
        <a:bodyPr/>
        <a:lstStyle/>
        <a:p>
          <a:endParaRPr lang="ru-RU"/>
        </a:p>
      </dgm:t>
    </dgm:pt>
    <dgm:pt modelId="{B2AF2D04-C496-419E-B3B9-C095C3A6E1CE}">
      <dgm:prSet phldrT="[Текст]" custT="1"/>
      <dgm:spPr>
        <a:gradFill flip="none" rotWithShape="0">
          <a:gsLst>
            <a:gs pos="0">
              <a:schemeClr val="accent4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4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4">
                <a:lumMod val="40000"/>
                <a:lumOff val="60000"/>
                <a:shade val="100000"/>
                <a:satMod val="115000"/>
              </a:schemeClr>
            </a:gs>
          </a:gsLst>
          <a:lin ang="10800000" scaled="1"/>
          <a:tileRect/>
        </a:gradFill>
      </dgm:spPr>
      <dgm:t>
        <a:bodyPr/>
        <a:lstStyle/>
        <a:p>
          <a:r>
            <a:rPr lang="uk-UA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rPr>
            <a:t>Простій - 150</a:t>
          </a:r>
          <a:endParaRPr lang="ru-RU" sz="2000" b="1" dirty="0">
            <a:solidFill>
              <a:schemeClr val="tx1">
                <a:lumMod val="75000"/>
                <a:lumOff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93938F1-5BC2-4EC4-976A-305B568647AD}" type="parTrans" cxnId="{BEC90621-407A-4D03-9E02-F491860AF527}">
      <dgm:prSet/>
      <dgm:spPr>
        <a:gradFill flip="none" rotWithShape="0">
          <a:gsLst>
            <a:gs pos="0">
              <a:schemeClr val="accent4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4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4">
                <a:lumMod val="40000"/>
                <a:lumOff val="60000"/>
                <a:shade val="100000"/>
                <a:satMod val="115000"/>
              </a:schemeClr>
            </a:gs>
          </a:gsLst>
          <a:lin ang="10800000" scaled="1"/>
          <a:tileRect/>
        </a:gradFill>
      </dgm:spPr>
      <dgm:t>
        <a:bodyPr/>
        <a:lstStyle/>
        <a:p>
          <a:endParaRPr lang="ru-RU"/>
        </a:p>
      </dgm:t>
    </dgm:pt>
    <dgm:pt modelId="{563847AC-3EB4-4563-843F-66D95CD44316}" type="sibTrans" cxnId="{BEC90621-407A-4D03-9E02-F491860AF527}">
      <dgm:prSet/>
      <dgm:spPr/>
      <dgm:t>
        <a:bodyPr/>
        <a:lstStyle/>
        <a:p>
          <a:endParaRPr lang="ru-RU"/>
        </a:p>
      </dgm:t>
    </dgm:pt>
    <dgm:pt modelId="{9A1B58F6-25D9-493A-93B2-B6A53D2D1B51}" type="pres">
      <dgm:prSet presAssocID="{72E565B9-8FDD-4BDE-B02E-47CC2BD094F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404A4E-39E6-4C6A-8553-39584B32C723}" type="pres">
      <dgm:prSet presAssocID="{314A1B83-429A-4813-B298-8D3D0DD89E88}" presName="centerShape" presStyleLbl="node0" presStyleIdx="0" presStyleCnt="1" custScaleX="167883" custScaleY="126048" custLinFactNeighborX="-3326" custLinFactNeighborY="-43185"/>
      <dgm:spPr/>
      <dgm:t>
        <a:bodyPr/>
        <a:lstStyle/>
        <a:p>
          <a:endParaRPr lang="ru-RU"/>
        </a:p>
      </dgm:t>
    </dgm:pt>
    <dgm:pt modelId="{B5AE7C21-39D2-4023-9D7A-CF9D7C43D619}" type="pres">
      <dgm:prSet presAssocID="{23057484-E882-4F09-930C-A4F9DD4C09E4}" presName="parTrans" presStyleLbl="bgSibTrans2D1" presStyleIdx="0" presStyleCnt="2" custFlipVert="1" custFlipHor="1" custScaleX="24447" custScaleY="139573" custLinFactNeighborX="44726" custLinFactNeighborY="-9298"/>
      <dgm:spPr/>
      <dgm:t>
        <a:bodyPr/>
        <a:lstStyle/>
        <a:p>
          <a:endParaRPr lang="ru-RU"/>
        </a:p>
      </dgm:t>
    </dgm:pt>
    <dgm:pt modelId="{6A248FDA-9B94-4C77-9682-C0A3E2366B0D}" type="pres">
      <dgm:prSet presAssocID="{D8700E18-F28F-4D2B-B33B-C23DEA504E52}" presName="node" presStyleLbl="node1" presStyleIdx="0" presStyleCnt="2" custScaleX="187509" custScaleY="128873" custRadScaleRad="168409" custRadScaleInc="-25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87B4D-4FFD-40FB-91E4-E2D1699F5BA5}" type="pres">
      <dgm:prSet presAssocID="{F93938F1-5BC2-4EC4-976A-305B568647AD}" presName="parTrans" presStyleLbl="bgSibTrans2D1" presStyleIdx="1" presStyleCnt="2" custFlipVert="1" custFlipHor="1" custScaleX="18718" custScaleY="140848" custLinFactNeighborX="-43066" custLinFactNeighborY="2778"/>
      <dgm:spPr/>
      <dgm:t>
        <a:bodyPr/>
        <a:lstStyle/>
        <a:p>
          <a:endParaRPr lang="ru-RU"/>
        </a:p>
      </dgm:t>
    </dgm:pt>
    <dgm:pt modelId="{1D21A63C-0354-47EE-A16C-21BD5F0FCF12}" type="pres">
      <dgm:prSet presAssocID="{B2AF2D04-C496-419E-B3B9-C095C3A6E1CE}" presName="node" presStyleLbl="node1" presStyleIdx="1" presStyleCnt="2" custScaleX="187940" custScaleY="138947" custRadScaleRad="152593" custRadScaleInc="224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405E4D-7A46-4FC6-B9E4-657490221ECE}" srcId="{72E565B9-8FDD-4BDE-B02E-47CC2BD094F8}" destId="{314A1B83-429A-4813-B298-8D3D0DD89E88}" srcOrd="0" destOrd="0" parTransId="{4E516ED1-5FB6-47D8-881F-69561DEB5903}" sibTransId="{33DDEDCD-2895-4971-AF29-F015FA595AB3}"/>
    <dgm:cxn modelId="{E1F0B3AB-DB20-4401-8DE3-EB06EC2D321B}" type="presOf" srcId="{F93938F1-5BC2-4EC4-976A-305B568647AD}" destId="{EC787B4D-4FFD-40FB-91E4-E2D1699F5BA5}" srcOrd="0" destOrd="0" presId="urn:microsoft.com/office/officeart/2005/8/layout/radial4"/>
    <dgm:cxn modelId="{B1171489-E661-4D22-9A2B-D7F20387CAFB}" type="presOf" srcId="{23057484-E882-4F09-930C-A4F9DD4C09E4}" destId="{B5AE7C21-39D2-4023-9D7A-CF9D7C43D619}" srcOrd="0" destOrd="0" presId="urn:microsoft.com/office/officeart/2005/8/layout/radial4"/>
    <dgm:cxn modelId="{3629F6B2-E8F9-4C76-8B53-686201ABE962}" srcId="{314A1B83-429A-4813-B298-8D3D0DD89E88}" destId="{D8700E18-F28F-4D2B-B33B-C23DEA504E52}" srcOrd="0" destOrd="0" parTransId="{23057484-E882-4F09-930C-A4F9DD4C09E4}" sibTransId="{EF4F5EDD-DF76-478E-8484-3D30625943BC}"/>
    <dgm:cxn modelId="{BEC90621-407A-4D03-9E02-F491860AF527}" srcId="{314A1B83-429A-4813-B298-8D3D0DD89E88}" destId="{B2AF2D04-C496-419E-B3B9-C095C3A6E1CE}" srcOrd="1" destOrd="0" parTransId="{F93938F1-5BC2-4EC4-976A-305B568647AD}" sibTransId="{563847AC-3EB4-4563-843F-66D95CD44316}"/>
    <dgm:cxn modelId="{FDCF1750-13F9-47C8-A48E-3ED04CB73CBE}" type="presOf" srcId="{D8700E18-F28F-4D2B-B33B-C23DEA504E52}" destId="{6A248FDA-9B94-4C77-9682-C0A3E2366B0D}" srcOrd="0" destOrd="0" presId="urn:microsoft.com/office/officeart/2005/8/layout/radial4"/>
    <dgm:cxn modelId="{B0F373FD-AB8E-451F-8C2F-70BBB868924C}" type="presOf" srcId="{72E565B9-8FDD-4BDE-B02E-47CC2BD094F8}" destId="{9A1B58F6-25D9-493A-93B2-B6A53D2D1B51}" srcOrd="0" destOrd="0" presId="urn:microsoft.com/office/officeart/2005/8/layout/radial4"/>
    <dgm:cxn modelId="{5FD0A7C4-AD9A-4149-AC75-0CDA29512230}" type="presOf" srcId="{314A1B83-429A-4813-B298-8D3D0DD89E88}" destId="{E2404A4E-39E6-4C6A-8553-39584B32C723}" srcOrd="0" destOrd="0" presId="urn:microsoft.com/office/officeart/2005/8/layout/radial4"/>
    <dgm:cxn modelId="{2E1E7DC5-2D19-4877-978D-C51C35A8B692}" type="presOf" srcId="{B2AF2D04-C496-419E-B3B9-C095C3A6E1CE}" destId="{1D21A63C-0354-47EE-A16C-21BD5F0FCF12}" srcOrd="0" destOrd="0" presId="urn:microsoft.com/office/officeart/2005/8/layout/radial4"/>
    <dgm:cxn modelId="{6D72D054-A278-4A44-BEF2-6954085C7998}" type="presParOf" srcId="{9A1B58F6-25D9-493A-93B2-B6A53D2D1B51}" destId="{E2404A4E-39E6-4C6A-8553-39584B32C723}" srcOrd="0" destOrd="0" presId="urn:microsoft.com/office/officeart/2005/8/layout/radial4"/>
    <dgm:cxn modelId="{6206D2A1-ADE2-4B28-AC22-915F3D38DCA8}" type="presParOf" srcId="{9A1B58F6-25D9-493A-93B2-B6A53D2D1B51}" destId="{B5AE7C21-39D2-4023-9D7A-CF9D7C43D619}" srcOrd="1" destOrd="0" presId="urn:microsoft.com/office/officeart/2005/8/layout/radial4"/>
    <dgm:cxn modelId="{8DB9E9DF-C40C-4AB6-ADA1-6853372DF252}" type="presParOf" srcId="{9A1B58F6-25D9-493A-93B2-B6A53D2D1B51}" destId="{6A248FDA-9B94-4C77-9682-C0A3E2366B0D}" srcOrd="2" destOrd="0" presId="urn:microsoft.com/office/officeart/2005/8/layout/radial4"/>
    <dgm:cxn modelId="{9F75E8D0-DEED-414D-8874-F60D71B6C40D}" type="presParOf" srcId="{9A1B58F6-25D9-493A-93B2-B6A53D2D1B51}" destId="{EC787B4D-4FFD-40FB-91E4-E2D1699F5BA5}" srcOrd="3" destOrd="0" presId="urn:microsoft.com/office/officeart/2005/8/layout/radial4"/>
    <dgm:cxn modelId="{6192964D-D535-468E-9071-8A533B888DB9}" type="presParOf" srcId="{9A1B58F6-25D9-493A-93B2-B6A53D2D1B51}" destId="{1D21A63C-0354-47EE-A16C-21BD5F0FCF12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04A4E-39E6-4C6A-8553-39584B32C723}">
      <dsp:nvSpPr>
        <dsp:cNvPr id="0" name=""/>
        <dsp:cNvSpPr/>
      </dsp:nvSpPr>
      <dsp:spPr>
        <a:xfrm>
          <a:off x="1975259" y="0"/>
          <a:ext cx="1636789" cy="1228915"/>
        </a:xfrm>
        <a:prstGeom prst="ellipse">
          <a:avLst/>
        </a:prstGeom>
        <a:gradFill flip="none" rotWithShape="0">
          <a:gsLst>
            <a:gs pos="0">
              <a:schemeClr val="accent4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4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4">
                <a:lumMod val="40000"/>
                <a:lumOff val="60000"/>
                <a:shade val="100000"/>
                <a:satMod val="115000"/>
              </a:schemeClr>
            </a:gs>
          </a:gsLst>
          <a:lin ang="10800000" scaled="1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rPr>
            <a:t>Кількість педагогів</a:t>
          </a:r>
          <a:endParaRPr lang="ru-RU" sz="2000" kern="1200" dirty="0">
            <a:solidFill>
              <a:schemeClr val="tx1">
                <a:lumMod val="75000"/>
                <a:lumOff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14961" y="179970"/>
        <a:ext cx="1157385" cy="868975"/>
      </dsp:txXfrm>
    </dsp:sp>
    <dsp:sp modelId="{B5AE7C21-39D2-4023-9D7A-CF9D7C43D619}">
      <dsp:nvSpPr>
        <dsp:cNvPr id="0" name=""/>
        <dsp:cNvSpPr/>
      </dsp:nvSpPr>
      <dsp:spPr>
        <a:xfrm rot="10720652" flipH="1" flipV="1">
          <a:off x="1731745" y="427079"/>
          <a:ext cx="255876" cy="387821"/>
        </a:xfrm>
        <a:prstGeom prst="lef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chemeClr val="accent4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4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4">
                <a:lumMod val="40000"/>
                <a:lumOff val="60000"/>
                <a:shade val="100000"/>
                <a:satMod val="115000"/>
              </a:schemeClr>
            </a:gs>
          </a:gsLst>
          <a:lin ang="10800000" scaled="1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248FDA-9B94-4C77-9682-C0A3E2366B0D}">
      <dsp:nvSpPr>
        <dsp:cNvPr id="0" name=""/>
        <dsp:cNvSpPr/>
      </dsp:nvSpPr>
      <dsp:spPr>
        <a:xfrm>
          <a:off x="0" y="181449"/>
          <a:ext cx="1736728" cy="95490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4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4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4">
                <a:lumMod val="40000"/>
                <a:lumOff val="60000"/>
                <a:shade val="100000"/>
                <a:satMod val="115000"/>
              </a:schemeClr>
            </a:gs>
          </a:gsLst>
          <a:lin ang="10800000" scaled="1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rPr>
            <a:t>На підконтрольній/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rPr>
            <a:t>за кордоном  - 159</a:t>
          </a:r>
          <a:endParaRPr lang="ru-RU" sz="1600" kern="1200" dirty="0">
            <a:solidFill>
              <a:schemeClr val="tx1">
                <a:lumMod val="75000"/>
                <a:lumOff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968" y="209417"/>
        <a:ext cx="1680792" cy="898972"/>
      </dsp:txXfrm>
    </dsp:sp>
    <dsp:sp modelId="{EC787B4D-4FFD-40FB-91E4-E2D1699F5BA5}">
      <dsp:nvSpPr>
        <dsp:cNvPr id="0" name=""/>
        <dsp:cNvSpPr/>
      </dsp:nvSpPr>
      <dsp:spPr>
        <a:xfrm rot="21598959" flipH="1" flipV="1">
          <a:off x="3649082" y="426062"/>
          <a:ext cx="204175" cy="391364"/>
        </a:xfrm>
        <a:prstGeom prst="lef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chemeClr val="accent4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4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4">
                <a:lumMod val="40000"/>
                <a:lumOff val="60000"/>
                <a:shade val="100000"/>
                <a:satMod val="115000"/>
              </a:schemeClr>
            </a:gs>
          </a:gsLst>
          <a:lin ang="10800000" scaled="1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21A63C-0354-47EE-A16C-21BD5F0FCF12}">
      <dsp:nvSpPr>
        <dsp:cNvPr id="0" name=""/>
        <dsp:cNvSpPr/>
      </dsp:nvSpPr>
      <dsp:spPr>
        <a:xfrm>
          <a:off x="3895973" y="99083"/>
          <a:ext cx="1740720" cy="102955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4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4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4">
                <a:lumMod val="40000"/>
                <a:lumOff val="60000"/>
                <a:shade val="100000"/>
                <a:satMod val="115000"/>
              </a:schemeClr>
            </a:gs>
          </a:gsLst>
          <a:lin ang="10800000" scaled="1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rPr>
            <a:t>Простій - 150</a:t>
          </a:r>
          <a:endParaRPr lang="ru-RU" sz="2000" b="1" kern="1200" dirty="0">
            <a:solidFill>
              <a:schemeClr val="tx1">
                <a:lumMod val="75000"/>
                <a:lumOff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26128" y="129238"/>
        <a:ext cx="1680410" cy="9692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F8BC7-5985-48F3-9780-8DC0EFCD9818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1219D-83FD-49E0-92E5-29F0BC47F0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9649D4-E4BC-4EF5-AD70-219E616E6EFA}" type="slidenum">
              <a:rPr lang="en-US"/>
              <a:pPr/>
              <a:t>8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6000" cy="3429000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42AF78E-FFAD-974F-90F9-90119C17D7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8C8B07-75A3-9C4F-9A69-BB07F220A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2592" y="386093"/>
            <a:ext cx="695102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698A3C-02AC-914E-A09C-C8F676EF5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2592" y="2865768"/>
            <a:ext cx="695102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48E05-6956-964B-B33D-04221FC7A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5691-7500-384C-868B-9CA170B9C10D}" type="datetimeFigureOut">
              <a:rPr lang="x-none" smtClean="0"/>
              <a:pPr/>
              <a:t>6/17/2024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17198-8907-CC4F-8457-C8DEA7332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3B9CC-6EEE-D342-A7DC-0BDE23FBA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DA36-B87B-7948-A26F-7371C2392CC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3230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89905-0108-8B45-A428-A0F1F06F6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F70BE0-6C8E-854C-9840-DA8A44895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00063-A534-6A4D-BACD-68D2F9535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5691-7500-384C-868B-9CA170B9C10D}" type="datetimeFigureOut">
              <a:rPr lang="x-none" smtClean="0"/>
              <a:pPr/>
              <a:t>6/17/2024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9B807-D7D4-9645-A69C-A0646C5A1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BBDD1-51AC-F944-8963-5F65D1267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DA36-B87B-7948-A26F-7371C2392CC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1667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251DA0-B9BA-9242-8EFE-C7553949B7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EFA50B-018D-064B-9201-D7AE34ED2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A4066-701A-3F4C-B222-07DD33769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5691-7500-384C-868B-9CA170B9C10D}" type="datetimeFigureOut">
              <a:rPr lang="x-none" smtClean="0"/>
              <a:pPr/>
              <a:t>6/17/2024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F88E7-4AE2-8F43-8235-9CAAFC4F6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0A215-8897-094D-A802-2B2F5A435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DA36-B87B-7948-A26F-7371C2392CC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87231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9BD58-8D43-074F-8DF2-81CBD57B9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C0DA5-062C-FC4B-9F9E-28A9FDD29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2B3BD-B302-6147-BA67-5EF395652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5691-7500-384C-868B-9CA170B9C10D}" type="datetimeFigureOut">
              <a:rPr lang="x-none" smtClean="0"/>
              <a:pPr/>
              <a:t>6/17/2024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C19E1-B44C-8847-92DB-EBE555816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45334-FB0C-2049-BAEB-A9626AB97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DA36-B87B-7948-A26F-7371C2392CC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43690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CDA05-80D8-B64B-A82D-AF42D2783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6F644-B84D-F949-8EE9-3B0C79070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650DC-E998-A14A-A1FA-7F7795C94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5691-7500-384C-868B-9CA170B9C10D}" type="datetimeFigureOut">
              <a:rPr lang="x-none" smtClean="0"/>
              <a:pPr/>
              <a:t>6/17/2024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19A3D-296C-154C-B563-1CD340492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53863-70CC-BC4C-9402-7E25458BB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DA36-B87B-7948-A26F-7371C2392CC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00900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441F0-411F-C54D-A62B-1DE275549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6DD56-7651-4D41-8F5F-62BDE1CE25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71F6FB-2E7D-C74E-8C47-474C6230B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8016E-FDBD-3541-A493-066F04A62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5691-7500-384C-868B-9CA170B9C10D}" type="datetimeFigureOut">
              <a:rPr lang="x-none" smtClean="0"/>
              <a:pPr/>
              <a:t>6/17/2024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820F6-3AB0-1541-AC39-95B86E1B5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932DF6-DF21-4046-99FE-363EDE10C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DA36-B87B-7948-A26F-7371C2392CC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27320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84ED0-4543-2B4F-AFCB-65BBB2497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C5FFB-92F8-E54D-AD06-648E729B4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3F6AC2-2466-3549-BBB9-3F1D77D44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223CC8-D38B-2044-8ABC-EF21CEEC7E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33D2D5-2037-3C46-93D6-68EAC5027B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441699-DA27-854F-AC5D-F79E4836B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5691-7500-384C-868B-9CA170B9C10D}" type="datetimeFigureOut">
              <a:rPr lang="x-none" smtClean="0"/>
              <a:pPr/>
              <a:t>6/17/2024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C92B1E-848C-A840-B0B5-85A9862AE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F103FE-6351-8D45-A975-5BB171BF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DA36-B87B-7948-A26F-7371C2392CC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8007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DA1EF-62E2-AC42-9015-618B853B4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E4884F-BF98-BD44-B257-130C719C0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5691-7500-384C-868B-9CA170B9C10D}" type="datetimeFigureOut">
              <a:rPr lang="x-none" smtClean="0"/>
              <a:pPr/>
              <a:t>6/17/2024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977D90-56D4-8A4F-9DFD-B6A0BC877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BE8076-C607-9040-B443-8A861EBA7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DA36-B87B-7948-A26F-7371C2392CC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363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EE20E3-1C3C-9442-9684-6CCA770AA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5691-7500-384C-868B-9CA170B9C10D}" type="datetimeFigureOut">
              <a:rPr lang="x-none" smtClean="0"/>
              <a:pPr/>
              <a:t>6/17/2024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4C7B46-7491-9A45-92F8-C4017F96A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928C7-1355-E648-B677-496C5A66B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DA36-B87B-7948-A26F-7371C2392CC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6045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AED14-6227-9644-93EC-8313A0BD8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7118A-D15D-8247-B3AD-7B2A4C240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A907F-BF8E-7F42-A4AD-F32741569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724769-5E2E-C94A-B42F-8CE6EB60F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5691-7500-384C-868B-9CA170B9C10D}" type="datetimeFigureOut">
              <a:rPr lang="x-none" smtClean="0"/>
              <a:pPr/>
              <a:t>6/17/2024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29B174-5679-5743-8986-253CFCBF8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AA4750-E891-DF48-9523-D3D98FB03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DA36-B87B-7948-A26F-7371C2392CC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64947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EF48A-A2AF-6E4B-9C7B-FDB75859B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F61E7B-2C28-6D4B-9FD5-99F9D77074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C3F178-38E3-2A4B-A91C-70AA268F2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A42584-6FB9-E844-909C-B74C6F294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5691-7500-384C-868B-9CA170B9C10D}" type="datetimeFigureOut">
              <a:rPr lang="x-none" smtClean="0"/>
              <a:pPr/>
              <a:t>6/17/2024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171D32-4203-B846-A0B9-834EC497B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AD1E65-1590-9B47-8909-306BA91DA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DA36-B87B-7948-A26F-7371C2392CC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182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308632-BD79-504E-84F5-B9D1CDB58AF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2EA1D7-B0C6-8541-B84D-84C6CE766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6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D699E-5BD7-CB4F-AA57-8FAF46396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C304F-C3C0-9242-B331-4BDCB53C2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65691-7500-384C-868B-9CA170B9C10D}" type="datetimeFigureOut">
              <a:rPr lang="x-none" smtClean="0"/>
              <a:pPr/>
              <a:t>6/17/2024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C86FD-8B03-FD4A-96E7-80895F48D7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3E9A3-57F4-694F-8A6C-0A8A8E37C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6DA36-B87B-7948-A26F-7371C2392CC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571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CA707-AE72-0C4E-9823-AA98CA62C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540" y="1390377"/>
            <a:ext cx="11203606" cy="4079920"/>
          </a:xfrm>
        </p:spPr>
        <p:txBody>
          <a:bodyPr>
            <a:noAutofit/>
          </a:bodyPr>
          <a:lstStyle/>
          <a:p>
            <a:r>
              <a:rPr lang="uk-UA" b="1" dirty="0" smtClean="0">
                <a:ln w="3155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eravek" panose="020B0503040000020004" pitchFamily="34" charset="0"/>
              </a:rPr>
              <a:t>Функціонування</a:t>
            </a:r>
            <a:br>
              <a:rPr lang="uk-UA" b="1" dirty="0" smtClean="0">
                <a:ln w="3155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eravek" panose="020B0503040000020004" pitchFamily="34" charset="0"/>
              </a:rPr>
            </a:br>
            <a:r>
              <a:rPr lang="uk-UA" b="1" dirty="0" smtClean="0">
                <a:ln w="3155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eravek" panose="020B0503040000020004" pitchFamily="34" charset="0"/>
              </a:rPr>
              <a:t>закладів загальної середньої освіти </a:t>
            </a:r>
            <a:r>
              <a:rPr lang="uk-UA" b="1" dirty="0" err="1" smtClean="0">
                <a:ln w="3155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eravek" panose="020B0503040000020004" pitchFamily="34" charset="0"/>
              </a:rPr>
              <a:t>м.Енергодара</a:t>
            </a:r>
            <a:r>
              <a:rPr lang="uk-UA" b="1" dirty="0" smtClean="0">
                <a:ln w="3155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eravek" panose="020B0503040000020004" pitchFamily="34" charset="0"/>
              </a:rPr>
              <a:t> </a:t>
            </a:r>
            <a:br>
              <a:rPr lang="uk-UA" b="1" dirty="0" smtClean="0">
                <a:ln w="3155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eravek" panose="020B0503040000020004" pitchFamily="34" charset="0"/>
              </a:rPr>
            </a:br>
            <a:r>
              <a:rPr lang="uk-UA" b="1" dirty="0" smtClean="0">
                <a:ln w="3155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eravek" panose="020B0503040000020004" pitchFamily="34" charset="0"/>
              </a:rPr>
              <a:t>(2022-2024р.)</a:t>
            </a:r>
            <a:endParaRPr lang="x-none" b="1" dirty="0">
              <a:ln w="3155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Seravek" panose="020B0503040000020004" pitchFamily="34" charset="0"/>
            </a:endParaRPr>
          </a:p>
        </p:txBody>
      </p:sp>
      <p:pic>
        <p:nvPicPr>
          <p:cNvPr id="1027" name="Picture 3" descr="C:\Users\user\Downloads\Функціонування ЗЗСО\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3345" y="561854"/>
            <a:ext cx="11967882" cy="25514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499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82388" y="1555844"/>
            <a:ext cx="2429302" cy="81886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" sz="2000" dirty="0" smtClean="0">
                <a:solidFill>
                  <a:schemeClr val="dk1"/>
                </a:solidFill>
                <a:latin typeface="Times New Roman" pitchFamily="18" charset="0"/>
                <a:ea typeface="Georgia"/>
                <a:cs typeface="Times New Roman" pitchFamily="18" charset="0"/>
                <a:sym typeface="Georgia"/>
              </a:rPr>
              <a:t>Організація освітнього процесу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flipH="1">
            <a:off x="1543816" y="2374710"/>
            <a:ext cx="298632" cy="464024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Google Workspace Education Plus (Student Annual) Technology, 42% OFF"/>
          <p:cNvPicPr>
            <a:picLocks noChangeAspect="1" noChangeArrowheads="1"/>
          </p:cNvPicPr>
          <p:nvPr/>
        </p:nvPicPr>
        <p:blipFill>
          <a:blip r:embed="rId2"/>
          <a:srcRect l="10918" t="11659" r="7563" b="13855"/>
          <a:stretch>
            <a:fillRect/>
          </a:stretch>
        </p:blipFill>
        <p:spPr bwMode="auto">
          <a:xfrm>
            <a:off x="464020" y="2838734"/>
            <a:ext cx="2429302" cy="1105469"/>
          </a:xfrm>
          <a:prstGeom prst="rect">
            <a:avLst/>
          </a:prstGeom>
          <a:noFill/>
        </p:spPr>
      </p:pic>
      <p:pic>
        <p:nvPicPr>
          <p:cNvPr id="45" name="image2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05248" y="3944203"/>
            <a:ext cx="2951850" cy="2648864"/>
          </a:xfrm>
          <a:prstGeom prst="rect">
            <a:avLst/>
          </a:prstGeom>
          <a:ln w="19050">
            <a:solidFill>
              <a:srgbClr val="1313CD"/>
            </a:solidFill>
            <a:prstDash val="solid"/>
          </a:ln>
        </p:spPr>
      </p:pic>
      <p:sp>
        <p:nvSpPr>
          <p:cNvPr id="46" name="Скругленный прямоугольник 45"/>
          <p:cNvSpPr/>
          <p:nvPr/>
        </p:nvSpPr>
        <p:spPr>
          <a:xfrm>
            <a:off x="3821374" y="1555843"/>
            <a:ext cx="2784142" cy="99628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" sz="2000" dirty="0" smtClean="0">
                <a:latin typeface="Times New Roman" pitchFamily="18" charset="0"/>
                <a:ea typeface="Georgia"/>
                <a:cs typeface="Times New Roman" pitchFamily="18" charset="0"/>
                <a:sym typeface="Georgia"/>
              </a:rPr>
              <a:t>Тижнев</a:t>
            </a:r>
            <a:r>
              <a:rPr lang="uk-UA" sz="2000" dirty="0" smtClean="0">
                <a:latin typeface="Times New Roman" pitchFamily="18" charset="0"/>
                <a:ea typeface="Georgia"/>
                <a:cs typeface="Times New Roman" pitchFamily="18" charset="0"/>
                <a:sym typeface="Georgia"/>
              </a:rPr>
              <a:t>і</a:t>
            </a:r>
            <a:r>
              <a:rPr lang="uk" sz="2000" dirty="0" smtClean="0">
                <a:latin typeface="Times New Roman" pitchFamily="18" charset="0"/>
                <a:ea typeface="Georgia"/>
                <a:cs typeface="Times New Roman" pitchFamily="18" charset="0"/>
                <a:sym typeface="Georgia"/>
              </a:rPr>
              <a:t> планування  проведення онлайн-уроків/онлайн-заходів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Прямая со стрелкой 46"/>
          <p:cNvCxnSpPr>
            <a:stCxn id="46" idx="2"/>
          </p:cNvCxnSpPr>
          <p:nvPr/>
        </p:nvCxnSpPr>
        <p:spPr>
          <a:xfrm flipH="1">
            <a:off x="5147481" y="2552130"/>
            <a:ext cx="65964" cy="286604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image1.png"/>
          <p:cNvPicPr/>
          <p:nvPr/>
        </p:nvPicPr>
        <p:blipFill>
          <a:blip r:embed="rId4"/>
          <a:srcRect r="20820"/>
          <a:stretch>
            <a:fillRect/>
          </a:stretch>
        </p:blipFill>
        <p:spPr>
          <a:xfrm>
            <a:off x="3111690" y="2809187"/>
            <a:ext cx="4949660" cy="3912288"/>
          </a:xfrm>
          <a:prstGeom prst="rect">
            <a:avLst/>
          </a:prstGeom>
          <a:ln w="19050">
            <a:solidFill>
              <a:srgbClr val="1313CD"/>
            </a:solidFill>
            <a:prstDash val="solid"/>
          </a:ln>
        </p:spPr>
      </p:pic>
      <p:sp>
        <p:nvSpPr>
          <p:cNvPr id="53" name="Скругленный прямоугольник 52"/>
          <p:cNvSpPr/>
          <p:nvPr/>
        </p:nvSpPr>
        <p:spPr>
          <a:xfrm>
            <a:off x="8524165" y="1555844"/>
            <a:ext cx="3090079" cy="99628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itchFamily="18" charset="0"/>
                <a:ea typeface="Georgia"/>
                <a:cs typeface="Times New Roman" pitchFamily="18" charset="0"/>
                <a:sym typeface="Georgia"/>
              </a:rPr>
              <a:t>Контроль проведення </a:t>
            </a:r>
            <a:r>
              <a:rPr lang="uk" sz="2000" dirty="0" smtClean="0">
                <a:latin typeface="Times New Roman" pitchFamily="18" charset="0"/>
                <a:ea typeface="Georgia"/>
                <a:cs typeface="Times New Roman" pitchFamily="18" charset="0"/>
                <a:sym typeface="Georgia"/>
              </a:rPr>
              <a:t>онлайн-уроків/онлайн-заходів</a:t>
            </a:r>
            <a:r>
              <a:rPr lang="uk-UA" sz="2000" dirty="0" smtClean="0">
                <a:latin typeface="Times New Roman" pitchFamily="18" charset="0"/>
                <a:ea typeface="Georgia"/>
                <a:cs typeface="Times New Roman" pitchFamily="18" charset="0"/>
                <a:sym typeface="Georgia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Прямая со стрелкой 53"/>
          <p:cNvCxnSpPr>
            <a:stCxn id="53" idx="2"/>
          </p:cNvCxnSpPr>
          <p:nvPr/>
        </p:nvCxnSpPr>
        <p:spPr>
          <a:xfrm>
            <a:off x="10069205" y="2552130"/>
            <a:ext cx="166616" cy="25705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897" y="5090615"/>
            <a:ext cx="2951849" cy="1630859"/>
          </a:xfrm>
          <a:prstGeom prst="rect">
            <a:avLst/>
          </a:prstGeom>
          <a:noFill/>
          <a:ln>
            <a:noFill/>
          </a:ln>
          <a:effectLst>
            <a:outerShdw blurRad="57150" dist="104775" dir="2700000" algn="bl" rotWithShape="0">
              <a:srgbClr val="1155CC">
                <a:alpha val="61000"/>
              </a:srgbClr>
            </a:outerShdw>
          </a:effectLst>
        </p:spPr>
      </p:pic>
      <p:pic>
        <p:nvPicPr>
          <p:cNvPr id="60" name="image9.png"/>
          <p:cNvPicPr/>
          <p:nvPr/>
        </p:nvPicPr>
        <p:blipFill>
          <a:blip r:embed="rId6"/>
          <a:srcRect l="3206" t="5484" r="2536" b="5513"/>
          <a:stretch>
            <a:fillRect/>
          </a:stretch>
        </p:blipFill>
        <p:spPr>
          <a:xfrm>
            <a:off x="8061350" y="2838733"/>
            <a:ext cx="4130650" cy="3882741"/>
          </a:xfrm>
          <a:prstGeom prst="rect">
            <a:avLst/>
          </a:prstGeom>
          <a:ln w="19050">
            <a:solidFill>
              <a:srgbClr val="1313CD"/>
            </a:solidFill>
            <a:prstDash val="solid"/>
          </a:ln>
        </p:spPr>
      </p:pic>
      <p:sp>
        <p:nvSpPr>
          <p:cNvPr id="18" name="Прямоугольник 17"/>
          <p:cNvSpPr/>
          <p:nvPr/>
        </p:nvSpPr>
        <p:spPr>
          <a:xfrm>
            <a:off x="382138" y="302656"/>
            <a:ext cx="11395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Контроль організації освітнього процесу в ЗЗСО м. Енергодара</a:t>
            </a:r>
            <a:endParaRPr lang="ru-RU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5664" t="14366" r="26260" b="13108"/>
          <a:stretch>
            <a:fillRect/>
          </a:stretch>
        </p:blipFill>
        <p:spPr bwMode="auto">
          <a:xfrm>
            <a:off x="5767324" y="2427536"/>
            <a:ext cx="6424676" cy="4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64275" y="1173697"/>
            <a:ext cx="2961564" cy="600501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" sz="2000" dirty="0" smtClean="0">
                <a:solidFill>
                  <a:schemeClr val="dk1"/>
                </a:solidFill>
                <a:latin typeface="Times New Roman" pitchFamily="18" charset="0"/>
                <a:ea typeface="Georgia"/>
                <a:cs typeface="Times New Roman" pitchFamily="18" charset="0"/>
                <a:sym typeface="Georgia"/>
              </a:rPr>
              <a:t>Портал “Нові знання”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flipH="1">
            <a:off x="1543816" y="1774198"/>
            <a:ext cx="298632" cy="65333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Скругленный прямоугольник 45"/>
          <p:cNvSpPr/>
          <p:nvPr/>
        </p:nvSpPr>
        <p:spPr>
          <a:xfrm>
            <a:off x="4735773" y="1173697"/>
            <a:ext cx="7091060" cy="73202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itchFamily="18" charset="0"/>
                <a:ea typeface="Georgia"/>
                <a:cs typeface="Times New Roman" pitchFamily="18" charset="0"/>
                <a:sym typeface="Georgia"/>
              </a:rPr>
              <a:t>Контроль об'єктивності оцінювання навчальних досягнень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9916237" y="1905724"/>
            <a:ext cx="608371" cy="521813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 l="6370" t="14132" r="44406" b="25538"/>
          <a:stretch>
            <a:fillRect/>
          </a:stretch>
        </p:blipFill>
        <p:spPr bwMode="auto">
          <a:xfrm>
            <a:off x="2674961" y="2427537"/>
            <a:ext cx="4050983" cy="4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Прямая со стрелкой 20"/>
          <p:cNvCxnSpPr/>
          <p:nvPr/>
        </p:nvCxnSpPr>
        <p:spPr>
          <a:xfrm flipH="1">
            <a:off x="5199797" y="1905724"/>
            <a:ext cx="2415654" cy="521813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82138" y="302656"/>
            <a:ext cx="11395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Контроль організації освітнього процесу в ЗЗСО м. Енергодара</a:t>
            </a:r>
            <a:endParaRPr lang="ru-RU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image6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218364" y="2427536"/>
            <a:ext cx="3220871" cy="2790951"/>
          </a:xfrm>
          <a:prstGeom prst="rect">
            <a:avLst/>
          </a:prstGeom>
          <a:ln w="19050">
            <a:solidFill>
              <a:srgbClr val="3D85C6"/>
            </a:solidFill>
            <a:prstDash val="solid"/>
          </a:ln>
        </p:spPr>
      </p:pic>
      <p:pic>
        <p:nvPicPr>
          <p:cNvPr id="17" name="image14.pn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218364" y="4299045"/>
            <a:ext cx="3220871" cy="2422429"/>
          </a:xfrm>
          <a:prstGeom prst="rect">
            <a:avLst/>
          </a:prstGeom>
          <a:ln w="19050">
            <a:solidFill>
              <a:srgbClr val="1313CD"/>
            </a:solidFill>
            <a:prstDash val="solid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ункціонування ЗЗСО\Без названия (1).pn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0" y="327551"/>
            <a:ext cx="12192000" cy="47357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499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364" y="390385"/>
            <a:ext cx="10706436" cy="103479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uk-UA" sz="31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ютий</a:t>
            </a:r>
            <a:r>
              <a:rPr lang="uk-UA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uk-UA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uk-UA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Функціонуючі  </a:t>
            </a:r>
            <a:r>
              <a:rPr lang="uk-UA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заклади - 10</a:t>
            </a:r>
            <a:r>
              <a:rPr lang="ru-RU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9087" y="5687467"/>
            <a:ext cx="2962913" cy="11705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327" y="3912339"/>
            <a:ext cx="4404479" cy="6280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003" y="3912339"/>
            <a:ext cx="963251" cy="8108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0550" y="2586976"/>
            <a:ext cx="969348" cy="8108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2040" y="2728089"/>
            <a:ext cx="542591" cy="6462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3928" y="3994642"/>
            <a:ext cx="542591" cy="646232"/>
          </a:xfrm>
          <a:prstGeom prst="rect">
            <a:avLst/>
          </a:prstGeom>
        </p:spPr>
      </p:pic>
      <p:pic>
        <p:nvPicPr>
          <p:cNvPr id="29" name="Объект 28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2626668" y="2639801"/>
            <a:ext cx="7358904" cy="63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115965" name="Line 253"/>
          <p:cNvSpPr>
            <a:spLocks noChangeShapeType="1"/>
          </p:cNvSpPr>
          <p:nvPr/>
        </p:nvSpPr>
        <p:spPr bwMode="gray">
          <a:xfrm>
            <a:off x="2260599" y="4541062"/>
            <a:ext cx="7056717" cy="6643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5968" name="Line 256"/>
          <p:cNvSpPr>
            <a:spLocks noChangeShapeType="1"/>
          </p:cNvSpPr>
          <p:nvPr/>
        </p:nvSpPr>
        <p:spPr bwMode="gray">
          <a:xfrm>
            <a:off x="3428910" y="1767514"/>
            <a:ext cx="5218702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5970" name="Text Box 258"/>
          <p:cNvSpPr txBox="1">
            <a:spLocks noChangeArrowheads="1"/>
          </p:cNvSpPr>
          <p:nvPr/>
        </p:nvSpPr>
        <p:spPr bwMode="gray">
          <a:xfrm>
            <a:off x="2788215" y="1407449"/>
            <a:ext cx="6592767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педагогічного</a:t>
            </a:r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персоналу – 508 (- 81)</a:t>
            </a:r>
            <a:endParaRPr lang="ru-RU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972" name="Line 260"/>
          <p:cNvSpPr>
            <a:spLocks noChangeShapeType="1"/>
          </p:cNvSpPr>
          <p:nvPr/>
        </p:nvSpPr>
        <p:spPr bwMode="gray">
          <a:xfrm>
            <a:off x="2260600" y="2511962"/>
            <a:ext cx="64008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5973" name="Rectangle 261"/>
          <p:cNvSpPr>
            <a:spLocks noChangeArrowheads="1"/>
          </p:cNvSpPr>
          <p:nvPr/>
        </p:nvSpPr>
        <p:spPr bwMode="gray">
          <a:xfrm rot="3419336">
            <a:off x="1374521" y="1903570"/>
            <a:ext cx="479425" cy="694267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15974" name="Text Box 262"/>
          <p:cNvSpPr txBox="1">
            <a:spLocks noChangeArrowheads="1"/>
          </p:cNvSpPr>
          <p:nvPr/>
        </p:nvSpPr>
        <p:spPr bwMode="gray">
          <a:xfrm>
            <a:off x="1467616" y="1978562"/>
            <a:ext cx="3561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 smtClean="0">
                <a:solidFill>
                  <a:srgbClr val="FFFFFF"/>
                </a:solidFill>
                <a:latin typeface="Arial" charset="0"/>
              </a:rPr>
              <a:t>1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5975" name="Line 263"/>
          <p:cNvSpPr>
            <a:spLocks noChangeShapeType="1"/>
          </p:cNvSpPr>
          <p:nvPr/>
        </p:nvSpPr>
        <p:spPr bwMode="gray">
          <a:xfrm flipV="1">
            <a:off x="2262717" y="3178641"/>
            <a:ext cx="8751026" cy="30233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5976" name="Rectangle 264"/>
          <p:cNvSpPr>
            <a:spLocks noChangeArrowheads="1"/>
          </p:cNvSpPr>
          <p:nvPr/>
        </p:nvSpPr>
        <p:spPr bwMode="gray">
          <a:xfrm rot="3419336">
            <a:off x="1402458" y="2765494"/>
            <a:ext cx="479425" cy="694267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15977" name="Text Box 265"/>
          <p:cNvSpPr txBox="1">
            <a:spLocks noChangeArrowheads="1"/>
          </p:cNvSpPr>
          <p:nvPr/>
        </p:nvSpPr>
        <p:spPr bwMode="gray">
          <a:xfrm>
            <a:off x="1467615" y="2816762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 smtClean="0">
                <a:solidFill>
                  <a:srgbClr val="FFFFFF"/>
                </a:solidFill>
                <a:latin typeface="Arial" charset="0"/>
              </a:rPr>
              <a:t>2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5978" name="Line 266"/>
          <p:cNvSpPr>
            <a:spLocks noChangeShapeType="1"/>
          </p:cNvSpPr>
          <p:nvPr/>
        </p:nvSpPr>
        <p:spPr bwMode="gray">
          <a:xfrm flipV="1">
            <a:off x="2260600" y="5329753"/>
            <a:ext cx="7056716" cy="71735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5981" name="Text Box 269"/>
          <p:cNvSpPr txBox="1">
            <a:spLocks noChangeArrowheads="1"/>
          </p:cNvSpPr>
          <p:nvPr/>
        </p:nvSpPr>
        <p:spPr bwMode="gray">
          <a:xfrm>
            <a:off x="2262717" y="2046825"/>
            <a:ext cx="663503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 тимчасово окупованій території -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236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982" name="Text Box 270"/>
          <p:cNvSpPr txBox="1">
            <a:spLocks noChangeArrowheads="1"/>
          </p:cNvSpPr>
          <p:nvPr/>
        </p:nvSpPr>
        <p:spPr bwMode="gray">
          <a:xfrm>
            <a:off x="2262716" y="2689681"/>
            <a:ext cx="899668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 підконтрольній території України та за кордоном -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272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 txBox="1">
            <a:spLocks/>
          </p:cNvSpPr>
          <p:nvPr/>
        </p:nvSpPr>
        <p:spPr>
          <a:xfrm>
            <a:off x="268358" y="228600"/>
            <a:ext cx="2411788" cy="65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2022-2023 </a:t>
            </a:r>
            <a:r>
              <a:rPr kumimoji="0" lang="uk-UA" sz="2800" b="1" i="0" u="none" strike="noStrike" kern="1200" cap="none" spc="0" normalizeH="0" baseline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н.р</a:t>
            </a:r>
            <a:r>
              <a:rPr kumimoji="0" lang="uk-UA" sz="28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x-none" sz="28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902716" y="228600"/>
            <a:ext cx="7354257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4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Функціонуючі  заклади - 10</a:t>
            </a:r>
            <a:endParaRPr lang="ru-RU" sz="44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58"/>
          <p:cNvSpPr txBox="1">
            <a:spLocks noChangeArrowheads="1"/>
          </p:cNvSpPr>
          <p:nvPr/>
        </p:nvSpPr>
        <p:spPr bwMode="gray">
          <a:xfrm>
            <a:off x="3328967" y="3476635"/>
            <a:ext cx="422263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5450 (- 839)</a:t>
            </a:r>
            <a:endParaRPr lang="ru-RU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Line 266"/>
          <p:cNvSpPr>
            <a:spLocks noChangeShapeType="1"/>
          </p:cNvSpPr>
          <p:nvPr/>
        </p:nvSpPr>
        <p:spPr bwMode="gray">
          <a:xfrm>
            <a:off x="2256244" y="6063345"/>
            <a:ext cx="7061072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Text Box 269"/>
          <p:cNvSpPr txBox="1">
            <a:spLocks noChangeArrowheads="1"/>
          </p:cNvSpPr>
          <p:nvPr/>
        </p:nvSpPr>
        <p:spPr bwMode="gray">
          <a:xfrm>
            <a:off x="2244164" y="4069392"/>
            <a:ext cx="707315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 тимчасово окупованій території -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2545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270"/>
          <p:cNvSpPr txBox="1">
            <a:spLocks noChangeArrowheads="1"/>
          </p:cNvSpPr>
          <p:nvPr/>
        </p:nvSpPr>
        <p:spPr bwMode="gray">
          <a:xfrm>
            <a:off x="2296292" y="4890644"/>
            <a:ext cx="691942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 підконтрольній території України -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1848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270"/>
          <p:cNvSpPr txBox="1">
            <a:spLocks noChangeArrowheads="1"/>
          </p:cNvSpPr>
          <p:nvPr/>
        </p:nvSpPr>
        <p:spPr bwMode="gray">
          <a:xfrm>
            <a:off x="2296292" y="5617873"/>
            <a:ext cx="576606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за кордоном -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1057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ownloads\Функціонування ЗЗСО\Без названия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15717" y="5658817"/>
            <a:ext cx="2967039" cy="1166235"/>
          </a:xfrm>
          <a:prstGeom prst="rect">
            <a:avLst/>
          </a:prstGeom>
          <a:noFill/>
        </p:spPr>
      </p:pic>
      <p:sp>
        <p:nvSpPr>
          <p:cNvPr id="33" name="Rectangle 261"/>
          <p:cNvSpPr>
            <a:spLocks noChangeArrowheads="1"/>
          </p:cNvSpPr>
          <p:nvPr/>
        </p:nvSpPr>
        <p:spPr bwMode="gray">
          <a:xfrm rot="3419336">
            <a:off x="1338317" y="4103170"/>
            <a:ext cx="479425" cy="694267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9" name="Text Box 262"/>
          <p:cNvSpPr txBox="1">
            <a:spLocks noChangeArrowheads="1"/>
          </p:cNvSpPr>
          <p:nvPr/>
        </p:nvSpPr>
        <p:spPr bwMode="gray">
          <a:xfrm>
            <a:off x="1474252" y="4175318"/>
            <a:ext cx="3561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 smtClean="0">
                <a:solidFill>
                  <a:srgbClr val="FFFFFF"/>
                </a:solidFill>
                <a:latin typeface="Arial" charset="0"/>
              </a:rPr>
              <a:t>1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0" name="Rectangle 264"/>
          <p:cNvSpPr>
            <a:spLocks noChangeArrowheads="1"/>
          </p:cNvSpPr>
          <p:nvPr/>
        </p:nvSpPr>
        <p:spPr bwMode="gray">
          <a:xfrm rot="3419336">
            <a:off x="1375162" y="4894582"/>
            <a:ext cx="479425" cy="694267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1" name="Text Box 265"/>
          <p:cNvSpPr txBox="1">
            <a:spLocks noChangeArrowheads="1"/>
          </p:cNvSpPr>
          <p:nvPr/>
        </p:nvSpPr>
        <p:spPr bwMode="gray">
          <a:xfrm>
            <a:off x="1408923" y="4877610"/>
            <a:ext cx="500868" cy="649188"/>
          </a:xfrm>
          <a:prstGeom prst="ellipse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 smtClean="0">
                <a:solidFill>
                  <a:srgbClr val="FFFFFF"/>
                </a:solidFill>
                <a:latin typeface="Arial" charset="0"/>
              </a:rPr>
              <a:t>2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2" name="Rectangle 267"/>
          <p:cNvSpPr>
            <a:spLocks noChangeArrowheads="1"/>
          </p:cNvSpPr>
          <p:nvPr/>
        </p:nvSpPr>
        <p:spPr bwMode="ltGray">
          <a:xfrm rot="3419336">
            <a:off x="1446281" y="5609993"/>
            <a:ext cx="479425" cy="69426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6">
                <a:lumMod val="60000"/>
                <a:lumOff val="40000"/>
              </a:schemeClr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43" name="Text Box 268"/>
          <p:cNvSpPr txBox="1">
            <a:spLocks noChangeArrowheads="1"/>
          </p:cNvSpPr>
          <p:nvPr/>
        </p:nvSpPr>
        <p:spPr bwMode="gray">
          <a:xfrm>
            <a:off x="1511526" y="5675962"/>
            <a:ext cx="3561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 smtClean="0">
                <a:solidFill>
                  <a:srgbClr val="FFFFFF"/>
                </a:solidFill>
                <a:latin typeface="Arial" charset="0"/>
              </a:rPr>
              <a:t>3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115965" name="Line 253"/>
          <p:cNvSpPr>
            <a:spLocks noChangeShapeType="1"/>
          </p:cNvSpPr>
          <p:nvPr/>
        </p:nvSpPr>
        <p:spPr bwMode="gray">
          <a:xfrm>
            <a:off x="2260599" y="4541062"/>
            <a:ext cx="7056717" cy="6643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5968" name="Line 256"/>
          <p:cNvSpPr>
            <a:spLocks noChangeShapeType="1"/>
          </p:cNvSpPr>
          <p:nvPr/>
        </p:nvSpPr>
        <p:spPr bwMode="gray">
          <a:xfrm>
            <a:off x="3428910" y="1767514"/>
            <a:ext cx="5218702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5970" name="Text Box 258"/>
          <p:cNvSpPr txBox="1">
            <a:spLocks noChangeArrowheads="1"/>
          </p:cNvSpPr>
          <p:nvPr/>
        </p:nvSpPr>
        <p:spPr bwMode="gray">
          <a:xfrm>
            <a:off x="2813860" y="1420149"/>
            <a:ext cx="6541471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педагогічного</a:t>
            </a:r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персоналу - 414 (- 94)</a:t>
            </a:r>
            <a:endParaRPr lang="ru-RU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972" name="Line 260"/>
          <p:cNvSpPr>
            <a:spLocks noChangeShapeType="1"/>
          </p:cNvSpPr>
          <p:nvPr/>
        </p:nvSpPr>
        <p:spPr bwMode="gray">
          <a:xfrm>
            <a:off x="2260600" y="2511962"/>
            <a:ext cx="64008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5973" name="Rectangle 261"/>
          <p:cNvSpPr>
            <a:spLocks noChangeArrowheads="1"/>
          </p:cNvSpPr>
          <p:nvPr/>
        </p:nvSpPr>
        <p:spPr bwMode="gray">
          <a:xfrm rot="3419336">
            <a:off x="1360873" y="1944514"/>
            <a:ext cx="479425" cy="694267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15974" name="Text Box 262"/>
          <p:cNvSpPr txBox="1">
            <a:spLocks noChangeArrowheads="1"/>
          </p:cNvSpPr>
          <p:nvPr/>
        </p:nvSpPr>
        <p:spPr bwMode="gray">
          <a:xfrm>
            <a:off x="1467616" y="1978562"/>
            <a:ext cx="3561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 smtClean="0">
                <a:solidFill>
                  <a:srgbClr val="FFFFFF"/>
                </a:solidFill>
                <a:latin typeface="Arial" charset="0"/>
              </a:rPr>
              <a:t>1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5975" name="Line 263"/>
          <p:cNvSpPr>
            <a:spLocks noChangeShapeType="1"/>
          </p:cNvSpPr>
          <p:nvPr/>
        </p:nvSpPr>
        <p:spPr bwMode="gray">
          <a:xfrm flipV="1">
            <a:off x="2262717" y="3178640"/>
            <a:ext cx="8655492" cy="30233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5976" name="Rectangle 264"/>
          <p:cNvSpPr>
            <a:spLocks noChangeArrowheads="1"/>
          </p:cNvSpPr>
          <p:nvPr/>
        </p:nvSpPr>
        <p:spPr bwMode="gray">
          <a:xfrm rot="3419336">
            <a:off x="1402458" y="2765494"/>
            <a:ext cx="479425" cy="694267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15977" name="Text Box 265"/>
          <p:cNvSpPr txBox="1">
            <a:spLocks noChangeArrowheads="1"/>
          </p:cNvSpPr>
          <p:nvPr/>
        </p:nvSpPr>
        <p:spPr bwMode="gray">
          <a:xfrm>
            <a:off x="1467615" y="2816762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 smtClean="0">
                <a:solidFill>
                  <a:srgbClr val="FFFFFF"/>
                </a:solidFill>
                <a:latin typeface="Arial" charset="0"/>
              </a:rPr>
              <a:t>2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5978" name="Line 266"/>
          <p:cNvSpPr>
            <a:spLocks noChangeShapeType="1"/>
          </p:cNvSpPr>
          <p:nvPr/>
        </p:nvSpPr>
        <p:spPr bwMode="gray">
          <a:xfrm flipV="1">
            <a:off x="2260600" y="5329753"/>
            <a:ext cx="7056716" cy="71735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5981" name="Text Box 269"/>
          <p:cNvSpPr txBox="1">
            <a:spLocks noChangeArrowheads="1"/>
          </p:cNvSpPr>
          <p:nvPr/>
        </p:nvSpPr>
        <p:spPr bwMode="gray">
          <a:xfrm>
            <a:off x="2262717" y="2046825"/>
            <a:ext cx="663503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 тимчасово окупованій території -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137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982" name="Text Box 270"/>
          <p:cNvSpPr txBox="1">
            <a:spLocks noChangeArrowheads="1"/>
          </p:cNvSpPr>
          <p:nvPr/>
        </p:nvSpPr>
        <p:spPr bwMode="gray">
          <a:xfrm>
            <a:off x="2296292" y="2706525"/>
            <a:ext cx="898303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 підконтрольній території України та за кордоном -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277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00101" y="25400"/>
            <a:ext cx="1102179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Функціонуючі  заклади – 9</a:t>
            </a:r>
          </a:p>
          <a:p>
            <a:pPr algn="ctr"/>
            <a:r>
              <a:rPr lang="uk-UA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Призупинено освітній процес - 1</a:t>
            </a:r>
          </a:p>
        </p:txBody>
      </p:sp>
      <p:sp>
        <p:nvSpPr>
          <p:cNvPr id="30" name="Text Box 258"/>
          <p:cNvSpPr txBox="1">
            <a:spLocks noChangeArrowheads="1"/>
          </p:cNvSpPr>
          <p:nvPr/>
        </p:nvSpPr>
        <p:spPr bwMode="gray">
          <a:xfrm>
            <a:off x="3260517" y="3476635"/>
            <a:ext cx="4359527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4286 (- 1164)</a:t>
            </a:r>
            <a:endParaRPr lang="ru-RU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Line 266"/>
          <p:cNvSpPr>
            <a:spLocks noChangeShapeType="1"/>
          </p:cNvSpPr>
          <p:nvPr/>
        </p:nvSpPr>
        <p:spPr bwMode="gray">
          <a:xfrm>
            <a:off x="2256244" y="6063345"/>
            <a:ext cx="7061072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Text Box 269"/>
          <p:cNvSpPr txBox="1">
            <a:spLocks noChangeArrowheads="1"/>
          </p:cNvSpPr>
          <p:nvPr/>
        </p:nvSpPr>
        <p:spPr bwMode="gray">
          <a:xfrm>
            <a:off x="2244164" y="4069392"/>
            <a:ext cx="707315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 тимчасово окупованій території -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2041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270"/>
          <p:cNvSpPr txBox="1">
            <a:spLocks noChangeArrowheads="1"/>
          </p:cNvSpPr>
          <p:nvPr/>
        </p:nvSpPr>
        <p:spPr bwMode="gray">
          <a:xfrm>
            <a:off x="2296292" y="4876996"/>
            <a:ext cx="691942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 підконтрольній території України -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1011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270"/>
          <p:cNvSpPr txBox="1">
            <a:spLocks noChangeArrowheads="1"/>
          </p:cNvSpPr>
          <p:nvPr/>
        </p:nvSpPr>
        <p:spPr bwMode="gray">
          <a:xfrm>
            <a:off x="2296292" y="5590577"/>
            <a:ext cx="576606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за кордоном -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1234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ownloads\Функціонування ЗЗСО\Без названия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15717" y="5658817"/>
            <a:ext cx="2967039" cy="1166235"/>
          </a:xfrm>
          <a:prstGeom prst="rect">
            <a:avLst/>
          </a:prstGeom>
          <a:noFill/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 txBox="1">
            <a:spLocks/>
          </p:cNvSpPr>
          <p:nvPr/>
        </p:nvSpPr>
        <p:spPr>
          <a:xfrm>
            <a:off x="256855" y="228600"/>
            <a:ext cx="2411788" cy="65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2023-2024 </a:t>
            </a:r>
            <a:r>
              <a:rPr kumimoji="0" lang="uk-UA" sz="2800" b="1" i="0" u="none" strike="noStrike" kern="1200" cap="none" spc="0" normalizeH="0" baseline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н.р</a:t>
            </a:r>
            <a:r>
              <a:rPr kumimoji="0" lang="uk-UA" sz="28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x-none" sz="28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3" name="Rectangle 261"/>
          <p:cNvSpPr>
            <a:spLocks noChangeArrowheads="1"/>
          </p:cNvSpPr>
          <p:nvPr/>
        </p:nvSpPr>
        <p:spPr bwMode="gray">
          <a:xfrm rot="3419336">
            <a:off x="1392909" y="4116818"/>
            <a:ext cx="479425" cy="694267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0" name="Text Box 262"/>
          <p:cNvSpPr txBox="1">
            <a:spLocks noChangeArrowheads="1"/>
          </p:cNvSpPr>
          <p:nvPr/>
        </p:nvSpPr>
        <p:spPr bwMode="gray">
          <a:xfrm>
            <a:off x="1528844" y="4188966"/>
            <a:ext cx="3561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 smtClean="0">
                <a:solidFill>
                  <a:srgbClr val="FFFFFF"/>
                </a:solidFill>
                <a:latin typeface="Arial" charset="0"/>
              </a:rPr>
              <a:t>1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" name="Rectangle 264"/>
          <p:cNvSpPr>
            <a:spLocks noChangeArrowheads="1"/>
          </p:cNvSpPr>
          <p:nvPr/>
        </p:nvSpPr>
        <p:spPr bwMode="gray">
          <a:xfrm rot="3419336">
            <a:off x="1429754" y="4839990"/>
            <a:ext cx="479425" cy="694267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2" name="Text Box 265"/>
          <p:cNvSpPr txBox="1">
            <a:spLocks noChangeArrowheads="1"/>
          </p:cNvSpPr>
          <p:nvPr/>
        </p:nvSpPr>
        <p:spPr bwMode="gray">
          <a:xfrm>
            <a:off x="1463515" y="4823018"/>
            <a:ext cx="500868" cy="649188"/>
          </a:xfrm>
          <a:prstGeom prst="ellipse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 smtClean="0">
                <a:solidFill>
                  <a:srgbClr val="FFFFFF"/>
                </a:solidFill>
                <a:latin typeface="Arial" charset="0"/>
              </a:rPr>
              <a:t>2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3" name="Rectangle 267"/>
          <p:cNvSpPr>
            <a:spLocks noChangeArrowheads="1"/>
          </p:cNvSpPr>
          <p:nvPr/>
        </p:nvSpPr>
        <p:spPr bwMode="ltGray">
          <a:xfrm rot="3419336">
            <a:off x="1500873" y="5596345"/>
            <a:ext cx="479425" cy="69426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6">
                <a:lumMod val="60000"/>
                <a:lumOff val="40000"/>
              </a:schemeClr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44" name="Text Box 268"/>
          <p:cNvSpPr txBox="1">
            <a:spLocks noChangeArrowheads="1"/>
          </p:cNvSpPr>
          <p:nvPr/>
        </p:nvSpPr>
        <p:spPr bwMode="gray">
          <a:xfrm>
            <a:off x="1566118" y="5662314"/>
            <a:ext cx="3561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 smtClean="0">
                <a:solidFill>
                  <a:srgbClr val="FFFFFF"/>
                </a:solidFill>
                <a:latin typeface="Arial" charset="0"/>
              </a:rPr>
              <a:t>3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115965" name="Line 253"/>
          <p:cNvSpPr>
            <a:spLocks noChangeShapeType="1"/>
          </p:cNvSpPr>
          <p:nvPr/>
        </p:nvSpPr>
        <p:spPr bwMode="gray">
          <a:xfrm>
            <a:off x="1550903" y="4741223"/>
            <a:ext cx="6746339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5970" name="Text Box 258"/>
          <p:cNvSpPr txBox="1">
            <a:spLocks noChangeArrowheads="1"/>
          </p:cNvSpPr>
          <p:nvPr/>
        </p:nvSpPr>
        <p:spPr bwMode="gray">
          <a:xfrm>
            <a:off x="1817115" y="873457"/>
            <a:ext cx="6823599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педагогічного</a:t>
            </a:r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персоналу – 293 (- 121) </a:t>
            </a:r>
            <a:endParaRPr lang="ru-RU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972" name="Line 260"/>
          <p:cNvSpPr>
            <a:spLocks noChangeShapeType="1"/>
          </p:cNvSpPr>
          <p:nvPr/>
        </p:nvSpPr>
        <p:spPr bwMode="gray">
          <a:xfrm>
            <a:off x="1550904" y="2211134"/>
            <a:ext cx="6602496" cy="20032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5973" name="Rectangle 261"/>
          <p:cNvSpPr>
            <a:spLocks noChangeArrowheads="1"/>
          </p:cNvSpPr>
          <p:nvPr/>
        </p:nvSpPr>
        <p:spPr bwMode="gray">
          <a:xfrm rot="3419336">
            <a:off x="655917" y="1605586"/>
            <a:ext cx="479425" cy="694267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15974" name="Text Box 262"/>
          <p:cNvSpPr txBox="1">
            <a:spLocks noChangeArrowheads="1"/>
          </p:cNvSpPr>
          <p:nvPr/>
        </p:nvSpPr>
        <p:spPr bwMode="gray">
          <a:xfrm>
            <a:off x="791852" y="1677734"/>
            <a:ext cx="3561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 smtClean="0">
                <a:solidFill>
                  <a:srgbClr val="FFFFFF"/>
                </a:solidFill>
                <a:latin typeface="Arial" charset="0"/>
              </a:rPr>
              <a:t>1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5975" name="Line 263"/>
          <p:cNvSpPr>
            <a:spLocks noChangeShapeType="1"/>
          </p:cNvSpPr>
          <p:nvPr/>
        </p:nvSpPr>
        <p:spPr bwMode="gray">
          <a:xfrm flipV="1">
            <a:off x="1586597" y="2824742"/>
            <a:ext cx="6566804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5976" name="Rectangle 264"/>
          <p:cNvSpPr>
            <a:spLocks noChangeArrowheads="1"/>
          </p:cNvSpPr>
          <p:nvPr/>
        </p:nvSpPr>
        <p:spPr bwMode="gray">
          <a:xfrm rot="3419336">
            <a:off x="692762" y="2274166"/>
            <a:ext cx="479425" cy="694267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15977" name="Text Box 265"/>
          <p:cNvSpPr txBox="1">
            <a:spLocks noChangeArrowheads="1"/>
          </p:cNvSpPr>
          <p:nvPr/>
        </p:nvSpPr>
        <p:spPr bwMode="gray">
          <a:xfrm>
            <a:off x="726523" y="2257194"/>
            <a:ext cx="500868" cy="649188"/>
          </a:xfrm>
          <a:prstGeom prst="ellipse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 smtClean="0">
                <a:solidFill>
                  <a:srgbClr val="FFFFFF"/>
                </a:solidFill>
                <a:latin typeface="Arial" charset="0"/>
              </a:rPr>
              <a:t>2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5978" name="Line 266"/>
          <p:cNvSpPr>
            <a:spLocks noChangeShapeType="1"/>
          </p:cNvSpPr>
          <p:nvPr/>
        </p:nvSpPr>
        <p:spPr bwMode="gray">
          <a:xfrm flipV="1">
            <a:off x="1550904" y="5364812"/>
            <a:ext cx="6746338" cy="71735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5981" name="Text Box 269"/>
          <p:cNvSpPr txBox="1">
            <a:spLocks noChangeArrowheads="1"/>
          </p:cNvSpPr>
          <p:nvPr/>
        </p:nvSpPr>
        <p:spPr bwMode="gray">
          <a:xfrm>
            <a:off x="1553021" y="1745997"/>
            <a:ext cx="663503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 тимчасово окупованій території -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982" name="Text Box 270"/>
          <p:cNvSpPr txBox="1">
            <a:spLocks noChangeArrowheads="1"/>
          </p:cNvSpPr>
          <p:nvPr/>
        </p:nvSpPr>
        <p:spPr bwMode="gray">
          <a:xfrm>
            <a:off x="1553022" y="2340555"/>
            <a:ext cx="69530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 підконтрольній території України та за кордоном -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275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51958" y="25400"/>
            <a:ext cx="10506364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Прогнозована мережа на 2024-2025 </a:t>
            </a:r>
            <a:r>
              <a:rPr lang="uk-UA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(квітень 2024)</a:t>
            </a:r>
          </a:p>
        </p:txBody>
      </p:sp>
      <p:sp>
        <p:nvSpPr>
          <p:cNvPr id="30" name="Text Box 258"/>
          <p:cNvSpPr txBox="1">
            <a:spLocks noChangeArrowheads="1"/>
          </p:cNvSpPr>
          <p:nvPr/>
        </p:nvSpPr>
        <p:spPr bwMode="gray">
          <a:xfrm>
            <a:off x="2619269" y="3650447"/>
            <a:ext cx="422263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3657 (- 629)</a:t>
            </a:r>
            <a:endParaRPr lang="ru-RU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269"/>
          <p:cNvSpPr txBox="1">
            <a:spLocks noChangeArrowheads="1"/>
          </p:cNvSpPr>
          <p:nvPr/>
        </p:nvSpPr>
        <p:spPr bwMode="gray">
          <a:xfrm>
            <a:off x="1534468" y="4256852"/>
            <a:ext cx="665358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 тимчасово окупованій території -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1758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270"/>
          <p:cNvSpPr txBox="1">
            <a:spLocks noChangeArrowheads="1"/>
          </p:cNvSpPr>
          <p:nvPr/>
        </p:nvSpPr>
        <p:spPr bwMode="gray">
          <a:xfrm>
            <a:off x="1586596" y="4925704"/>
            <a:ext cx="691942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 підконтрольній території України -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770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270"/>
          <p:cNvSpPr txBox="1">
            <a:spLocks noChangeArrowheads="1"/>
          </p:cNvSpPr>
          <p:nvPr/>
        </p:nvSpPr>
        <p:spPr bwMode="gray">
          <a:xfrm>
            <a:off x="1586596" y="5636740"/>
            <a:ext cx="620148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за кордоном -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1129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ownloads\Функціонування ЗЗСО\Без названия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15717" y="5658817"/>
            <a:ext cx="2967039" cy="1166235"/>
          </a:xfrm>
          <a:prstGeom prst="rect">
            <a:avLst/>
          </a:prstGeom>
          <a:noFill/>
        </p:spPr>
      </p:pic>
      <p:sp>
        <p:nvSpPr>
          <p:cNvPr id="33" name="Загнутый угол 32"/>
          <p:cNvSpPr/>
          <p:nvPr/>
        </p:nvSpPr>
        <p:spPr>
          <a:xfrm>
            <a:off x="8640714" y="4332099"/>
            <a:ext cx="3477466" cy="895945"/>
          </a:xfrm>
          <a:prstGeom prst="foldedCorner">
            <a:avLst>
              <a:gd name="adj" fmla="val 14599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uk-UA" sz="2200" b="1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Кількість класів – 121</a:t>
            </a:r>
          </a:p>
          <a:p>
            <a:pPr algn="l"/>
            <a:r>
              <a:rPr lang="uk-UA" sz="2200" b="1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Наповнюваність – 30 </a:t>
            </a:r>
          </a:p>
        </p:txBody>
      </p:sp>
      <p:sp>
        <p:nvSpPr>
          <p:cNvPr id="39" name="Line 266"/>
          <p:cNvSpPr>
            <a:spLocks noChangeShapeType="1"/>
          </p:cNvSpPr>
          <p:nvPr/>
        </p:nvSpPr>
        <p:spPr bwMode="gray">
          <a:xfrm>
            <a:off x="1585235" y="6098405"/>
            <a:ext cx="6712007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Line 266"/>
          <p:cNvSpPr>
            <a:spLocks noChangeShapeType="1"/>
          </p:cNvSpPr>
          <p:nvPr/>
        </p:nvSpPr>
        <p:spPr bwMode="gray">
          <a:xfrm>
            <a:off x="1650738" y="3340002"/>
            <a:ext cx="6537319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Rectangle 261"/>
          <p:cNvSpPr>
            <a:spLocks noChangeArrowheads="1"/>
          </p:cNvSpPr>
          <p:nvPr/>
        </p:nvSpPr>
        <p:spPr bwMode="gray">
          <a:xfrm rot="3419336">
            <a:off x="778749" y="4116818"/>
            <a:ext cx="479425" cy="694267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6" name="Text Box 262"/>
          <p:cNvSpPr txBox="1">
            <a:spLocks noChangeArrowheads="1"/>
          </p:cNvSpPr>
          <p:nvPr/>
        </p:nvSpPr>
        <p:spPr bwMode="gray">
          <a:xfrm>
            <a:off x="914684" y="4188966"/>
            <a:ext cx="3561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 smtClean="0">
                <a:solidFill>
                  <a:srgbClr val="FFFFFF"/>
                </a:solidFill>
                <a:latin typeface="Arial" charset="0"/>
              </a:rPr>
              <a:t>1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7" name="Rectangle 264"/>
          <p:cNvSpPr>
            <a:spLocks noChangeArrowheads="1"/>
          </p:cNvSpPr>
          <p:nvPr/>
        </p:nvSpPr>
        <p:spPr bwMode="gray">
          <a:xfrm rot="3419336">
            <a:off x="815594" y="4839990"/>
            <a:ext cx="479425" cy="694267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8" name="Text Box 265"/>
          <p:cNvSpPr txBox="1">
            <a:spLocks noChangeArrowheads="1"/>
          </p:cNvSpPr>
          <p:nvPr/>
        </p:nvSpPr>
        <p:spPr bwMode="gray">
          <a:xfrm>
            <a:off x="849355" y="4823018"/>
            <a:ext cx="500868" cy="649188"/>
          </a:xfrm>
          <a:prstGeom prst="ellipse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 smtClean="0">
                <a:solidFill>
                  <a:srgbClr val="FFFFFF"/>
                </a:solidFill>
                <a:latin typeface="Arial" charset="0"/>
              </a:rPr>
              <a:t>2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9" name="Rectangle 267"/>
          <p:cNvSpPr>
            <a:spLocks noChangeArrowheads="1"/>
          </p:cNvSpPr>
          <p:nvPr/>
        </p:nvSpPr>
        <p:spPr bwMode="ltGray">
          <a:xfrm rot="3419336">
            <a:off x="886713" y="5596345"/>
            <a:ext cx="479425" cy="69426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6">
                <a:lumMod val="60000"/>
                <a:lumOff val="40000"/>
              </a:schemeClr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50" name="Text Box 268"/>
          <p:cNvSpPr txBox="1">
            <a:spLocks noChangeArrowheads="1"/>
          </p:cNvSpPr>
          <p:nvPr/>
        </p:nvSpPr>
        <p:spPr bwMode="gray">
          <a:xfrm>
            <a:off x="951958" y="5662314"/>
            <a:ext cx="3561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 smtClean="0">
                <a:solidFill>
                  <a:srgbClr val="FFFFFF"/>
                </a:solidFill>
                <a:latin typeface="Arial" charset="0"/>
              </a:rPr>
              <a:t>3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9338" y="1335122"/>
            <a:ext cx="3446308" cy="264804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115965" name="Line 253"/>
          <p:cNvSpPr>
            <a:spLocks noChangeShapeType="1"/>
          </p:cNvSpPr>
          <p:nvPr/>
        </p:nvSpPr>
        <p:spPr bwMode="gray">
          <a:xfrm>
            <a:off x="2270934" y="4017295"/>
            <a:ext cx="7056717" cy="6643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5970" name="Text Box 258"/>
          <p:cNvSpPr txBox="1">
            <a:spLocks noChangeArrowheads="1"/>
          </p:cNvSpPr>
          <p:nvPr/>
        </p:nvSpPr>
        <p:spPr bwMode="gray">
          <a:xfrm>
            <a:off x="4122366" y="1407449"/>
            <a:ext cx="3924472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звільнених</a:t>
            </a:r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168</a:t>
            </a:r>
            <a:endParaRPr lang="ru-RU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972" name="Line 260"/>
          <p:cNvSpPr>
            <a:spLocks noChangeShapeType="1"/>
          </p:cNvSpPr>
          <p:nvPr/>
        </p:nvSpPr>
        <p:spPr bwMode="gray">
          <a:xfrm>
            <a:off x="2260600" y="2511961"/>
            <a:ext cx="7092408" cy="16523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5973" name="Rectangle 261"/>
          <p:cNvSpPr>
            <a:spLocks noChangeArrowheads="1"/>
          </p:cNvSpPr>
          <p:nvPr/>
        </p:nvSpPr>
        <p:spPr bwMode="gray">
          <a:xfrm rot="3419336">
            <a:off x="1374521" y="1903570"/>
            <a:ext cx="479425" cy="694267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15974" name="Text Box 262"/>
          <p:cNvSpPr txBox="1">
            <a:spLocks noChangeArrowheads="1"/>
          </p:cNvSpPr>
          <p:nvPr/>
        </p:nvSpPr>
        <p:spPr bwMode="gray">
          <a:xfrm>
            <a:off x="1467616" y="1978562"/>
            <a:ext cx="3561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 smtClean="0">
                <a:solidFill>
                  <a:srgbClr val="FFFFFF"/>
                </a:solidFill>
                <a:latin typeface="Arial" charset="0"/>
              </a:rPr>
              <a:t>1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5975" name="Line 263"/>
          <p:cNvSpPr>
            <a:spLocks noChangeShapeType="1"/>
          </p:cNvSpPr>
          <p:nvPr/>
        </p:nvSpPr>
        <p:spPr bwMode="gray">
          <a:xfrm>
            <a:off x="2262717" y="3208873"/>
            <a:ext cx="7090291" cy="7751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5976" name="Rectangle 264"/>
          <p:cNvSpPr>
            <a:spLocks noChangeArrowheads="1"/>
          </p:cNvSpPr>
          <p:nvPr/>
        </p:nvSpPr>
        <p:spPr bwMode="gray">
          <a:xfrm rot="3419336">
            <a:off x="1402458" y="2765494"/>
            <a:ext cx="479425" cy="694267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15977" name="Text Box 265"/>
          <p:cNvSpPr txBox="1">
            <a:spLocks noChangeArrowheads="1"/>
          </p:cNvSpPr>
          <p:nvPr/>
        </p:nvSpPr>
        <p:spPr bwMode="gray">
          <a:xfrm>
            <a:off x="1467615" y="2816762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 smtClean="0">
                <a:solidFill>
                  <a:srgbClr val="FFFFFF"/>
                </a:solidFill>
                <a:latin typeface="Arial" charset="0"/>
              </a:rPr>
              <a:t>2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5978" name="Line 266"/>
          <p:cNvSpPr>
            <a:spLocks noChangeShapeType="1"/>
          </p:cNvSpPr>
          <p:nvPr/>
        </p:nvSpPr>
        <p:spPr bwMode="gray">
          <a:xfrm flipV="1">
            <a:off x="2296292" y="4770287"/>
            <a:ext cx="7056716" cy="71735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5981" name="Text Box 269"/>
          <p:cNvSpPr txBox="1">
            <a:spLocks noChangeArrowheads="1"/>
          </p:cNvSpPr>
          <p:nvPr/>
        </p:nvSpPr>
        <p:spPr bwMode="gray">
          <a:xfrm>
            <a:off x="2244164" y="2035749"/>
            <a:ext cx="590923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Колаборанти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- 18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982" name="Text Box 270"/>
          <p:cNvSpPr txBox="1">
            <a:spLocks noChangeArrowheads="1"/>
          </p:cNvSpPr>
          <p:nvPr/>
        </p:nvSpPr>
        <p:spPr bwMode="gray">
          <a:xfrm>
            <a:off x="2262717" y="2763171"/>
            <a:ext cx="647668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Пенсіонери - 18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 txBox="1">
            <a:spLocks/>
          </p:cNvSpPr>
          <p:nvPr/>
        </p:nvSpPr>
        <p:spPr>
          <a:xfrm>
            <a:off x="268358" y="228600"/>
            <a:ext cx="3770242" cy="65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24.02.2024 – 01.06.2024</a:t>
            </a:r>
            <a:endParaRPr kumimoji="0" lang="x-none" sz="28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902716" y="642395"/>
            <a:ext cx="8784136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4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Звільнені педагогічні працівники</a:t>
            </a:r>
            <a:endParaRPr lang="ru-RU" sz="44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Line 266"/>
          <p:cNvSpPr>
            <a:spLocks noChangeShapeType="1"/>
          </p:cNvSpPr>
          <p:nvPr/>
        </p:nvSpPr>
        <p:spPr bwMode="gray">
          <a:xfrm>
            <a:off x="2291936" y="5658817"/>
            <a:ext cx="7061072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Text Box 269"/>
          <p:cNvSpPr txBox="1">
            <a:spLocks noChangeArrowheads="1"/>
          </p:cNvSpPr>
          <p:nvPr/>
        </p:nvSpPr>
        <p:spPr bwMode="gray">
          <a:xfrm>
            <a:off x="2262717" y="3559003"/>
            <a:ext cx="707315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Скорочення - 3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270"/>
          <p:cNvSpPr txBox="1">
            <a:spLocks noChangeArrowheads="1"/>
          </p:cNvSpPr>
          <p:nvPr/>
        </p:nvSpPr>
        <p:spPr bwMode="gray">
          <a:xfrm>
            <a:off x="2346650" y="5152742"/>
            <a:ext cx="670626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Закінчення дії трудового договору - 10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ownloads\Функціонування ЗЗСО\Без названия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15717" y="5658817"/>
            <a:ext cx="2967039" cy="1166235"/>
          </a:xfrm>
          <a:prstGeom prst="rect">
            <a:avLst/>
          </a:prstGeom>
          <a:noFill/>
        </p:spPr>
      </p:pic>
      <p:sp>
        <p:nvSpPr>
          <p:cNvPr id="33" name="Rectangle 261"/>
          <p:cNvSpPr>
            <a:spLocks noChangeArrowheads="1"/>
          </p:cNvSpPr>
          <p:nvPr/>
        </p:nvSpPr>
        <p:spPr bwMode="gray">
          <a:xfrm rot="3419336">
            <a:off x="1396005" y="3552875"/>
            <a:ext cx="479425" cy="694267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9" name="Text Box 262"/>
          <p:cNvSpPr txBox="1">
            <a:spLocks noChangeArrowheads="1"/>
          </p:cNvSpPr>
          <p:nvPr/>
        </p:nvSpPr>
        <p:spPr bwMode="gray">
          <a:xfrm>
            <a:off x="1493657" y="3644359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>
                <a:solidFill>
                  <a:srgbClr val="FFFFFF"/>
                </a:solidFill>
                <a:latin typeface="Arial" charset="0"/>
              </a:rPr>
              <a:t>3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0" name="Rectangle 264"/>
          <p:cNvSpPr>
            <a:spLocks noChangeArrowheads="1"/>
          </p:cNvSpPr>
          <p:nvPr/>
        </p:nvSpPr>
        <p:spPr bwMode="gray">
          <a:xfrm rot="3419336">
            <a:off x="1432038" y="4343917"/>
            <a:ext cx="479425" cy="694267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1" name="Text Box 265"/>
          <p:cNvSpPr txBox="1">
            <a:spLocks noChangeArrowheads="1"/>
          </p:cNvSpPr>
          <p:nvPr/>
        </p:nvSpPr>
        <p:spPr bwMode="gray">
          <a:xfrm>
            <a:off x="1435559" y="4350307"/>
            <a:ext cx="500868" cy="649188"/>
          </a:xfrm>
          <a:prstGeom prst="ellipse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>
                <a:solidFill>
                  <a:srgbClr val="FFFFFF"/>
                </a:solidFill>
                <a:latin typeface="Arial" charset="0"/>
              </a:rPr>
              <a:t>4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2" name="Rectangle 267"/>
          <p:cNvSpPr>
            <a:spLocks noChangeArrowheads="1"/>
          </p:cNvSpPr>
          <p:nvPr/>
        </p:nvSpPr>
        <p:spPr bwMode="ltGray">
          <a:xfrm rot="3419336">
            <a:off x="1479901" y="5119125"/>
            <a:ext cx="479425" cy="69426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6">
                <a:lumMod val="60000"/>
                <a:lumOff val="40000"/>
              </a:schemeClr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43" name="Text Box 268"/>
          <p:cNvSpPr txBox="1">
            <a:spLocks noChangeArrowheads="1"/>
          </p:cNvSpPr>
          <p:nvPr/>
        </p:nvSpPr>
        <p:spPr bwMode="gray">
          <a:xfrm>
            <a:off x="1551133" y="5214297"/>
            <a:ext cx="3561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 smtClean="0">
                <a:solidFill>
                  <a:srgbClr val="FFFFFF"/>
                </a:solidFill>
                <a:latin typeface="Arial" charset="0"/>
              </a:rPr>
              <a:t>5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01682" y="4290142"/>
            <a:ext cx="6796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Власне бажання та за згодою сторін - 119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001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115965" name="Line 253"/>
          <p:cNvSpPr>
            <a:spLocks noChangeShapeType="1"/>
          </p:cNvSpPr>
          <p:nvPr/>
        </p:nvSpPr>
        <p:spPr bwMode="gray">
          <a:xfrm>
            <a:off x="2229894" y="4732332"/>
            <a:ext cx="7056717" cy="6643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5970" name="Text Box 258"/>
          <p:cNvSpPr txBox="1">
            <a:spLocks noChangeArrowheads="1"/>
          </p:cNvSpPr>
          <p:nvPr/>
        </p:nvSpPr>
        <p:spPr bwMode="gray">
          <a:xfrm>
            <a:off x="4166756" y="1584769"/>
            <a:ext cx="377058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звільнених</a:t>
            </a:r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96</a:t>
            </a:r>
            <a:endParaRPr lang="ru-RU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972" name="Line 260"/>
          <p:cNvSpPr>
            <a:spLocks noChangeShapeType="1"/>
          </p:cNvSpPr>
          <p:nvPr/>
        </p:nvSpPr>
        <p:spPr bwMode="gray">
          <a:xfrm>
            <a:off x="2229894" y="3024814"/>
            <a:ext cx="7123114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5973" name="Rectangle 261"/>
          <p:cNvSpPr>
            <a:spLocks noChangeArrowheads="1"/>
          </p:cNvSpPr>
          <p:nvPr/>
        </p:nvSpPr>
        <p:spPr bwMode="gray">
          <a:xfrm rot="3419336">
            <a:off x="1432036" y="2502506"/>
            <a:ext cx="479425" cy="694267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15974" name="Text Box 262"/>
          <p:cNvSpPr txBox="1">
            <a:spLocks noChangeArrowheads="1"/>
          </p:cNvSpPr>
          <p:nvPr/>
        </p:nvSpPr>
        <p:spPr bwMode="gray">
          <a:xfrm>
            <a:off x="1520361" y="2617584"/>
            <a:ext cx="3561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 smtClean="0">
                <a:solidFill>
                  <a:srgbClr val="FFFFFF"/>
                </a:solidFill>
                <a:latin typeface="Arial" charset="0"/>
              </a:rPr>
              <a:t>1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5975" name="Line 263"/>
          <p:cNvSpPr>
            <a:spLocks noChangeShapeType="1"/>
          </p:cNvSpPr>
          <p:nvPr/>
        </p:nvSpPr>
        <p:spPr bwMode="gray">
          <a:xfrm>
            <a:off x="2262716" y="3842840"/>
            <a:ext cx="7090292" cy="23454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5976" name="Rectangle 264"/>
          <p:cNvSpPr>
            <a:spLocks noChangeArrowheads="1"/>
          </p:cNvSpPr>
          <p:nvPr/>
        </p:nvSpPr>
        <p:spPr bwMode="gray">
          <a:xfrm rot="3419336">
            <a:off x="1432037" y="3342622"/>
            <a:ext cx="479425" cy="694267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15977" name="Text Box 265"/>
          <p:cNvSpPr txBox="1">
            <a:spLocks noChangeArrowheads="1"/>
          </p:cNvSpPr>
          <p:nvPr/>
        </p:nvSpPr>
        <p:spPr bwMode="gray">
          <a:xfrm>
            <a:off x="1549119" y="3418916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 smtClean="0">
                <a:solidFill>
                  <a:srgbClr val="FFFFFF"/>
                </a:solidFill>
                <a:latin typeface="Arial" charset="0"/>
              </a:rPr>
              <a:t>2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5978" name="Line 266"/>
          <p:cNvSpPr>
            <a:spLocks noChangeShapeType="1"/>
          </p:cNvSpPr>
          <p:nvPr/>
        </p:nvSpPr>
        <p:spPr bwMode="gray">
          <a:xfrm flipV="1">
            <a:off x="2296292" y="5584346"/>
            <a:ext cx="7056716" cy="71735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5982" name="Text Box 270"/>
          <p:cNvSpPr txBox="1">
            <a:spLocks noChangeArrowheads="1"/>
          </p:cNvSpPr>
          <p:nvPr/>
        </p:nvSpPr>
        <p:spPr bwMode="gray">
          <a:xfrm>
            <a:off x="2153479" y="2561732"/>
            <a:ext cx="599992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Пенсіонери - 16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 txBox="1">
            <a:spLocks/>
          </p:cNvSpPr>
          <p:nvPr/>
        </p:nvSpPr>
        <p:spPr>
          <a:xfrm>
            <a:off x="268358" y="228600"/>
            <a:ext cx="3770242" cy="65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01.06.2024 – 31.08.2024</a:t>
            </a:r>
            <a:endParaRPr kumimoji="0" lang="x-none" sz="28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902716" y="642395"/>
            <a:ext cx="8003858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4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Планове звільнення педагогів </a:t>
            </a:r>
            <a:endParaRPr lang="ru-RU" sz="44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269"/>
          <p:cNvSpPr txBox="1">
            <a:spLocks noChangeArrowheads="1"/>
          </p:cNvSpPr>
          <p:nvPr/>
        </p:nvSpPr>
        <p:spPr bwMode="gray">
          <a:xfrm>
            <a:off x="2159113" y="3357361"/>
            <a:ext cx="619996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Скорочення - 53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ownloads\Функціонування ЗЗСО\Без названия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15717" y="5658817"/>
            <a:ext cx="2967039" cy="1166235"/>
          </a:xfrm>
          <a:prstGeom prst="rect">
            <a:avLst/>
          </a:prstGeom>
          <a:noFill/>
        </p:spPr>
      </p:pic>
      <p:sp>
        <p:nvSpPr>
          <p:cNvPr id="33" name="Rectangle 261"/>
          <p:cNvSpPr>
            <a:spLocks noChangeArrowheads="1"/>
          </p:cNvSpPr>
          <p:nvPr/>
        </p:nvSpPr>
        <p:spPr bwMode="gray">
          <a:xfrm rot="3419336">
            <a:off x="1412065" y="4190205"/>
            <a:ext cx="479425" cy="694267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9" name="Text Box 262"/>
          <p:cNvSpPr txBox="1">
            <a:spLocks noChangeArrowheads="1"/>
          </p:cNvSpPr>
          <p:nvPr/>
        </p:nvSpPr>
        <p:spPr bwMode="gray">
          <a:xfrm>
            <a:off x="1493655" y="4307386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>
                <a:solidFill>
                  <a:srgbClr val="FFFFFF"/>
                </a:solidFill>
                <a:latin typeface="Arial" charset="0"/>
              </a:rPr>
              <a:t>3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0" name="Rectangle 264"/>
          <p:cNvSpPr>
            <a:spLocks noChangeArrowheads="1"/>
          </p:cNvSpPr>
          <p:nvPr/>
        </p:nvSpPr>
        <p:spPr bwMode="gray">
          <a:xfrm rot="3419336">
            <a:off x="1432037" y="5066138"/>
            <a:ext cx="479425" cy="694267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1" name="Text Box 265"/>
          <p:cNvSpPr txBox="1">
            <a:spLocks noChangeArrowheads="1"/>
          </p:cNvSpPr>
          <p:nvPr/>
        </p:nvSpPr>
        <p:spPr bwMode="gray">
          <a:xfrm>
            <a:off x="1476779" y="5088677"/>
            <a:ext cx="500868" cy="649188"/>
          </a:xfrm>
          <a:prstGeom prst="ellipse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>
                <a:solidFill>
                  <a:srgbClr val="FFFFFF"/>
                </a:solidFill>
                <a:latin typeface="Arial" charset="0"/>
              </a:rPr>
              <a:t>4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80010" y="4258653"/>
            <a:ext cx="7106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Власне бажання та за згодою сторін - 23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0010" y="5023138"/>
            <a:ext cx="7744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Закінчення строку дії трудового договору – 4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373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59" name="AutoShape 51"/>
          <p:cNvSpPr>
            <a:spLocks noChangeArrowheads="1"/>
          </p:cNvSpPr>
          <p:nvPr/>
        </p:nvSpPr>
        <p:spPr bwMode="gray">
          <a:xfrm>
            <a:off x="649817" y="3065138"/>
            <a:ext cx="5181600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1765"/>
                  <a:invGamma/>
                </a:schemeClr>
              </a:gs>
            </a:gsLst>
            <a:lin ang="0" scaled="1"/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91581" dir="33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811" name="AutoShape 3"/>
          <p:cNvSpPr>
            <a:spLocks noChangeArrowheads="1"/>
          </p:cNvSpPr>
          <p:nvPr/>
        </p:nvSpPr>
        <p:spPr bwMode="gray">
          <a:xfrm>
            <a:off x="6384977" y="3051883"/>
            <a:ext cx="5181600" cy="6941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966FF"/>
              </a:gs>
              <a:gs pos="100000">
                <a:srgbClr val="9966FF">
                  <a:gamma/>
                  <a:tint val="31765"/>
                  <a:invGamma/>
                </a:srgbClr>
              </a:gs>
            </a:gsLst>
            <a:lin ang="0" scaled="1"/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91581" dir="33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812" name="AutoShape 4"/>
          <p:cNvSpPr>
            <a:spLocks noChangeArrowheads="1"/>
          </p:cNvSpPr>
          <p:nvPr/>
        </p:nvSpPr>
        <p:spPr bwMode="gray">
          <a:xfrm>
            <a:off x="6384977" y="2353716"/>
            <a:ext cx="5181600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91581" dir="33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813" name="AutoShape 5"/>
          <p:cNvSpPr>
            <a:spLocks noChangeArrowheads="1"/>
          </p:cNvSpPr>
          <p:nvPr/>
        </p:nvSpPr>
        <p:spPr bwMode="gray">
          <a:xfrm>
            <a:off x="659441" y="4116738"/>
            <a:ext cx="5181600" cy="88338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91581" dir="33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815" name="AutoShape 7"/>
          <p:cNvSpPr>
            <a:spLocks noChangeArrowheads="1"/>
          </p:cNvSpPr>
          <p:nvPr/>
        </p:nvSpPr>
        <p:spPr bwMode="gray">
          <a:xfrm>
            <a:off x="649817" y="2003425"/>
            <a:ext cx="5181600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31765"/>
                  <a:invGamma/>
                </a:schemeClr>
              </a:gs>
            </a:gsLst>
            <a:lin ang="0" scaled="1"/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91581" dir="33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816" name="Text Box 8"/>
          <p:cNvSpPr txBox="1">
            <a:spLocks noChangeArrowheads="1"/>
          </p:cNvSpPr>
          <p:nvPr/>
        </p:nvSpPr>
        <p:spPr bwMode="gray">
          <a:xfrm>
            <a:off x="1540934" y="2058988"/>
            <a:ext cx="404071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Кількість закладів - 2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817" name="Text Box 9"/>
          <p:cNvSpPr txBox="1">
            <a:spLocks noChangeArrowheads="1"/>
          </p:cNvSpPr>
          <p:nvPr/>
        </p:nvSpPr>
        <p:spPr bwMode="gray">
          <a:xfrm>
            <a:off x="1050877" y="4165949"/>
            <a:ext cx="469152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Учні в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м.Запоріжжі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      (змішане навчання) - 250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818" name="Text Box 10"/>
          <p:cNvSpPr txBox="1">
            <a:spLocks noChangeArrowheads="1"/>
          </p:cNvSpPr>
          <p:nvPr/>
        </p:nvSpPr>
        <p:spPr bwMode="gray">
          <a:xfrm>
            <a:off x="6675930" y="3008516"/>
            <a:ext cx="4625128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Учні в </a:t>
            </a:r>
            <a:r>
              <a:rPr lang="uk-UA" sz="2200" b="1" dirty="0" err="1" smtClean="0">
                <a:latin typeface="Times New Roman" pitchFamily="18" charset="0"/>
                <a:cs typeface="Times New Roman" pitchFamily="18" charset="0"/>
              </a:rPr>
              <a:t>м.Запоріжжі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           (змішане навчання) - 250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820" name="Text Box 12"/>
          <p:cNvSpPr txBox="1">
            <a:spLocks noChangeArrowheads="1"/>
          </p:cNvSpPr>
          <p:nvPr/>
        </p:nvSpPr>
        <p:spPr bwMode="gray">
          <a:xfrm>
            <a:off x="1524000" y="3100063"/>
            <a:ext cx="3962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Кількість педагогів - 29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851" name="AutoShape 43"/>
          <p:cNvSpPr>
            <a:spLocks noChangeArrowheads="1"/>
          </p:cNvSpPr>
          <p:nvPr/>
        </p:nvSpPr>
        <p:spPr bwMode="gray">
          <a:xfrm>
            <a:off x="6384977" y="3956693"/>
            <a:ext cx="5181600" cy="75912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8000"/>
              </a:gs>
              <a:gs pos="100000">
                <a:srgbClr val="808000">
                  <a:gamma/>
                  <a:tint val="31765"/>
                  <a:invGamma/>
                </a:srgbClr>
              </a:gs>
            </a:gsLst>
            <a:lin ang="0" scaled="1"/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91581" dir="33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852" name="Text Box 44"/>
          <p:cNvSpPr txBox="1">
            <a:spLocks noChangeArrowheads="1"/>
          </p:cNvSpPr>
          <p:nvPr/>
        </p:nvSpPr>
        <p:spPr bwMode="gray">
          <a:xfrm>
            <a:off x="6675930" y="3964582"/>
            <a:ext cx="4748132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uk-UA" sz="2200" b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Учні в школі-пансіоні та школі з табірним навчанням - 520</a:t>
            </a:r>
            <a:endParaRPr lang="en-US" sz="2200" b="1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42900" y="154722"/>
            <a:ext cx="5238751" cy="16312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/>
            <a:r>
              <a:rPr lang="uk-UA" sz="2000" b="1" kern="0" dirty="0" smtClean="0">
                <a:ln w="31550" cmpd="sng">
                  <a:noFill/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набутті чинності наказу </a:t>
            </a:r>
            <a:r>
              <a:rPr lang="uk-UA" sz="2000" b="1" dirty="0" smtClean="0">
                <a:ln w="31550" cmpd="sng">
                  <a:noFill/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«Порядок та умови здобуття загальної середньої освіти в державних, комунальних закладах загальної середньої освіти в умовах воєнного стану в Україні»</a:t>
            </a:r>
            <a:endParaRPr lang="en-US" sz="2000" b="1" kern="0" dirty="0" smtClean="0">
              <a:ln w="31550" cmpd="sng">
                <a:noFill/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2"/>
          <p:cNvSpPr txBox="1">
            <a:spLocks noChangeArrowheads="1"/>
          </p:cNvSpPr>
          <p:nvPr/>
        </p:nvSpPr>
        <p:spPr>
          <a:xfrm>
            <a:off x="5980014" y="154722"/>
            <a:ext cx="6044751" cy="712345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uk-UA" sz="2000" b="1" kern="0" dirty="0" smtClean="0">
                <a:ln w="31550" cmpd="sng">
                  <a:noFill/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Пропонуємо </a:t>
            </a:r>
            <a:r>
              <a:rPr kumimoji="0" lang="uk-UA" sz="2000" b="1" i="0" u="none" strike="noStrike" kern="0" normalizeH="0" baseline="0" noProof="0" dirty="0" smtClean="0">
                <a:ln w="31550" cmpd="sng">
                  <a:noFill/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модель</a:t>
            </a:r>
            <a:r>
              <a:rPr kumimoji="0" lang="uk-UA" sz="2000" b="1" i="0" u="none" strike="noStrike" kern="0" normalizeH="0" noProof="0" dirty="0" smtClean="0">
                <a:ln w="31550" cmpd="sng">
                  <a:noFill/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uk-UA" sz="2000" b="1" i="0" u="none" strike="noStrike" kern="0" normalizeH="0" baseline="0" noProof="0" dirty="0" smtClean="0">
                <a:ln w="31550" cmpd="sng">
                  <a:noFill/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функціонування закладів загальної</a:t>
            </a:r>
            <a:r>
              <a:rPr kumimoji="0" lang="uk-UA" sz="2000" b="1" i="0" u="none" strike="noStrike" kern="0" normalizeH="0" noProof="0" dirty="0" smtClean="0">
                <a:ln w="31550" cmpd="sng">
                  <a:noFill/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середньої освіти </a:t>
            </a:r>
            <a:r>
              <a:rPr lang="uk-UA" sz="2000" b="1" kern="0" dirty="0" smtClean="0">
                <a:ln w="31550" cmpd="sng">
                  <a:noFill/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 01.09.2024</a:t>
            </a:r>
            <a:endParaRPr kumimoji="0" lang="en-US" sz="2000" b="1" i="0" u="none" strike="noStrike" kern="0" normalizeH="0" baseline="0" noProof="0" dirty="0" smtClean="0">
              <a:ln w="31550" cmpd="sng">
                <a:noFill/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4" name="Схема 53"/>
          <p:cNvGraphicFramePr/>
          <p:nvPr>
            <p:extLst>
              <p:ext uri="{D42A27DB-BD31-4B8C-83A1-F6EECF244321}">
                <p14:modId xmlns:p14="http://schemas.microsoft.com/office/powerpoint/2010/main" val="4051671020"/>
              </p:ext>
            </p:extLst>
          </p:nvPr>
        </p:nvGraphicFramePr>
        <p:xfrm>
          <a:off x="6187044" y="867067"/>
          <a:ext cx="5759533" cy="1592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6" name="AutoShape 5"/>
          <p:cNvSpPr>
            <a:spLocks noChangeArrowheads="1"/>
          </p:cNvSpPr>
          <p:nvPr/>
        </p:nvSpPr>
        <p:spPr bwMode="gray">
          <a:xfrm>
            <a:off x="744844" y="5403849"/>
            <a:ext cx="5181600" cy="760274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91581" dir="33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7" name="Text Box 9"/>
          <p:cNvSpPr txBox="1">
            <a:spLocks noChangeArrowheads="1"/>
          </p:cNvSpPr>
          <p:nvPr/>
        </p:nvSpPr>
        <p:spPr bwMode="gray">
          <a:xfrm>
            <a:off x="1482989" y="5534502"/>
            <a:ext cx="481989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Педагоги на простої - 298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AutoShape 43"/>
          <p:cNvSpPr>
            <a:spLocks noChangeArrowheads="1"/>
          </p:cNvSpPr>
          <p:nvPr/>
        </p:nvSpPr>
        <p:spPr bwMode="gray">
          <a:xfrm>
            <a:off x="6384977" y="4946649"/>
            <a:ext cx="5181600" cy="457200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91581" dir="33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6" name="Text Box 44"/>
          <p:cNvSpPr txBox="1">
            <a:spLocks noChangeArrowheads="1"/>
          </p:cNvSpPr>
          <p:nvPr/>
        </p:nvSpPr>
        <p:spPr bwMode="gray">
          <a:xfrm>
            <a:off x="6579186" y="4946649"/>
            <a:ext cx="509991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uk-UA" sz="2400" b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Учні за кордоном - 1129 </a:t>
            </a:r>
            <a:endParaRPr lang="en-US" sz="2400" b="1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AutoShape 43"/>
          <p:cNvSpPr>
            <a:spLocks noChangeArrowheads="1"/>
          </p:cNvSpPr>
          <p:nvPr/>
        </p:nvSpPr>
        <p:spPr bwMode="gray">
          <a:xfrm>
            <a:off x="6384977" y="5670509"/>
            <a:ext cx="5181600" cy="4572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FFFFFF"/>
            </a:solidFill>
            <a:round/>
            <a:headEnd/>
            <a:tailEnd/>
          </a:ln>
          <a:effectLst>
            <a:outerShdw dist="91581" dir="33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4" name="Text Box 44"/>
          <p:cNvSpPr txBox="1">
            <a:spLocks noChangeArrowheads="1"/>
          </p:cNvSpPr>
          <p:nvPr/>
        </p:nvSpPr>
        <p:spPr bwMode="gray">
          <a:xfrm>
            <a:off x="6516854" y="5666044"/>
            <a:ext cx="509991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uk-UA" sz="24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400" b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чні на ТОТ - 1758</a:t>
            </a:r>
            <a:endParaRPr lang="en-US" sz="2400" b="1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 Box 8"/>
          <p:cNvSpPr txBox="1">
            <a:spLocks noChangeArrowheads="1"/>
          </p:cNvSpPr>
          <p:nvPr/>
        </p:nvSpPr>
        <p:spPr bwMode="gray">
          <a:xfrm>
            <a:off x="7122212" y="2317302"/>
            <a:ext cx="53779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Функціонуючі заклади - 6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" name="Picture 2" descr="C:\Users\user\Downloads\Функціонування ЗЗСО\Без названия (1)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29141" y="6133902"/>
            <a:ext cx="2967039" cy="76780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018798"/>
              </p:ext>
            </p:extLst>
          </p:nvPr>
        </p:nvGraphicFramePr>
        <p:xfrm>
          <a:off x="315589" y="955278"/>
          <a:ext cx="11717268" cy="5486827"/>
        </p:xfrm>
        <a:graphic>
          <a:graphicData uri="http://schemas.openxmlformats.org/drawingml/2006/table">
            <a:tbl>
              <a:tblPr firstRow="1" firstCol="1" bandRow="1"/>
              <a:tblGrid>
                <a:gridCol w="2937409">
                  <a:extLst>
                    <a:ext uri="{9D8B030D-6E8A-4147-A177-3AD203B41FA5}">
                      <a16:colId xmlns:a16="http://schemas.microsoft.com/office/drawing/2014/main" val="1561998491"/>
                    </a:ext>
                  </a:extLst>
                </a:gridCol>
                <a:gridCol w="1909721">
                  <a:extLst>
                    <a:ext uri="{9D8B030D-6E8A-4147-A177-3AD203B41FA5}">
                      <a16:colId xmlns:a16="http://schemas.microsoft.com/office/drawing/2014/main" val="697079327"/>
                    </a:ext>
                  </a:extLst>
                </a:gridCol>
                <a:gridCol w="2653201">
                  <a:extLst>
                    <a:ext uri="{9D8B030D-6E8A-4147-A177-3AD203B41FA5}">
                      <a16:colId xmlns:a16="http://schemas.microsoft.com/office/drawing/2014/main" val="1719825698"/>
                    </a:ext>
                  </a:extLst>
                </a:gridCol>
                <a:gridCol w="2776554">
                  <a:extLst>
                    <a:ext uri="{9D8B030D-6E8A-4147-A177-3AD203B41FA5}">
                      <a16:colId xmlns:a16="http://schemas.microsoft.com/office/drawing/2014/main" val="1614144917"/>
                    </a:ext>
                  </a:extLst>
                </a:gridCol>
                <a:gridCol w="1440383">
                  <a:extLst>
                    <a:ext uri="{9D8B030D-6E8A-4147-A177-3AD203B41FA5}">
                      <a16:colId xmlns:a16="http://schemas.microsoft.com/office/drawing/2014/main" val="2332683063"/>
                    </a:ext>
                  </a:extLst>
                </a:gridCol>
              </a:tblGrid>
              <a:tr h="1261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b="1" kern="1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Період</a:t>
                      </a:r>
                      <a:endParaRPr lang="en-US" sz="2200" b="1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7" marR="411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b="1" kern="1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Кількість педагогічного персоналу</a:t>
                      </a:r>
                      <a:endParaRPr lang="en-US" sz="2200" b="1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7" marR="411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b="1" kern="1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Загальна сума видатків на з</a:t>
                      </a:r>
                      <a:r>
                        <a:rPr lang="ru-RU" sz="2200" b="1" kern="1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uk-UA" sz="2200" b="1" kern="1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 з нарахуваннями за рахунок освітньої субвенції</a:t>
                      </a:r>
                      <a:endParaRPr lang="en-US" sz="2200" b="1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7" marR="411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b="1" kern="1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Загальна сума видатків за рахунок освітньої субвенції на простій</a:t>
                      </a:r>
                      <a:endParaRPr lang="en-US" sz="2200" b="1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7" marR="411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b="1" kern="1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Кількість </a:t>
                      </a:r>
                      <a:r>
                        <a:rPr lang="uk-UA" sz="2200" b="1" kern="1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осіб </a:t>
                      </a:r>
                      <a:r>
                        <a:rPr lang="uk-UA" sz="2200" b="1" kern="1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на простої</a:t>
                      </a:r>
                      <a:endParaRPr lang="en-US" sz="2200" b="1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7" marR="41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5381152"/>
                  </a:ext>
                </a:extLst>
              </a:tr>
              <a:tr h="1138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b="1" kern="1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Планова мережа на 2024-2025 </a:t>
                      </a:r>
                      <a:r>
                        <a:rPr lang="uk-UA" sz="2200" b="1" kern="1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н.р</a:t>
                      </a:r>
                      <a:r>
                        <a:rPr lang="uk-UA" sz="2200" b="1" kern="1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b="1" kern="1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uk-UA" sz="2200" b="1" kern="1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станом на </a:t>
                      </a:r>
                      <a:r>
                        <a:rPr lang="uk-UA" sz="2200" b="1" kern="1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квітень 2024)</a:t>
                      </a:r>
                      <a:endParaRPr lang="en-US" sz="2200" b="1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7" marR="41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b="1" kern="1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293</a:t>
                      </a:r>
                      <a:endParaRPr lang="en-US" sz="2200" b="1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7" marR="411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b="1" kern="1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56 061 925</a:t>
                      </a:r>
                      <a:endParaRPr lang="en-US" sz="2200" b="1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7" marR="411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b="1" kern="1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7 470 792</a:t>
                      </a:r>
                      <a:endParaRPr lang="en-US" sz="2200" b="1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7" marR="411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b="1" kern="1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2200" b="1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7" marR="411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9428942"/>
                  </a:ext>
                </a:extLst>
              </a:tr>
              <a:tr h="11281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b="1" kern="1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2024-2025 </a:t>
                      </a:r>
                      <a:r>
                        <a:rPr lang="uk-UA" sz="2200" b="1" kern="1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н.р</a:t>
                      </a:r>
                      <a:r>
                        <a:rPr lang="uk-UA" sz="2200" b="1" kern="1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 після </a:t>
                      </a:r>
                      <a:r>
                        <a:rPr lang="uk-UA" sz="2200" b="1" kern="1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набуття чинності </a:t>
                      </a:r>
                      <a:r>
                        <a:rPr lang="uk-UA" sz="2200" b="1" kern="1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наказу</a:t>
                      </a:r>
                      <a:r>
                        <a:rPr lang="uk-UA" sz="2200" b="1" kern="1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МОН України</a:t>
                      </a:r>
                      <a:endParaRPr lang="en-US" sz="2200" b="1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7" marR="41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b="1" kern="1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2200" b="1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7" marR="411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b="1" kern="1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4 215 427</a:t>
                      </a:r>
                      <a:endParaRPr lang="en-US" sz="2200" b="1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7" marR="411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b="1" kern="1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27 828 698</a:t>
                      </a:r>
                      <a:endParaRPr lang="en-US" sz="2200" b="1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7" marR="411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b="1" kern="1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298</a:t>
                      </a:r>
                      <a:endParaRPr lang="en-US" sz="2200" b="1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7" marR="411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6561602"/>
                  </a:ext>
                </a:extLst>
              </a:tr>
              <a:tr h="1261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b="1" kern="1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2024-2025 </a:t>
                      </a:r>
                      <a:r>
                        <a:rPr lang="uk-UA" sz="2200" b="1" kern="1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н. р. </a:t>
                      </a:r>
                      <a:r>
                        <a:rPr lang="uk-UA" sz="2200" b="1" kern="1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(запропонована наша модель функціонування)</a:t>
                      </a:r>
                      <a:endParaRPr lang="en-US" sz="2200" b="1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7" marR="411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b="1" kern="1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158,31</a:t>
                      </a:r>
                      <a:endParaRPr lang="en-US" sz="2200" b="1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7" marR="411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b="1" kern="1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30 177 571</a:t>
                      </a:r>
                      <a:endParaRPr lang="en-US" sz="2200" b="1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7" marR="411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b="1" kern="1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14 007 735</a:t>
                      </a:r>
                      <a:endParaRPr lang="en-US" sz="2200" b="1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7" marR="411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b="1" kern="1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sz="2200" b="1" kern="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37" marR="411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679351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299406"/>
            <a:ext cx="11927660" cy="461665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ЗССО в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виплати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заробітної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плати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09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545</Words>
  <Application>Microsoft Office PowerPoint</Application>
  <PresentationFormat>Широкоэкранный</PresentationFormat>
  <Paragraphs>123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Georgia</vt:lpstr>
      <vt:lpstr>Seravek</vt:lpstr>
      <vt:lpstr>Times New Roman</vt:lpstr>
      <vt:lpstr>Office Theme</vt:lpstr>
      <vt:lpstr>Функціонування закладів загальної середньої освіти м.Енергодара  (2022-2024р.)</vt:lpstr>
      <vt:lpstr>  лютий 2022                     Функціонуючі  заклади - 10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Aser</cp:lastModifiedBy>
  <cp:revision>118</cp:revision>
  <dcterms:created xsi:type="dcterms:W3CDTF">2023-07-14T15:39:09Z</dcterms:created>
  <dcterms:modified xsi:type="dcterms:W3CDTF">2024-06-17T11:10:33Z</dcterms:modified>
</cp:coreProperties>
</file>