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122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624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035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530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699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916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415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10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070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086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447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983D2-BE33-477C-A8D3-3F87840C6C17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F065-1EE8-4D03-8359-A943684DC4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318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70943"/>
            <a:ext cx="7772400" cy="1470025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5 кроків до мети</a:t>
            </a:r>
            <a:endParaRPr lang="ru-RU" sz="6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96"/>
          <a:stretch/>
        </p:blipFill>
        <p:spPr>
          <a:xfrm>
            <a:off x="-1" y="3429000"/>
            <a:ext cx="9144001" cy="3429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85800" y="332657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м. </a:t>
            </a:r>
            <a:r>
              <a:rPr lang="uk-UA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Кам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’</a:t>
            </a:r>
            <a:r>
              <a:rPr lang="uk-UA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янець-Подільський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804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96"/>
          <a:stretch/>
        </p:blipFill>
        <p:spPr>
          <a:xfrm>
            <a:off x="-1" y="3356992"/>
            <a:ext cx="9144001" cy="350100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107504" y="1595800"/>
            <a:ext cx="8928992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1800"/>
              </a:spcBef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Продовжити добудову окремого корпусу ДНЗ №16 на 120 місць.</a:t>
            </a:r>
          </a:p>
          <a:p>
            <a:pPr marL="342900" indent="-342900" algn="l">
              <a:spcBef>
                <a:spcPts val="1800"/>
              </a:spcBef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Добудова основного корпусу ЗОШ №10.</a:t>
            </a:r>
          </a:p>
          <a:p>
            <a:pPr marL="342900" indent="-342900" algn="l">
              <a:spcBef>
                <a:spcPts val="1800"/>
              </a:spcBef>
              <a:buFont typeface="Wingdings" pitchFamily="2" charset="2"/>
              <a:buChar char="ü"/>
            </a:pPr>
            <a:r>
              <a:rPr lang="uk-UA" sz="2600" i="1" kern="0" dirty="0">
                <a:solidFill>
                  <a:srgbClr val="0036A2"/>
                </a:solidFill>
                <a:latin typeface="Garamond" pitchFamily="18" charset="0"/>
              </a:rPr>
              <a:t>Підняття престижності закладів, які мають низьку наповнюваність.</a:t>
            </a:r>
          </a:p>
          <a:p>
            <a:pPr marL="342900" indent="-342900" algn="l">
              <a:spcBef>
                <a:spcPts val="1800"/>
              </a:spcBef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Відкриття додаткових 4 груп у ДНЗ та 5 перших класів у ЗНЗ.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404665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uk-UA" sz="2900" b="1" kern="0" dirty="0" smtClean="0">
                <a:solidFill>
                  <a:srgbClr val="0036A2"/>
                </a:solidFill>
                <a:latin typeface="Garamond" pitchFamily="18" charset="0"/>
              </a:rPr>
              <a:t>1. Перевантаження дошкільних груп та класів в ЗНЗ</a:t>
            </a:r>
          </a:p>
        </p:txBody>
      </p:sp>
    </p:spTree>
    <p:extLst>
      <p:ext uri="{BB962C8B-B14F-4D97-AF65-F5344CB8AC3E}">
        <p14:creationId xmlns:p14="http://schemas.microsoft.com/office/powerpoint/2010/main" xmlns="" val="414895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96"/>
          <a:stretch/>
        </p:blipFill>
        <p:spPr>
          <a:xfrm>
            <a:off x="0" y="3933056"/>
            <a:ext cx="9144000" cy="2924944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1259632" y="1340768"/>
            <a:ext cx="6624736" cy="2880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1800"/>
              </a:spcBef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Реалізація програм по оновленню меблів.</a:t>
            </a:r>
          </a:p>
          <a:p>
            <a:pPr marL="342900" indent="-342900" algn="l">
              <a:spcBef>
                <a:spcPts val="1800"/>
              </a:spcBef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Придбання навчального та ігрового обладнання.</a:t>
            </a:r>
          </a:p>
          <a:p>
            <a:pPr marL="342900" indent="-342900" algn="l">
              <a:spcBef>
                <a:spcPts val="1800"/>
              </a:spcBef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Реалізація програм мультимедійного забезпечення навчальних закладів.</a:t>
            </a:r>
          </a:p>
          <a:p>
            <a:pPr marL="342900" indent="-342900" algn="l">
              <a:spcBef>
                <a:spcPts val="1800"/>
              </a:spcBef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Придбання кабінетів природничого циклу. </a:t>
            </a:r>
            <a:endParaRPr lang="uk-UA" sz="2600" i="1" kern="0" dirty="0">
              <a:solidFill>
                <a:srgbClr val="0036A2"/>
              </a:solidFill>
              <a:latin typeface="Garamond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404665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uk-UA" b="1" kern="0" dirty="0" smtClean="0">
                <a:solidFill>
                  <a:srgbClr val="0036A2"/>
                </a:solidFill>
                <a:latin typeface="Garamond" pitchFamily="18" charset="0"/>
              </a:rPr>
              <a:t>2. Матеріально-технічне забезпечення</a:t>
            </a:r>
          </a:p>
        </p:txBody>
      </p:sp>
    </p:spTree>
    <p:extLst>
      <p:ext uri="{BB962C8B-B14F-4D97-AF65-F5344CB8AC3E}">
        <p14:creationId xmlns:p14="http://schemas.microsoft.com/office/powerpoint/2010/main" xmlns="" val="215739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96"/>
          <a:stretch/>
        </p:blipFill>
        <p:spPr>
          <a:xfrm>
            <a:off x="-1" y="3573016"/>
            <a:ext cx="9144001" cy="3284984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1475656" y="1556792"/>
            <a:ext cx="64087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Реконструкція та заміна існуючого обладнання.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Встановлення сучасних ігрових майданчиків.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Встановлення сучасного спортивного обладнання.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Дизайн території ігрових та спортивних майданчиків.</a:t>
            </a:r>
            <a:endParaRPr lang="uk-UA" sz="2600" i="1" kern="0" dirty="0">
              <a:solidFill>
                <a:srgbClr val="0036A2"/>
              </a:solidFill>
              <a:latin typeface="Garamond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404665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uk-UA" b="1" kern="0" dirty="0" smtClean="0">
                <a:solidFill>
                  <a:srgbClr val="0036A2"/>
                </a:solidFill>
                <a:latin typeface="Garamond" pitchFamily="18" charset="0"/>
              </a:rPr>
              <a:t>3. Ігрові та спортивні майданчики </a:t>
            </a:r>
          </a:p>
        </p:txBody>
      </p:sp>
    </p:spTree>
    <p:extLst>
      <p:ext uri="{BB962C8B-B14F-4D97-AF65-F5344CB8AC3E}">
        <p14:creationId xmlns:p14="http://schemas.microsoft.com/office/powerpoint/2010/main" xmlns="" val="16745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96"/>
          <a:stretch/>
        </p:blipFill>
        <p:spPr>
          <a:xfrm>
            <a:off x="0" y="4016688"/>
            <a:ext cx="9144000" cy="2841312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556792"/>
            <a:ext cx="8496944" cy="2664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Реалізація програми «Здорове харчування» на 2017 рік.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Заміна технологічного обладнання на сучасне енергоефективне.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Заміна столових меблів.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uk-UA" sz="2600" i="1" kern="0" dirty="0" smtClean="0">
                <a:solidFill>
                  <a:srgbClr val="0036A2"/>
                </a:solidFill>
                <a:latin typeface="Garamond" pitchFamily="18" charset="0"/>
              </a:rPr>
              <a:t>Проведення всеобучу щодо здорового харчування серед дітей та батьків.</a:t>
            </a:r>
            <a:endParaRPr lang="uk-UA" sz="2600" i="1" kern="0" dirty="0">
              <a:solidFill>
                <a:srgbClr val="0036A2"/>
              </a:solidFill>
              <a:latin typeface="Garamond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404665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uk-UA" b="1" kern="0" dirty="0" smtClean="0">
                <a:solidFill>
                  <a:srgbClr val="0036A2"/>
                </a:solidFill>
                <a:latin typeface="Garamond" pitchFamily="18" charset="0"/>
              </a:rPr>
              <a:t>4. Харчування </a:t>
            </a:r>
          </a:p>
        </p:txBody>
      </p:sp>
    </p:spTree>
    <p:extLst>
      <p:ext uri="{BB962C8B-B14F-4D97-AF65-F5344CB8AC3E}">
        <p14:creationId xmlns:p14="http://schemas.microsoft.com/office/powerpoint/2010/main" xmlns="" val="218249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96"/>
          <a:stretch/>
        </p:blipFill>
        <p:spPr>
          <a:xfrm>
            <a:off x="0" y="3933056"/>
            <a:ext cx="9144000" cy="2924944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179512" y="980728"/>
            <a:ext cx="8856984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uk-UA" sz="2400" i="1" kern="0" dirty="0" smtClean="0">
                <a:solidFill>
                  <a:srgbClr val="0036A2"/>
                </a:solidFill>
                <a:latin typeface="Garamond" pitchFamily="18" charset="0"/>
              </a:rPr>
              <a:t>Створення пунктів пренатальної педагогіки та консультаційних пунктів для батьків майбутніх першокласників.</a:t>
            </a:r>
          </a:p>
          <a:p>
            <a:pPr marL="342900" indent="-342900" algn="l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uk-UA" sz="2400" i="1" kern="0" dirty="0" smtClean="0">
                <a:solidFill>
                  <a:srgbClr val="0036A2"/>
                </a:solidFill>
                <a:latin typeface="Garamond" pitchFamily="18" charset="0"/>
              </a:rPr>
              <a:t>Створення умов для виявлення талановитих дітей та організації роботи з ними.</a:t>
            </a:r>
          </a:p>
          <a:p>
            <a:pPr marL="342900" indent="-342900" algn="l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uk-UA" sz="2400" i="1" kern="0" dirty="0" smtClean="0">
                <a:solidFill>
                  <a:srgbClr val="0036A2"/>
                </a:solidFill>
                <a:latin typeface="Garamond" pitchFamily="18" charset="0"/>
              </a:rPr>
              <a:t>Поліпшення умов для якісного навчання та виховання дітей з особливими потребами.</a:t>
            </a:r>
          </a:p>
          <a:p>
            <a:pPr marL="342900" indent="-342900" algn="l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Реалізація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спільного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проекту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національного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університету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імені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І.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Огієнка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та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управління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освіти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і науки на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покращення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якості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</a:t>
            </a:r>
            <a:r>
              <a:rPr lang="ru-RU" sz="2400" i="1" kern="0" dirty="0" err="1" smtClean="0">
                <a:solidFill>
                  <a:srgbClr val="0036A2"/>
                </a:solidFill>
                <a:latin typeface="Garamond" pitchFamily="18" charset="0"/>
              </a:rPr>
              <a:t>навчання</a:t>
            </a:r>
            <a:r>
              <a:rPr lang="ru-RU" sz="2400" i="1" kern="0" dirty="0" smtClean="0">
                <a:solidFill>
                  <a:srgbClr val="0036A2"/>
                </a:solidFill>
                <a:latin typeface="Garamond" pitchFamily="18" charset="0"/>
              </a:rPr>
              <a:t> у ЗНЗ.</a:t>
            </a:r>
          </a:p>
          <a:p>
            <a:pPr marL="342900" indent="-342900" algn="l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uk-UA" sz="2400" i="1" kern="0" dirty="0" smtClean="0">
                <a:solidFill>
                  <a:srgbClr val="0036A2"/>
                </a:solidFill>
                <a:latin typeface="Garamond" pitchFamily="18" charset="0"/>
              </a:rPr>
              <a:t>Продовження впровадження  науково-педагогічного проекту «Інтелект України».</a:t>
            </a:r>
            <a:endParaRPr lang="uk-UA" sz="2400" i="1" kern="0" dirty="0">
              <a:solidFill>
                <a:srgbClr val="0036A2"/>
              </a:solidFill>
              <a:latin typeface="Garamond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404665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uk-UA" b="1" kern="0" dirty="0" smtClean="0">
                <a:solidFill>
                  <a:srgbClr val="0036A2"/>
                </a:solidFill>
                <a:latin typeface="Garamond" pitchFamily="18" charset="0"/>
              </a:rPr>
              <a:t>5. Якість навчання і виховання </a:t>
            </a:r>
          </a:p>
        </p:txBody>
      </p:sp>
    </p:spTree>
    <p:extLst>
      <p:ext uri="{BB962C8B-B14F-4D97-AF65-F5344CB8AC3E}">
        <p14:creationId xmlns:p14="http://schemas.microsoft.com/office/powerpoint/2010/main" xmlns="" val="325878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220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5 кроків до мети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кроків до мети</dc:title>
  <dc:creator>TNT</dc:creator>
  <cp:lastModifiedBy>beskupska</cp:lastModifiedBy>
  <cp:revision>39</cp:revision>
  <dcterms:created xsi:type="dcterms:W3CDTF">2016-12-12T10:44:11Z</dcterms:created>
  <dcterms:modified xsi:type="dcterms:W3CDTF">2016-12-19T10:50:51Z</dcterms:modified>
</cp:coreProperties>
</file>