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339" r:id="rId2"/>
    <p:sldId id="341" r:id="rId3"/>
    <p:sldId id="342" r:id="rId4"/>
    <p:sldId id="263" r:id="rId5"/>
    <p:sldId id="340" r:id="rId6"/>
    <p:sldId id="332" r:id="rId7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94103" autoAdjust="0"/>
  </p:normalViewPr>
  <p:slideViewPr>
    <p:cSldViewPr>
      <p:cViewPr varScale="1">
        <p:scale>
          <a:sx n="109" d="100"/>
          <a:sy n="109" d="100"/>
        </p:scale>
        <p:origin x="71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2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36CF9-15A4-47BF-93E4-7781F62F799D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278B5-9B57-41C1-A1F2-7FB2CED0861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704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FD66-80FC-479D-9B02-407B61100DB4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F43D-EA63-44D8-8C93-6419CB223E6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142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5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731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495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524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768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482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616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893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582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091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849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291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CAA32-5C90-4FEC-9E23-14059E7C17AE}" type="datetimeFigureOut">
              <a:rPr lang="uk-UA" smtClean="0"/>
              <a:pPr/>
              <a:t>13.11.2018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128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metheus.org.ua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uc.org.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94422"/>
            <a:ext cx="12192000" cy="26357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12020"/>
            <a:ext cx="12192000" cy="59527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3216" y="1071547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75920" y="799243"/>
            <a:ext cx="6192688" cy="4896544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</a:rPr>
              <a:t>«</a:t>
            </a:r>
            <a:r>
              <a:rPr lang="uk-UA" sz="2800" b="1" dirty="0" err="1" smtClean="0">
                <a:solidFill>
                  <a:srgbClr val="002060"/>
                </a:solidFill>
              </a:rPr>
              <a:t>Ґендерно</a:t>
            </a:r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b="1" dirty="0" smtClean="0">
                <a:solidFill>
                  <a:srgbClr val="002060"/>
                </a:solidFill>
              </a:rPr>
              <a:t>орієнтоване </a:t>
            </a:r>
            <a:r>
              <a:rPr lang="uk-UA" sz="2800" b="1" dirty="0" smtClean="0">
                <a:solidFill>
                  <a:srgbClr val="002060"/>
                </a:solidFill>
              </a:rPr>
              <a:t>бюджетування для розвитку громад»</a:t>
            </a:r>
            <a:br>
              <a:rPr lang="uk-UA" sz="2800" b="1" dirty="0" smtClean="0">
                <a:solidFill>
                  <a:srgbClr val="002060"/>
                </a:solidFill>
              </a:rPr>
            </a:br>
            <a:r>
              <a:rPr lang="uk-UA" sz="2800" b="1" dirty="0" smtClean="0">
                <a:solidFill>
                  <a:srgbClr val="002060"/>
                </a:solidFill>
              </a:rPr>
              <a:t/>
            </a:r>
            <a:br>
              <a:rPr lang="uk-UA" sz="2800" b="1" dirty="0" smtClean="0">
                <a:solidFill>
                  <a:srgbClr val="002060"/>
                </a:solidFill>
              </a:rPr>
            </a:br>
            <a:r>
              <a:rPr lang="uk-UA" sz="2800" b="1" dirty="0" smtClean="0">
                <a:solidFill>
                  <a:srgbClr val="002060"/>
                </a:solidFill>
              </a:rPr>
              <a:t>Масовий відкритий онлайн</a:t>
            </a:r>
            <a:r>
              <a:rPr lang="ru-RU" sz="2800" b="1" dirty="0" smtClean="0">
                <a:solidFill>
                  <a:srgbClr val="002060"/>
                </a:solidFill>
              </a:rPr>
              <a:t>-</a:t>
            </a:r>
            <a:r>
              <a:rPr lang="uk-UA" sz="2800" b="1" dirty="0" smtClean="0">
                <a:solidFill>
                  <a:srgbClr val="002060"/>
                </a:solidFill>
              </a:rPr>
              <a:t>курс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на платформ</a:t>
            </a:r>
            <a:r>
              <a:rPr lang="uk-UA" sz="2800" b="1" dirty="0" smtClean="0">
                <a:solidFill>
                  <a:srgbClr val="002060"/>
                </a:solidFill>
              </a:rPr>
              <a:t>і «</a:t>
            </a:r>
            <a:r>
              <a:rPr lang="en-US" sz="2800" b="1" dirty="0" smtClean="0">
                <a:solidFill>
                  <a:srgbClr val="002060"/>
                </a:solidFill>
              </a:rPr>
              <a:t>PROMETHEUS</a:t>
            </a:r>
            <a:r>
              <a:rPr lang="uk-UA" sz="2800" b="1" dirty="0" smtClean="0">
                <a:solidFill>
                  <a:srgbClr val="002060"/>
                </a:solidFill>
              </a:rPr>
              <a:t>»</a:t>
            </a:r>
            <a:br>
              <a:rPr lang="uk-UA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www.prometheus.org.ua</a:t>
            </a:r>
            <a:r>
              <a:rPr lang="uk-UA" sz="2800" b="1" dirty="0" smtClean="0">
                <a:solidFill>
                  <a:srgbClr val="002060"/>
                </a:solidFill>
              </a:rPr>
              <a:t/>
            </a:r>
            <a:br>
              <a:rPr lang="uk-UA" sz="2800" b="1" dirty="0" smtClean="0">
                <a:solidFill>
                  <a:srgbClr val="002060"/>
                </a:solidFill>
              </a:rPr>
            </a:br>
            <a:endParaRPr lang="uk-UA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376" y="4862889"/>
            <a:ext cx="2578278" cy="1355612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1572673"/>
            <a:ext cx="4657581" cy="3224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64" y="46737"/>
            <a:ext cx="6334294" cy="88406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224145"/>
            <a:ext cx="698697" cy="54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0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-4528"/>
            <a:ext cx="8964488" cy="985256"/>
          </a:xfrm>
        </p:spPr>
        <p:txBody>
          <a:bodyPr>
            <a:noAutofit/>
          </a:bodyPr>
          <a:lstStyle/>
          <a:p>
            <a:r>
              <a:rPr lang="uk-UA" sz="4000" b="1" cap="all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sz="4000" b="1" cap="all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4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4000" dirty="0">
                <a:solidFill>
                  <a:schemeClr val="accent1">
                    <a:lumMod val="75000"/>
                  </a:schemeClr>
                </a:solidFill>
              </a:rPr>
            </a:br>
            <a:endParaRPr lang="uk-UA" altLang="uk-UA" sz="4000" b="1" dirty="0">
              <a:solidFill>
                <a:schemeClr val="accent1">
                  <a:lumMod val="75000"/>
                </a:schemeClr>
              </a:solidFill>
              <a:ea typeface="Meiryo" pitchFamily="34" charset="-12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484784"/>
            <a:ext cx="1116124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rgbClr val="002060"/>
                </a:solidFill>
              </a:rPr>
              <a:t>К</a:t>
            </a:r>
            <a:r>
              <a:rPr lang="uk-UA" sz="2800" dirty="0" smtClean="0">
                <a:solidFill>
                  <a:srgbClr val="002060"/>
                </a:solidFill>
              </a:rPr>
              <a:t>урс </a:t>
            </a:r>
            <a:r>
              <a:rPr lang="uk-UA" sz="2800" b="1" dirty="0">
                <a:solidFill>
                  <a:srgbClr val="002060"/>
                </a:solidFill>
              </a:rPr>
              <a:t>«</a:t>
            </a:r>
            <a:r>
              <a:rPr lang="uk-UA" sz="2800" b="1" dirty="0" err="1" smtClean="0">
                <a:solidFill>
                  <a:srgbClr val="002060"/>
                </a:solidFill>
              </a:rPr>
              <a:t>Ґендерно</a:t>
            </a:r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b="1" dirty="0" smtClean="0">
                <a:solidFill>
                  <a:srgbClr val="002060"/>
                </a:solidFill>
              </a:rPr>
              <a:t>орієнтоване </a:t>
            </a:r>
            <a:r>
              <a:rPr lang="uk-UA" sz="2800" b="1" dirty="0">
                <a:solidFill>
                  <a:srgbClr val="002060"/>
                </a:solidFill>
              </a:rPr>
              <a:t>бюджетування для розвитку </a:t>
            </a:r>
            <a:r>
              <a:rPr lang="uk-UA" sz="2800" b="1" dirty="0" smtClean="0">
                <a:solidFill>
                  <a:srgbClr val="002060"/>
                </a:solidFill>
              </a:rPr>
              <a:t>громад» </a:t>
            </a:r>
            <a:r>
              <a:rPr lang="uk-UA" sz="2800" dirty="0" smtClean="0">
                <a:solidFill>
                  <a:srgbClr val="002060"/>
                </a:solidFill>
              </a:rPr>
              <a:t>підготували </a:t>
            </a:r>
            <a:r>
              <a:rPr lang="uk-UA" sz="2800" dirty="0">
                <a:solidFill>
                  <a:srgbClr val="002060"/>
                </a:solidFill>
              </a:rPr>
              <a:t>проект USAID «Розробка курсу на зміцнення місцевого самоврядування в Україні» (ПУЛЬС), що його впроваджує Асоціація міст України, та проект “Ґендерне бюджетування в Україні” (ҐОБ), що фінансується Швецією.  </a:t>
            </a:r>
            <a:endParaRPr lang="uk-UA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rgbClr val="002060"/>
                </a:solidFill>
              </a:rPr>
              <a:t>Курс </a:t>
            </a:r>
            <a:r>
              <a:rPr lang="uk-UA" sz="2800" b="1" dirty="0">
                <a:solidFill>
                  <a:srgbClr val="002060"/>
                </a:solidFill>
              </a:rPr>
              <a:t>збагачений практичним досвідом </a:t>
            </a:r>
            <a:r>
              <a:rPr lang="uk-UA" sz="2800" dirty="0">
                <a:solidFill>
                  <a:srgbClr val="002060"/>
                </a:solidFill>
              </a:rPr>
              <a:t>та матеріалами програм «</a:t>
            </a:r>
            <a:r>
              <a:rPr lang="ru-RU" sz="2800" dirty="0">
                <a:solidFill>
                  <a:srgbClr val="002060"/>
                </a:solidFill>
              </a:rPr>
              <a:t>ООН Ж</a:t>
            </a:r>
            <a:r>
              <a:rPr lang="uk-UA" sz="2800" dirty="0">
                <a:solidFill>
                  <a:srgbClr val="002060"/>
                </a:solidFill>
              </a:rPr>
              <a:t>інки» та Національного демократичного інституту </a:t>
            </a:r>
            <a:r>
              <a:rPr lang="ru-RU" sz="2800" dirty="0" err="1">
                <a:solidFill>
                  <a:srgbClr val="002060"/>
                </a:solidFill>
              </a:rPr>
              <a:t>міжнародних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відносин</a:t>
            </a:r>
            <a:r>
              <a:rPr lang="ru-RU" sz="2800" dirty="0">
                <a:solidFill>
                  <a:srgbClr val="002060"/>
                </a:solidFill>
              </a:rPr>
              <a:t> (</a:t>
            </a:r>
            <a:r>
              <a:rPr lang="en-US" sz="2800" dirty="0">
                <a:solidFill>
                  <a:srgbClr val="002060"/>
                </a:solidFill>
              </a:rPr>
              <a:t>NDI</a:t>
            </a:r>
            <a:r>
              <a:rPr lang="ru-RU" sz="2800" dirty="0" smtClean="0">
                <a:solidFill>
                  <a:srgbClr val="002060"/>
                </a:solidFill>
              </a:rPr>
              <a:t>) в межах проекту </a:t>
            </a:r>
            <a:r>
              <a:rPr lang="en-US" sz="2800" dirty="0" smtClean="0">
                <a:solidFill>
                  <a:srgbClr val="002060"/>
                </a:solidFill>
              </a:rPr>
              <a:t>USAID </a:t>
            </a:r>
            <a:r>
              <a:rPr lang="ru-RU" sz="2800" dirty="0" smtClean="0">
                <a:solidFill>
                  <a:srgbClr val="002060"/>
                </a:solidFill>
              </a:rPr>
              <a:t>ДОБРЕ</a:t>
            </a:r>
            <a:r>
              <a:rPr lang="uk-UA" sz="2800" dirty="0" smtClean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2060"/>
                </a:solidFill>
              </a:rPr>
              <a:t>Курс </a:t>
            </a:r>
            <a:r>
              <a:rPr lang="uk-UA" sz="2800" dirty="0">
                <a:solidFill>
                  <a:srgbClr val="002060"/>
                </a:solidFill>
              </a:rPr>
              <a:t>викладає досвідчена команда ГО «Бюро ґендерних стратегій і бюджетування».</a:t>
            </a:r>
          </a:p>
          <a:p>
            <a:pPr marL="0" indent="0">
              <a:buNone/>
            </a:pP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51975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-4528"/>
            <a:ext cx="8964488" cy="985256"/>
          </a:xfrm>
        </p:spPr>
        <p:txBody>
          <a:bodyPr>
            <a:noAutofit/>
          </a:bodyPr>
          <a:lstStyle/>
          <a:p>
            <a:r>
              <a:rPr lang="uk-UA" sz="4000" b="1" cap="all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sz="4000" b="1" cap="all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3600" b="1" cap="all" dirty="0" smtClean="0">
                <a:solidFill>
                  <a:schemeClr val="accent1">
                    <a:lumMod val="50000"/>
                  </a:schemeClr>
                </a:solidFill>
              </a:rPr>
              <a:t>ПРОГРАМА </a:t>
            </a:r>
            <a:r>
              <a:rPr lang="uk-UA" sz="3600" b="1" cap="all" dirty="0">
                <a:solidFill>
                  <a:schemeClr val="accent1">
                    <a:lumMod val="50000"/>
                  </a:schemeClr>
                </a:solidFill>
              </a:rPr>
              <a:t>КУРСУ</a:t>
            </a:r>
            <a:r>
              <a:rPr lang="uk-UA" sz="3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600" dirty="0">
                <a:solidFill>
                  <a:schemeClr val="accent1">
                    <a:lumMod val="75000"/>
                  </a:schemeClr>
                </a:solidFill>
              </a:rPr>
            </a:br>
            <a:endParaRPr lang="uk-UA" altLang="uk-UA" sz="3600" b="1" dirty="0">
              <a:solidFill>
                <a:schemeClr val="accent1">
                  <a:lumMod val="75000"/>
                </a:schemeClr>
              </a:solidFill>
              <a:ea typeface="Meiryo" pitchFamily="34" charset="-128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484784"/>
            <a:ext cx="11161240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rgbClr val="002060"/>
                </a:solidFill>
              </a:rPr>
              <a:t>Курс </a:t>
            </a:r>
            <a:r>
              <a:rPr lang="uk-UA" sz="2800" dirty="0">
                <a:solidFill>
                  <a:srgbClr val="002060"/>
                </a:solidFill>
              </a:rPr>
              <a:t>висвітлює український підхід впровадження ҐОБ, що його </a:t>
            </a:r>
            <a:r>
              <a:rPr lang="uk-UA" sz="2800" dirty="0" smtClean="0">
                <a:solidFill>
                  <a:srgbClr val="002060"/>
                </a:solidFill>
              </a:rPr>
              <a:t>застосовує </a:t>
            </a:r>
            <a:r>
              <a:rPr lang="uk-UA" sz="2800" dirty="0">
                <a:solidFill>
                  <a:srgbClr val="002060"/>
                </a:solidFill>
              </a:rPr>
              <a:t>Міністерство фінансів України, державні органи влади та органи місцевого самоврядування за підтримки проекту ҐОБ, що фінансується Швецією, «ООН Жінки» та </a:t>
            </a:r>
            <a:r>
              <a:rPr lang="en-US" sz="2800" dirty="0">
                <a:solidFill>
                  <a:srgbClr val="002060"/>
                </a:solidFill>
              </a:rPr>
              <a:t>NDI</a:t>
            </a:r>
            <a:r>
              <a:rPr lang="uk-UA" sz="2800" dirty="0">
                <a:solidFill>
                  <a:srgbClr val="002060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rgbClr val="002060"/>
                </a:solidFill>
              </a:rPr>
              <a:t>Ви </a:t>
            </a:r>
            <a:r>
              <a:rPr lang="uk-UA" sz="2800" dirty="0">
                <a:solidFill>
                  <a:srgbClr val="002060"/>
                </a:solidFill>
              </a:rPr>
              <a:t>дізнаєтеся більше</a:t>
            </a:r>
            <a:r>
              <a:rPr lang="ru-RU" sz="2800" dirty="0">
                <a:solidFill>
                  <a:srgbClr val="002060"/>
                </a:solidFill>
              </a:rPr>
              <a:t>:</a:t>
            </a:r>
            <a:endParaRPr lang="uk-UA" sz="2800" dirty="0">
              <a:solidFill>
                <a:srgbClr val="002060"/>
              </a:solidFill>
            </a:endParaRPr>
          </a:p>
          <a:p>
            <a:pPr algn="just"/>
            <a:r>
              <a:rPr lang="uk-UA" sz="2800" b="1" dirty="0" smtClean="0">
                <a:solidFill>
                  <a:srgbClr val="002060"/>
                </a:solidFill>
              </a:rPr>
              <a:t>про </a:t>
            </a:r>
            <a:r>
              <a:rPr lang="uk-UA" sz="2800" b="1" dirty="0">
                <a:solidFill>
                  <a:srgbClr val="002060"/>
                </a:solidFill>
              </a:rPr>
              <a:t>підходи </a:t>
            </a:r>
            <a:r>
              <a:rPr lang="uk-UA" sz="2800" dirty="0">
                <a:solidFill>
                  <a:srgbClr val="002060"/>
                </a:solidFill>
              </a:rPr>
              <a:t>до впровадження ҐОБ на державному та місцевому рівнях</a:t>
            </a:r>
            <a:r>
              <a:rPr lang="ru-RU" sz="2800" dirty="0">
                <a:solidFill>
                  <a:srgbClr val="002060"/>
                </a:solidFill>
              </a:rPr>
              <a:t>; </a:t>
            </a:r>
            <a:endParaRPr lang="uk-UA" sz="2800" dirty="0">
              <a:solidFill>
                <a:srgbClr val="002060"/>
              </a:solidFill>
            </a:endParaRPr>
          </a:p>
          <a:p>
            <a:pPr algn="just"/>
            <a:r>
              <a:rPr lang="uk-UA" sz="2800" b="1" dirty="0" smtClean="0">
                <a:solidFill>
                  <a:srgbClr val="002060"/>
                </a:solidFill>
              </a:rPr>
              <a:t>як</a:t>
            </a:r>
            <a:r>
              <a:rPr lang="uk-UA" sz="2800" dirty="0" smtClean="0">
                <a:solidFill>
                  <a:srgbClr val="002060"/>
                </a:solidFill>
              </a:rPr>
              <a:t> </a:t>
            </a:r>
            <a:r>
              <a:rPr lang="uk-UA" sz="2800" b="1" dirty="0">
                <a:solidFill>
                  <a:srgbClr val="002060"/>
                </a:solidFill>
              </a:rPr>
              <a:t>розуміти та включати </a:t>
            </a:r>
            <a:r>
              <a:rPr lang="uk-UA" sz="2800" dirty="0">
                <a:solidFill>
                  <a:srgbClr val="002060"/>
                </a:solidFill>
              </a:rPr>
              <a:t>ґ</a:t>
            </a:r>
            <a:r>
              <a:rPr lang="uk-UA" sz="2800" dirty="0" smtClean="0">
                <a:solidFill>
                  <a:srgbClr val="002060"/>
                </a:solidFill>
              </a:rPr>
              <a:t>ендерний </a:t>
            </a:r>
            <a:r>
              <a:rPr lang="uk-UA" sz="2800" dirty="0">
                <a:solidFill>
                  <a:srgbClr val="002060"/>
                </a:solidFill>
              </a:rPr>
              <a:t>аспект у планування та імплементацію стратегій, планів та бюджетних програм;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про </a:t>
            </a:r>
            <a:r>
              <a:rPr lang="uk-UA" sz="2800" b="1" dirty="0" err="1">
                <a:solidFill>
                  <a:srgbClr val="002060"/>
                </a:solidFill>
              </a:rPr>
              <a:t>успішни</a:t>
            </a:r>
            <a:r>
              <a:rPr lang="ru-RU" sz="2800" b="1" dirty="0">
                <a:solidFill>
                  <a:srgbClr val="002060"/>
                </a:solidFill>
              </a:rPr>
              <a:t>й</a:t>
            </a:r>
            <a:r>
              <a:rPr lang="uk-UA" sz="2800" b="1" dirty="0">
                <a:solidFill>
                  <a:srgbClr val="002060"/>
                </a:solidFill>
              </a:rPr>
              <a:t> досвід громад</a:t>
            </a:r>
            <a:r>
              <a:rPr lang="uk-UA" sz="2800" dirty="0">
                <a:solidFill>
                  <a:srgbClr val="002060"/>
                </a:solidFill>
              </a:rPr>
              <a:t>, які використовують ҐОБ в Україні.</a:t>
            </a:r>
          </a:p>
        </p:txBody>
      </p:sp>
    </p:spTree>
    <p:extLst>
      <p:ext uri="{BB962C8B-B14F-4D97-AF65-F5344CB8AC3E}">
        <p14:creationId xmlns:p14="http://schemas.microsoft.com/office/powerpoint/2010/main" val="285168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7685" y="-2839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174576"/>
                </a:solidFill>
                <a:ea typeface="Meiryo" pitchFamily="34" charset="-128"/>
              </a:rPr>
              <a:t>Навчальні модулі</a:t>
            </a:r>
            <a:endParaRPr lang="uk-UA" sz="3600" b="1" dirty="0">
              <a:solidFill>
                <a:srgbClr val="174576"/>
              </a:solidFill>
              <a:ea typeface="Meiryo" pitchFamily="34" charset="-12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196752"/>
            <a:ext cx="11233247" cy="5040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sz="3100" dirty="0">
                <a:solidFill>
                  <a:srgbClr val="002060"/>
                </a:solidFill>
              </a:rPr>
              <a:t>Курс містить такі модулі</a:t>
            </a:r>
            <a:r>
              <a:rPr lang="uk-UA" sz="31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uk-UA" sz="3100" dirty="0">
              <a:solidFill>
                <a:srgbClr val="002060"/>
              </a:solidFill>
            </a:endParaRPr>
          </a:p>
          <a:p>
            <a:pPr lvl="0" algn="just" fontAlgn="base"/>
            <a:r>
              <a:rPr lang="uk-UA" sz="3100" dirty="0">
                <a:solidFill>
                  <a:srgbClr val="002060"/>
                </a:solidFill>
              </a:rPr>
              <a:t>МОДУЛЬ 1 дасть відповідь на питання, </a:t>
            </a:r>
            <a:r>
              <a:rPr lang="uk-UA" sz="3100" b="1" dirty="0">
                <a:solidFill>
                  <a:srgbClr val="002060"/>
                </a:solidFill>
              </a:rPr>
              <a:t>що таке </a:t>
            </a:r>
            <a:r>
              <a:rPr lang="uk-UA" sz="3100" b="1" dirty="0" err="1" smtClean="0">
                <a:solidFill>
                  <a:srgbClr val="002060"/>
                </a:solidFill>
              </a:rPr>
              <a:t>ґендерно</a:t>
            </a:r>
            <a:r>
              <a:rPr lang="uk-UA" sz="3100" b="1" dirty="0">
                <a:solidFill>
                  <a:srgbClr val="002060"/>
                </a:solidFill>
              </a:rPr>
              <a:t> </a:t>
            </a:r>
            <a:r>
              <a:rPr lang="uk-UA" sz="3100" b="1" dirty="0" smtClean="0">
                <a:solidFill>
                  <a:srgbClr val="002060"/>
                </a:solidFill>
              </a:rPr>
              <a:t>орієнтоване </a:t>
            </a:r>
            <a:r>
              <a:rPr lang="uk-UA" sz="3100" b="1" dirty="0">
                <a:solidFill>
                  <a:srgbClr val="002060"/>
                </a:solidFill>
              </a:rPr>
              <a:t>бюджетування</a:t>
            </a:r>
            <a:r>
              <a:rPr lang="uk-UA" sz="3100" dirty="0">
                <a:solidFill>
                  <a:srgbClr val="002060"/>
                </a:solidFill>
              </a:rPr>
              <a:t> та як ҐОБ працює на державному і місцевому рівнях в Україні. Також модуль познайомить з </a:t>
            </a:r>
            <a:r>
              <a:rPr lang="uk-UA" sz="3100" b="1" dirty="0">
                <a:solidFill>
                  <a:srgbClr val="002060"/>
                </a:solidFill>
              </a:rPr>
              <a:t>основними етапами української методики</a:t>
            </a:r>
            <a:r>
              <a:rPr lang="uk-UA" sz="3100" dirty="0">
                <a:solidFill>
                  <a:srgbClr val="002060"/>
                </a:solidFill>
              </a:rPr>
              <a:t> </a:t>
            </a:r>
            <a:r>
              <a:rPr lang="uk-UA" sz="3100" dirty="0" err="1" smtClean="0">
                <a:solidFill>
                  <a:srgbClr val="002060"/>
                </a:solidFill>
              </a:rPr>
              <a:t>ґендерно</a:t>
            </a:r>
            <a:r>
              <a:rPr lang="uk-UA" sz="3100" dirty="0">
                <a:solidFill>
                  <a:srgbClr val="002060"/>
                </a:solidFill>
              </a:rPr>
              <a:t> </a:t>
            </a:r>
            <a:r>
              <a:rPr lang="uk-UA" sz="3100" dirty="0" smtClean="0">
                <a:solidFill>
                  <a:srgbClr val="002060"/>
                </a:solidFill>
              </a:rPr>
              <a:t>орієнтованого </a:t>
            </a:r>
            <a:r>
              <a:rPr lang="uk-UA" sz="3100" dirty="0">
                <a:solidFill>
                  <a:srgbClr val="002060"/>
                </a:solidFill>
              </a:rPr>
              <a:t>бюджетування</a:t>
            </a:r>
            <a:r>
              <a:rPr lang="uk-UA" sz="3100" dirty="0" smtClean="0">
                <a:solidFill>
                  <a:srgbClr val="002060"/>
                </a:solidFill>
              </a:rPr>
              <a:t>.</a:t>
            </a:r>
          </a:p>
          <a:p>
            <a:pPr lvl="0" algn="just" fontAlgn="base"/>
            <a:endParaRPr lang="uk-UA" sz="3100" dirty="0" smtClean="0">
              <a:solidFill>
                <a:srgbClr val="002060"/>
              </a:solidFill>
            </a:endParaRPr>
          </a:p>
          <a:p>
            <a:pPr lvl="0" algn="just" fontAlgn="base"/>
            <a:r>
              <a:rPr lang="uk-UA" sz="3100" dirty="0" smtClean="0">
                <a:solidFill>
                  <a:srgbClr val="002060"/>
                </a:solidFill>
              </a:rPr>
              <a:t>МОДУЛЬ </a:t>
            </a:r>
            <a:r>
              <a:rPr lang="uk-UA" sz="3100" dirty="0">
                <a:solidFill>
                  <a:srgbClr val="002060"/>
                </a:solidFill>
              </a:rPr>
              <a:t>2 допоможе розібратись у </a:t>
            </a:r>
            <a:r>
              <a:rPr lang="uk-UA" sz="3100" b="1" dirty="0">
                <a:solidFill>
                  <a:srgbClr val="002060"/>
                </a:solidFill>
              </a:rPr>
              <a:t>підходах</a:t>
            </a:r>
            <a:r>
              <a:rPr lang="uk-UA" sz="3100" dirty="0">
                <a:solidFill>
                  <a:srgbClr val="002060"/>
                </a:solidFill>
              </a:rPr>
              <a:t> до інтеграції ґендерних питань в бюджетний процес на місцевому рівні, зокрема, із застосування ґендерного аналізу та ґендерної статистики</a:t>
            </a:r>
            <a:r>
              <a:rPr lang="uk-UA" sz="3100" dirty="0" smtClean="0">
                <a:solidFill>
                  <a:srgbClr val="002060"/>
                </a:solidFill>
              </a:rPr>
              <a:t>.</a:t>
            </a:r>
          </a:p>
          <a:p>
            <a:pPr lvl="0" algn="just" fontAlgn="base"/>
            <a:endParaRPr lang="uk-UA" sz="3100" dirty="0">
              <a:solidFill>
                <a:srgbClr val="002060"/>
              </a:solidFill>
            </a:endParaRPr>
          </a:p>
          <a:p>
            <a:pPr lvl="0" algn="just" fontAlgn="base"/>
            <a:r>
              <a:rPr lang="uk-UA" sz="3100" dirty="0">
                <a:solidFill>
                  <a:srgbClr val="002060"/>
                </a:solidFill>
              </a:rPr>
              <a:t>МОДУЛЬ 3 буде присвячений </a:t>
            </a:r>
            <a:r>
              <a:rPr lang="uk-UA" sz="3100" b="1" dirty="0">
                <a:solidFill>
                  <a:srgbClr val="002060"/>
                </a:solidFill>
              </a:rPr>
              <a:t>практичним крокам </a:t>
            </a:r>
            <a:r>
              <a:rPr lang="uk-UA" sz="3100" dirty="0">
                <a:solidFill>
                  <a:srgbClr val="002060"/>
                </a:solidFill>
              </a:rPr>
              <a:t>впровадження </a:t>
            </a:r>
            <a:r>
              <a:rPr lang="uk-UA" sz="3100" dirty="0" smtClean="0">
                <a:solidFill>
                  <a:srgbClr val="002060"/>
                </a:solidFill>
              </a:rPr>
              <a:t>ґендерного </a:t>
            </a:r>
            <a:r>
              <a:rPr lang="uk-UA" sz="3100" dirty="0">
                <a:solidFill>
                  <a:srgbClr val="002060"/>
                </a:solidFill>
              </a:rPr>
              <a:t>бюджетного аналізу відповідно до методики ҐОБ</a:t>
            </a:r>
            <a:r>
              <a:rPr lang="uk-UA" sz="3100" dirty="0" smtClean="0">
                <a:solidFill>
                  <a:srgbClr val="002060"/>
                </a:solidFill>
              </a:rPr>
              <a:t>.</a:t>
            </a:r>
          </a:p>
          <a:p>
            <a:pPr lvl="0" algn="just" fontAlgn="base"/>
            <a:endParaRPr lang="uk-UA" sz="3100" dirty="0">
              <a:solidFill>
                <a:srgbClr val="002060"/>
              </a:solidFill>
            </a:endParaRPr>
          </a:p>
          <a:p>
            <a:pPr lvl="0" algn="just" fontAlgn="base"/>
            <a:r>
              <a:rPr lang="uk-UA" sz="3100" dirty="0">
                <a:solidFill>
                  <a:srgbClr val="002060"/>
                </a:solidFill>
              </a:rPr>
              <a:t>МОДУЛЬ 4 розгляне ҐОБ у контексті </a:t>
            </a:r>
            <a:r>
              <a:rPr lang="uk-UA" sz="3100" b="1" dirty="0">
                <a:solidFill>
                  <a:srgbClr val="002060"/>
                </a:solidFill>
              </a:rPr>
              <a:t>належного врядування та прав людини</a:t>
            </a:r>
            <a:r>
              <a:rPr lang="uk-UA" sz="3100" dirty="0">
                <a:solidFill>
                  <a:srgbClr val="002060"/>
                </a:solidFill>
              </a:rPr>
              <a:t>. Особливий акцент робитиметься на </a:t>
            </a:r>
            <a:r>
              <a:rPr lang="uk-UA" sz="3100" b="1" dirty="0">
                <a:solidFill>
                  <a:srgbClr val="002060"/>
                </a:solidFill>
              </a:rPr>
              <a:t>сталості</a:t>
            </a:r>
            <a:r>
              <a:rPr lang="uk-UA" sz="3100" dirty="0">
                <a:solidFill>
                  <a:srgbClr val="002060"/>
                </a:solidFill>
              </a:rPr>
              <a:t> запровадження ҐОБ </a:t>
            </a:r>
            <a:r>
              <a:rPr lang="uk-UA" sz="3100" b="1" dirty="0">
                <a:solidFill>
                  <a:srgbClr val="002060"/>
                </a:solidFill>
              </a:rPr>
              <a:t>на рівні громади</a:t>
            </a:r>
            <a:r>
              <a:rPr lang="uk-UA" sz="3100" dirty="0">
                <a:solidFill>
                  <a:srgbClr val="002060"/>
                </a:solidFill>
              </a:rPr>
              <a:t>.</a:t>
            </a:r>
          </a:p>
          <a:p>
            <a:pPr lv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221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7685" y="-2839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174576"/>
                </a:solidFill>
                <a:ea typeface="Meiryo" pitchFamily="34" charset="-128"/>
              </a:rPr>
              <a:t>Цільова аудиторія </a:t>
            </a:r>
            <a:r>
              <a:rPr lang="uk-UA" sz="3600" b="1" dirty="0" smtClean="0">
                <a:solidFill>
                  <a:srgbClr val="174576"/>
                </a:solidFill>
                <a:ea typeface="Meiryo" pitchFamily="34" charset="-128"/>
              </a:rPr>
              <a:t>курсу</a:t>
            </a:r>
            <a:endParaRPr lang="uk-UA" sz="3600" b="1" dirty="0">
              <a:solidFill>
                <a:srgbClr val="174576"/>
              </a:solidFill>
              <a:ea typeface="Meiryo" pitchFamily="34" charset="-12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196752"/>
            <a:ext cx="11233247" cy="5040560"/>
          </a:xfrm>
        </p:spPr>
        <p:txBody>
          <a:bodyPr>
            <a:normAutofit/>
          </a:bodyPr>
          <a:lstStyle/>
          <a:p>
            <a:pPr lvl="0"/>
            <a:r>
              <a:rPr lang="uk-UA" sz="2800" dirty="0" smtClean="0">
                <a:solidFill>
                  <a:srgbClr val="002060"/>
                </a:solidFill>
              </a:rPr>
              <a:t>Представники/представниці </a:t>
            </a:r>
            <a:r>
              <a:rPr lang="uk-UA" sz="2800" dirty="0">
                <a:solidFill>
                  <a:srgbClr val="002060"/>
                </a:solidFill>
              </a:rPr>
              <a:t>органів місцевого самоврядування</a:t>
            </a:r>
            <a:r>
              <a:rPr lang="uk-UA" sz="2800" dirty="0" smtClean="0">
                <a:solidFill>
                  <a:srgbClr val="002060"/>
                </a:solidFill>
              </a:rPr>
              <a:t>.</a:t>
            </a:r>
          </a:p>
          <a:p>
            <a:pPr marL="0" lvl="0" indent="0">
              <a:buNone/>
            </a:pPr>
            <a:endParaRPr lang="uk-UA" sz="2800" dirty="0">
              <a:solidFill>
                <a:srgbClr val="002060"/>
              </a:solidFill>
            </a:endParaRPr>
          </a:p>
          <a:p>
            <a:pPr lvl="0"/>
            <a:r>
              <a:rPr lang="uk-UA" sz="2800" dirty="0">
                <a:solidFill>
                  <a:srgbClr val="002060"/>
                </a:solidFill>
              </a:rPr>
              <a:t>Представники/представниці центральних та місцевих органів виконавчої влади</a:t>
            </a:r>
            <a:r>
              <a:rPr lang="uk-UA" sz="2800" dirty="0" smtClean="0">
                <a:solidFill>
                  <a:srgbClr val="002060"/>
                </a:solidFill>
              </a:rPr>
              <a:t>.</a:t>
            </a:r>
          </a:p>
          <a:p>
            <a:pPr marL="0" lvl="0" indent="0">
              <a:buNone/>
            </a:pPr>
            <a:endParaRPr lang="uk-UA" sz="2800" dirty="0">
              <a:solidFill>
                <a:srgbClr val="002060"/>
              </a:solidFill>
            </a:endParaRPr>
          </a:p>
          <a:p>
            <a:pPr lvl="0"/>
            <a:r>
              <a:rPr lang="uk-UA" sz="2800" dirty="0">
                <a:solidFill>
                  <a:srgbClr val="002060"/>
                </a:solidFill>
              </a:rPr>
              <a:t>Представники/представниці організацій </a:t>
            </a:r>
            <a:r>
              <a:rPr lang="uk-UA" sz="2800" dirty="0" smtClean="0">
                <a:solidFill>
                  <a:srgbClr val="002060"/>
                </a:solidFill>
              </a:rPr>
              <a:t>громадянського </a:t>
            </a:r>
            <a:r>
              <a:rPr lang="uk-UA" sz="2800" dirty="0">
                <a:solidFill>
                  <a:srgbClr val="002060"/>
                </a:solidFill>
              </a:rPr>
              <a:t>суспільства</a:t>
            </a:r>
            <a:r>
              <a:rPr lang="uk-UA" sz="2800" dirty="0" smtClean="0">
                <a:solidFill>
                  <a:srgbClr val="002060"/>
                </a:solidFill>
              </a:rPr>
              <a:t>.</a:t>
            </a:r>
          </a:p>
          <a:p>
            <a:pPr marL="0" lvl="0" indent="0">
              <a:buNone/>
            </a:pPr>
            <a:endParaRPr lang="uk-UA" sz="2800" dirty="0">
              <a:solidFill>
                <a:srgbClr val="002060"/>
              </a:solidFill>
            </a:endParaRPr>
          </a:p>
          <a:p>
            <a:pPr lvl="0"/>
            <a:r>
              <a:rPr lang="ru-RU" sz="2800" dirty="0" err="1" smtClean="0">
                <a:solidFill>
                  <a:srgbClr val="002060"/>
                </a:solidFill>
              </a:rPr>
              <a:t>Вс</a:t>
            </a:r>
            <a:r>
              <a:rPr lang="uk-UA" sz="2800" dirty="0" smtClean="0">
                <a:solidFill>
                  <a:srgbClr val="002060"/>
                </a:solidFill>
              </a:rPr>
              <a:t>і, хто хоче </a:t>
            </a:r>
            <a:r>
              <a:rPr lang="uk-UA" sz="2800" dirty="0">
                <a:solidFill>
                  <a:srgbClr val="002060"/>
                </a:solidFill>
              </a:rPr>
              <a:t>бути більш конкурентними на ринку праці. </a:t>
            </a:r>
          </a:p>
        </p:txBody>
      </p:sp>
    </p:spTree>
    <p:extLst>
      <p:ext uri="{BB962C8B-B14F-4D97-AF65-F5344CB8AC3E}">
        <p14:creationId xmlns:p14="http://schemas.microsoft.com/office/powerpoint/2010/main" val="136368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116632"/>
            <a:ext cx="8280400" cy="792088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174576"/>
                </a:solidFill>
                <a:ea typeface="Meiryo" pitchFamily="34" charset="-128"/>
              </a:rPr>
              <a:t>Тривалість курсу</a:t>
            </a:r>
            <a:endParaRPr lang="en-US" altLang="uk-UA" b="1" dirty="0" smtClean="0">
              <a:solidFill>
                <a:srgbClr val="174576"/>
              </a:solidFill>
              <a:ea typeface="Meiryo" pitchFamily="34" charset="-128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3392" y="1196753"/>
            <a:ext cx="11089231" cy="532787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Clr>
                <a:srgbClr val="1D3EA2"/>
              </a:buClr>
              <a:buNone/>
            </a:pPr>
            <a:endParaRPr lang="uk-UA" altLang="uk-UA" sz="2800" dirty="0" smtClean="0"/>
          </a:p>
          <a:p>
            <a:pPr marL="0" indent="0">
              <a:spcAft>
                <a:spcPts val="600"/>
              </a:spcAft>
              <a:buClr>
                <a:srgbClr val="1D3EA2"/>
              </a:buClr>
              <a:buNone/>
            </a:pPr>
            <a:r>
              <a:rPr lang="uk-UA" altLang="uk-UA" sz="2800" dirty="0" smtClean="0">
                <a:solidFill>
                  <a:srgbClr val="002060"/>
                </a:solidFill>
              </a:rPr>
              <a:t>         4 </a:t>
            </a:r>
            <a:r>
              <a:rPr lang="uk-UA" altLang="uk-UA" sz="2800" dirty="0">
                <a:solidFill>
                  <a:srgbClr val="002060"/>
                </a:solidFill>
              </a:rPr>
              <a:t>тижні </a:t>
            </a:r>
            <a:r>
              <a:rPr lang="uk-UA" altLang="uk-UA" sz="2800" dirty="0" smtClean="0">
                <a:solidFill>
                  <a:srgbClr val="002060"/>
                </a:solidFill>
              </a:rPr>
              <a:t>теоретичної частини з можливістю отримати сертифікат </a:t>
            </a:r>
            <a:endParaRPr lang="uk-UA" altLang="uk-UA" sz="2800" dirty="0">
              <a:solidFill>
                <a:srgbClr val="002060"/>
              </a:solidFill>
            </a:endParaRPr>
          </a:p>
          <a:p>
            <a:pPr marL="0" indent="0" algn="ctr">
              <a:spcAft>
                <a:spcPts val="600"/>
              </a:spcAft>
              <a:buClr>
                <a:srgbClr val="1D3EA2"/>
              </a:buClr>
              <a:buNone/>
            </a:pPr>
            <a:r>
              <a:rPr lang="uk-UA" altLang="uk-UA" sz="2800" dirty="0" smtClean="0">
                <a:solidFill>
                  <a:srgbClr val="002060"/>
                </a:solidFill>
              </a:rPr>
              <a:t>Навчання безкоштовне.</a:t>
            </a:r>
          </a:p>
          <a:p>
            <a:pPr marL="0" indent="0" algn="ctr">
              <a:spcAft>
                <a:spcPts val="600"/>
              </a:spcAft>
              <a:buClr>
                <a:srgbClr val="1D3EA2"/>
              </a:buClr>
              <a:buNone/>
            </a:pPr>
            <a:r>
              <a:rPr lang="uk-UA" altLang="uk-UA" sz="2800" dirty="0" smtClean="0">
                <a:solidFill>
                  <a:srgbClr val="002060"/>
                </a:solidFill>
              </a:rPr>
              <a:t> Сайт: </a:t>
            </a:r>
            <a:r>
              <a:rPr lang="en-US" altLang="uk-UA" sz="2800" dirty="0" smtClean="0">
                <a:solidFill>
                  <a:srgbClr val="002060"/>
                </a:solidFill>
                <a:hlinkClick r:id="rId3"/>
              </a:rPr>
              <a:t>www.prometheus.org.ua</a:t>
            </a:r>
            <a:endParaRPr lang="uk-UA" altLang="uk-UA" sz="2800" dirty="0" smtClean="0">
              <a:solidFill>
                <a:srgbClr val="002060"/>
              </a:solidFill>
            </a:endParaRPr>
          </a:p>
          <a:p>
            <a:pPr marL="0" indent="0" algn="ctr">
              <a:spcAft>
                <a:spcPts val="600"/>
              </a:spcAft>
              <a:buClr>
                <a:srgbClr val="1D3EA2"/>
              </a:buClr>
              <a:buNone/>
            </a:pPr>
            <a:r>
              <a:rPr lang="uk-UA" altLang="uk-UA" sz="2800" dirty="0" smtClean="0">
                <a:solidFill>
                  <a:srgbClr val="002060"/>
                </a:solidFill>
              </a:rPr>
              <a:t>Сторінка курсу: </a:t>
            </a:r>
            <a:r>
              <a:rPr lang="en-US" altLang="uk-UA" sz="2800" dirty="0">
                <a:solidFill>
                  <a:srgbClr val="002060"/>
                </a:solidFill>
              </a:rPr>
              <a:t>https://courses.prometheus.org.ua/courses/course-v1:AMU+GOB101+2018_T3/about</a:t>
            </a:r>
            <a:endParaRPr lang="en-US" altLang="uk-UA" sz="2800" dirty="0" smtClean="0">
              <a:solidFill>
                <a:srgbClr val="002060"/>
              </a:solidFill>
            </a:endParaRPr>
          </a:p>
          <a:p>
            <a:pPr marL="0" indent="0" algn="ctr">
              <a:spcAft>
                <a:spcPts val="600"/>
              </a:spcAft>
              <a:buClr>
                <a:srgbClr val="1D3EA2"/>
              </a:buClr>
              <a:buNone/>
            </a:pPr>
            <a:r>
              <a:rPr lang="ru-RU" altLang="uk-UA" sz="2800" dirty="0" smtClean="0">
                <a:solidFill>
                  <a:srgbClr val="002060"/>
                </a:solidFill>
              </a:rPr>
              <a:t>Початок курсу – </a:t>
            </a:r>
            <a:r>
              <a:rPr lang="uk-UA" altLang="uk-UA" sz="2800" dirty="0" smtClean="0">
                <a:solidFill>
                  <a:srgbClr val="002060"/>
                </a:solidFill>
              </a:rPr>
              <a:t>листопад </a:t>
            </a:r>
            <a:r>
              <a:rPr lang="uk-UA" altLang="uk-UA" sz="2800" dirty="0" smtClean="0">
                <a:solidFill>
                  <a:srgbClr val="002060"/>
                </a:solidFill>
              </a:rPr>
              <a:t>2018 року</a:t>
            </a:r>
          </a:p>
          <a:p>
            <a:pPr marL="0" indent="0" algn="ctr">
              <a:spcAft>
                <a:spcPts val="600"/>
              </a:spcAft>
              <a:buClr>
                <a:srgbClr val="1D3EA2"/>
              </a:buClr>
              <a:buNone/>
            </a:pPr>
            <a:r>
              <a:rPr lang="uk-UA" altLang="uk-UA" sz="2800" dirty="0" smtClean="0">
                <a:solidFill>
                  <a:srgbClr val="002060"/>
                </a:solidFill>
              </a:rPr>
              <a:t>Слідкуйте за новинами на сайті:</a:t>
            </a:r>
            <a:r>
              <a:rPr lang="en-US" altLang="uk-UA" sz="2800" dirty="0" smtClean="0">
                <a:solidFill>
                  <a:srgbClr val="002060"/>
                </a:solidFill>
              </a:rPr>
              <a:t> </a:t>
            </a:r>
            <a:r>
              <a:rPr lang="en-US" altLang="uk-UA" sz="2800" dirty="0" smtClean="0">
                <a:solidFill>
                  <a:srgbClr val="002060"/>
                </a:solidFill>
                <a:hlinkClick r:id="rId4"/>
              </a:rPr>
              <a:t>www.auc.org.ua</a:t>
            </a:r>
            <a:r>
              <a:rPr lang="en-US" altLang="uk-UA" sz="2800" dirty="0" smtClean="0">
                <a:solidFill>
                  <a:srgbClr val="002060"/>
                </a:solidFill>
              </a:rPr>
              <a:t> </a:t>
            </a:r>
            <a:endParaRPr lang="uk-UA" altLang="uk-UA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13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ашевський проекти для школи АМУ" id="{449622F6-99B9-41F0-BD4E-25896C6EF9CF}" vid="{557E3D04-E652-4B0D-BF6B-D3C96E2C84A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3799</TotalTime>
  <Words>316</Words>
  <Application>Microsoft Office PowerPoint</Application>
  <PresentationFormat>Широкоэкранный</PresentationFormat>
  <Paragraphs>39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Meiryo</vt:lpstr>
      <vt:lpstr>Arial</vt:lpstr>
      <vt:lpstr>Calibri</vt:lpstr>
      <vt:lpstr>шаблон</vt:lpstr>
      <vt:lpstr>«Ґендерно орієнтоване бюджетування для розвитку громад»  Масовий відкритий онлайн-курс на платформі «PROMETHEUS» www.prometheus.org.ua </vt:lpstr>
      <vt:lpstr>  </vt:lpstr>
      <vt:lpstr> ПРОГРАМА КУРСУ </vt:lpstr>
      <vt:lpstr>Навчальні модулі</vt:lpstr>
      <vt:lpstr>Цільова аудиторія курсу</vt:lpstr>
      <vt:lpstr>Тривалість курсу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ЛІТНЯ ШКОЛА З ПРОЕКТНОГО МЕНЕДЖМЕНТУ  15-19 серпня 2016 року м.Южне  Василь Кашевський, Ігор Воляник</dc:title>
  <dc:creator>Vasyl</dc:creator>
  <cp:lastModifiedBy>Лазаренко Наталія Петрівна</cp:lastModifiedBy>
  <cp:revision>89</cp:revision>
  <cp:lastPrinted>2018-09-19T14:38:40Z</cp:lastPrinted>
  <dcterms:created xsi:type="dcterms:W3CDTF">2016-08-09T16:25:14Z</dcterms:created>
  <dcterms:modified xsi:type="dcterms:W3CDTF">2018-11-13T12:10:17Z</dcterms:modified>
</cp:coreProperties>
</file>