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12"/>
  </p:handoutMasterIdLst>
  <p:sldIdLst>
    <p:sldId id="256" r:id="rId2"/>
    <p:sldId id="257" r:id="rId3"/>
    <p:sldId id="266" r:id="rId4"/>
    <p:sldId id="265" r:id="rId5"/>
    <p:sldId id="270" r:id="rId6"/>
    <p:sldId id="268" r:id="rId7"/>
    <p:sldId id="271" r:id="rId8"/>
    <p:sldId id="260" r:id="rId9"/>
    <p:sldId id="269" r:id="rId10"/>
    <p:sldId id="267" r:id="rId11"/>
  </p:sldIdLst>
  <p:sldSz cx="12192000" cy="6858000"/>
  <p:notesSz cx="6797675" cy="992822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CA77D-2839-487C-8DA2-B2B16D4A99BE}" type="datetimeFigureOut">
              <a:rPr lang="uk-UA" smtClean="0"/>
              <a:t>20.11.2020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ACDF1-EA6C-4646-8E07-17CEC16CC0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563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C011-4F8F-4F09-8807-2DB8B4E1BBD1}" type="datetimeFigureOut">
              <a:rPr lang="uk-UA" smtClean="0"/>
              <a:t>20.11.2020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C752-C9A2-465A-9162-2B3E2B024F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465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C011-4F8F-4F09-8807-2DB8B4E1BBD1}" type="datetimeFigureOut">
              <a:rPr lang="uk-UA" smtClean="0"/>
              <a:t>20.11.2020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C752-C9A2-465A-9162-2B3E2B024F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339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C011-4F8F-4F09-8807-2DB8B4E1BBD1}" type="datetimeFigureOut">
              <a:rPr lang="uk-UA" smtClean="0"/>
              <a:t>20.11.2020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C752-C9A2-465A-9162-2B3E2B024F14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7131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C011-4F8F-4F09-8807-2DB8B4E1BBD1}" type="datetimeFigureOut">
              <a:rPr lang="uk-UA" smtClean="0"/>
              <a:t>20.11.2020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C752-C9A2-465A-9162-2B3E2B024F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9390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C011-4F8F-4F09-8807-2DB8B4E1BBD1}" type="datetimeFigureOut">
              <a:rPr lang="uk-UA" smtClean="0"/>
              <a:t>20.11.2020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C752-C9A2-465A-9162-2B3E2B024F14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4319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C011-4F8F-4F09-8807-2DB8B4E1BBD1}" type="datetimeFigureOut">
              <a:rPr lang="uk-UA" smtClean="0"/>
              <a:t>20.11.2020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C752-C9A2-465A-9162-2B3E2B024F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491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C011-4F8F-4F09-8807-2DB8B4E1BBD1}" type="datetimeFigureOut">
              <a:rPr lang="uk-UA" smtClean="0"/>
              <a:t>20.11.2020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C752-C9A2-465A-9162-2B3E2B024F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9522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C011-4F8F-4F09-8807-2DB8B4E1BBD1}" type="datetimeFigureOut">
              <a:rPr lang="uk-UA" smtClean="0"/>
              <a:t>20.11.2020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C752-C9A2-465A-9162-2B3E2B024F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563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C011-4F8F-4F09-8807-2DB8B4E1BBD1}" type="datetimeFigureOut">
              <a:rPr lang="uk-UA" smtClean="0"/>
              <a:t>20.11.2020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C752-C9A2-465A-9162-2B3E2B024F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97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C011-4F8F-4F09-8807-2DB8B4E1BBD1}" type="datetimeFigureOut">
              <a:rPr lang="uk-UA" smtClean="0"/>
              <a:t>20.11.2020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C752-C9A2-465A-9162-2B3E2B024F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39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C011-4F8F-4F09-8807-2DB8B4E1BBD1}" type="datetimeFigureOut">
              <a:rPr lang="uk-UA" smtClean="0"/>
              <a:t>20.11.2020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C752-C9A2-465A-9162-2B3E2B024F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048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C011-4F8F-4F09-8807-2DB8B4E1BBD1}" type="datetimeFigureOut">
              <a:rPr lang="uk-UA" smtClean="0"/>
              <a:t>20.11.2020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C752-C9A2-465A-9162-2B3E2B024F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854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C011-4F8F-4F09-8807-2DB8B4E1BBD1}" type="datetimeFigureOut">
              <a:rPr lang="uk-UA" smtClean="0"/>
              <a:t>20.11.2020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C752-C9A2-465A-9162-2B3E2B024F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815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C011-4F8F-4F09-8807-2DB8B4E1BBD1}" type="datetimeFigureOut">
              <a:rPr lang="uk-UA" smtClean="0"/>
              <a:t>20.11.2020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C752-C9A2-465A-9162-2B3E2B024F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521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C011-4F8F-4F09-8807-2DB8B4E1BBD1}" type="datetimeFigureOut">
              <a:rPr lang="uk-UA" smtClean="0"/>
              <a:t>20.11.2020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C752-C9A2-465A-9162-2B3E2B024F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513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C752-C9A2-465A-9162-2B3E2B024F14}" type="slidenum">
              <a:rPr lang="uk-UA" smtClean="0"/>
              <a:t>‹#›</a:t>
            </a:fld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C011-4F8F-4F09-8807-2DB8B4E1BBD1}" type="datetimeFigureOut">
              <a:rPr lang="uk-UA" smtClean="0"/>
              <a:t>20.11.2020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523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FC011-4F8F-4F09-8807-2DB8B4E1BBD1}" type="datetimeFigureOut">
              <a:rPr lang="uk-UA" smtClean="0"/>
              <a:t>20.11.2020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71C752-C9A2-465A-9162-2B3E2B024F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72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c.org.u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uc.org.ua/sites/default/files/library/genderna_polityka_na_miscevomu_rivni.pdf" TargetMode="External"/><Relationship Id="rId4" Type="http://schemas.openxmlformats.org/officeDocument/2006/relationships/hyperlink" Target="http://www.auc.org.ua/library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1044144" y="2414192"/>
            <a:ext cx="8141044" cy="1568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Гендерно ор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є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нтоване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бюджетування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pPr algn="l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Асоціація міст України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795849" y="4967415"/>
            <a:ext cx="7389339" cy="1154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89918" y="4553544"/>
            <a:ext cx="8396417" cy="1568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Наталія Лазаренко</a:t>
            </a:r>
          </a:p>
          <a:p>
            <a:pPr algn="r"/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Заступниця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директора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проєкту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USAID </a:t>
            </a:r>
            <a:endParaRPr lang="uk-UA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</a:rPr>
              <a:t>«Розробка курсу на зміцнення місцевого самоврядування в Україні» (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ПУЛЬС)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69" y="123473"/>
            <a:ext cx="6847966" cy="95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6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2411" y="1555802"/>
            <a:ext cx="5801496" cy="2221917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solidFill>
                  <a:srgbClr val="0070C0"/>
                </a:solidFill>
              </a:rPr>
              <a:t>Дякую за увагу</a:t>
            </a:r>
            <a:r>
              <a:rPr lang="en-US" sz="4000" dirty="0" smtClean="0">
                <a:solidFill>
                  <a:srgbClr val="0070C0"/>
                </a:solidFill>
              </a:rPr>
              <a:t>!</a:t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/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uk-UA" sz="3200" dirty="0" smtClean="0">
                <a:solidFill>
                  <a:srgbClr val="0070C0"/>
                </a:solidFill>
              </a:rPr>
              <a:t>Асоціація міст України</a:t>
            </a: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  <a:hlinkClick r:id="rId2"/>
              </a:rPr>
              <a:t>www.auc.org.ua</a:t>
            </a: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uk-UA" sz="3200" dirty="0">
                <a:solidFill>
                  <a:srgbClr val="0070C0"/>
                </a:solidFill>
              </a:rPr>
              <a:t/>
            </a:r>
            <a:br>
              <a:rPr lang="uk-UA" sz="3200" dirty="0">
                <a:solidFill>
                  <a:srgbClr val="0070C0"/>
                </a:solidFill>
              </a:rPr>
            </a:br>
            <a:r>
              <a:rPr lang="uk-UA" sz="1600" dirty="0" smtClean="0">
                <a:solidFill>
                  <a:srgbClr val="0070C0"/>
                </a:solidFill>
              </a:rPr>
              <a:t>Детальніше за процесом підписання Хартії в Україні стежте у </a:t>
            </a:r>
            <a:r>
              <a:rPr lang="en-US" sz="1600" dirty="0" smtClean="0">
                <a:solidFill>
                  <a:srgbClr val="0070C0"/>
                </a:solidFill>
              </a:rPr>
              <a:t>Facebook: </a:t>
            </a:r>
            <a:r>
              <a:rPr lang="uk-UA" sz="1600" dirty="0" smtClean="0">
                <a:solidFill>
                  <a:srgbClr val="0070C0"/>
                </a:solidFill>
              </a:rPr>
              <a:t>Європейська хартія рівності жінок і чоловіків у житті місцевих громад-</a:t>
            </a:r>
            <a:r>
              <a:rPr lang="en-US" sz="1600" dirty="0" smtClean="0">
                <a:solidFill>
                  <a:srgbClr val="0070C0"/>
                </a:solidFill>
              </a:rPr>
              <a:t>UA</a:t>
            </a:r>
            <a:endParaRPr lang="uk-UA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8" y="176800"/>
            <a:ext cx="1038617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 smtClean="0">
                <a:solidFill>
                  <a:srgbClr val="0070C0"/>
                </a:solidFill>
              </a:rPr>
              <a:t>    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</a:rPr>
              <a:t>Всеукраїнська асоціація органів місцевого самоврядування «Асоціація міст України» (АМУ) 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об’єднує 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</a:rPr>
              <a:t>909 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міських, селищних та сільських рад. АМУ заснована у 1992 році. Має 24 регіональних відділення. З 2002 року АМУ входить до складу Ради європейських муніципалітетів та регіонів (CEMR) та всесвітньої організації «Об'єднані міста та органи самоврядування» (UCLG). </a:t>
            </a:r>
          </a:p>
          <a:p>
            <a:pPr algn="just"/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    У 2010 році АМУ започаткувала напрям із забезпечення рівних прав та можливостей жінок і чоловіків завдяки співпраці з Федерацією канадських муніципалітетів. З цього часу АМУ приділяє особливу увагу питанням у цій сфері, організовує заходи для реалізації Стратегій АМУ із забезпечення рівних прав та можливостей жінок і чоловіків в межах </a:t>
            </a:r>
            <a:r>
              <a:rPr lang="uk-UA" sz="1600" dirty="0" err="1" smtClean="0">
                <a:solidFill>
                  <a:schemeClr val="accent2">
                    <a:lumMod val="75000"/>
                  </a:schemeClr>
                </a:solidFill>
              </a:rPr>
              <a:t>проєктів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 зі своїми партнерами, наприклад: Global </a:t>
            </a:r>
            <a:r>
              <a:rPr lang="uk-UA" sz="1600" dirty="0" err="1" smtClean="0">
                <a:solidFill>
                  <a:schemeClr val="accent2">
                    <a:lumMod val="75000"/>
                  </a:schemeClr>
                </a:solidFill>
              </a:rPr>
              <a:t>Affairs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1600" dirty="0" err="1" smtClean="0">
                <a:solidFill>
                  <a:schemeClr val="accent2">
                    <a:lumMod val="75000"/>
                  </a:schemeClr>
                </a:solidFill>
              </a:rPr>
              <a:t>Canada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, USAID та з Конгресом місцевих та регіональних влад Ради Європи.</a:t>
            </a:r>
          </a:p>
          <a:p>
            <a:pPr algn="just"/>
            <a:endParaRPr lang="uk-UA" sz="1600" dirty="0" smtClean="0">
              <a:solidFill>
                <a:srgbClr val="0070C0"/>
              </a:solidFill>
            </a:endParaRPr>
          </a:p>
          <a:p>
            <a:pPr algn="just"/>
            <a:r>
              <a:rPr lang="uk-UA" dirty="0" smtClean="0">
                <a:solidFill>
                  <a:srgbClr val="0070C0"/>
                </a:solidFill>
              </a:rPr>
              <a:t> 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184" y="2642382"/>
            <a:ext cx="4979772" cy="4006360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>
            <a:off x="2304247" y="5955164"/>
            <a:ext cx="391873" cy="26440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88" y="293746"/>
            <a:ext cx="10239632" cy="1372123"/>
          </a:xfrm>
        </p:spPr>
        <p:txBody>
          <a:bodyPr>
            <a:noAutofit/>
          </a:bodyPr>
          <a:lstStyle/>
          <a:p>
            <a:pPr algn="ctr"/>
            <a:r>
              <a:rPr lang="uk-UA" sz="2000" b="1" cap="all" dirty="0">
                <a:solidFill>
                  <a:schemeClr val="accent2">
                    <a:lumMod val="75000"/>
                  </a:schemeClr>
                </a:solidFill>
              </a:rPr>
              <a:t>АМУ </a:t>
            </a:r>
            <a:r>
              <a:rPr lang="uk-UA" sz="2000" b="1" cap="all" dirty="0" smtClean="0">
                <a:solidFill>
                  <a:schemeClr val="accent2">
                    <a:lumMod val="75000"/>
                  </a:schemeClr>
                </a:solidFill>
              </a:rPr>
              <a:t>– ОФІЦІЙНИЙ ПАРТНЕР РАДИ ЄВРОПЕЙСЬКИХ МУНІЦИПАЛІТЕТІВ ТА РЕГІОНІВ</a:t>
            </a:r>
            <a:r>
              <a:rPr lang="en-US" sz="2000" b="1" cap="al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000" b="1" cap="all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2000" b="1" cap="all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000" b="1" cap="all" dirty="0" smtClean="0">
                <a:solidFill>
                  <a:schemeClr val="accent2">
                    <a:lumMod val="75000"/>
                  </a:schemeClr>
                </a:solidFill>
              </a:rPr>
              <a:t>У ЗАЛУЧЕННІ ГРОМАД УКРАЇНИ ДО </a:t>
            </a:r>
            <a:r>
              <a:rPr lang="uk-UA" sz="2000" b="1" cap="all" dirty="0">
                <a:solidFill>
                  <a:schemeClr val="accent2">
                    <a:lumMod val="75000"/>
                  </a:schemeClr>
                </a:solidFill>
              </a:rPr>
              <a:t>Європейської Хартії рівності жінок і чоловіків у житті місцевих </a:t>
            </a:r>
            <a:r>
              <a:rPr lang="uk-UA" sz="2000" b="1" cap="all" dirty="0" smtClean="0">
                <a:solidFill>
                  <a:schemeClr val="accent2">
                    <a:lumMod val="75000"/>
                  </a:schemeClr>
                </a:solidFill>
              </a:rPr>
              <a:t>громад </a:t>
            </a:r>
            <a:r>
              <a:rPr lang="uk-UA" sz="2000" b="1" cap="all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2000" b="1" cap="all" dirty="0">
                <a:solidFill>
                  <a:schemeClr val="accent2">
                    <a:lumMod val="75000"/>
                  </a:schemeClr>
                </a:solidFill>
              </a:rPr>
            </a:br>
            <a:endParaRPr lang="uk-UA" sz="2000" b="1" cap="al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11092" y="2253993"/>
            <a:ext cx="7729151" cy="2037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uk-UA" sz="32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88" y="1599552"/>
            <a:ext cx="2265184" cy="3025943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648736" y="1280047"/>
            <a:ext cx="7847805" cy="3985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endParaRPr lang="uk-UA" sz="17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uk-UA" sz="1700" dirty="0" smtClean="0">
                <a:solidFill>
                  <a:schemeClr val="accent2">
                    <a:lumMod val="75000"/>
                  </a:schemeClr>
                </a:solidFill>
              </a:rPr>
              <a:t>Хартія була відкрита для підписання у 2006 році.</a:t>
            </a:r>
          </a:p>
          <a:p>
            <a:pPr algn="just"/>
            <a:r>
              <a:rPr lang="uk-UA" sz="1700" b="1" dirty="0" smtClean="0">
                <a:solidFill>
                  <a:schemeClr val="accent2">
                    <a:lumMod val="75000"/>
                  </a:schemeClr>
                </a:solidFill>
              </a:rPr>
              <a:t>Вона передбачає застосування гендерного бюджетування (</a:t>
            </a:r>
            <a:r>
              <a:rPr lang="uk-UA" sz="1700" dirty="0" smtClean="0">
                <a:solidFill>
                  <a:schemeClr val="accent2">
                    <a:lumMod val="75000"/>
                  </a:schemeClr>
                </a:solidFill>
              </a:rPr>
              <a:t>Частина І. Принципи):</a:t>
            </a:r>
          </a:p>
          <a:p>
            <a:pPr algn="just"/>
            <a:endParaRPr lang="uk-UA" sz="17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uk-UA" sz="1700" b="1" i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uk-UA" sz="1700" b="1" dirty="0" smtClean="0">
                <a:solidFill>
                  <a:schemeClr val="accent2">
                    <a:lumMod val="75000"/>
                  </a:schemeClr>
                </a:solidFill>
              </a:rPr>
              <a:t>«5. Для досягнення рівності жінок і чоловіків необхідно інтегрувати гендерну перспективу до усіх видів діяльності місцевих і регіональних органів самоврядування </a:t>
            </a:r>
          </a:p>
          <a:p>
            <a:pPr algn="just"/>
            <a:r>
              <a:rPr lang="uk-UA" sz="1700" dirty="0" smtClean="0">
                <a:solidFill>
                  <a:schemeClr val="accent2">
                    <a:lumMod val="75000"/>
                  </a:schemeClr>
                </a:solidFill>
              </a:rPr>
              <a:t>При розробці політики, методів та інструментів, які мають вплив на повсякденне життя місцевої громади, слід брати до уваги гендерну перспективу, наприклад, через гендерний </a:t>
            </a:r>
            <a:r>
              <a:rPr lang="uk-UA" sz="1700" dirty="0" err="1" smtClean="0">
                <a:solidFill>
                  <a:schemeClr val="accent2">
                    <a:lumMod val="75000"/>
                  </a:schemeClr>
                </a:solidFill>
              </a:rPr>
              <a:t>мейнстрімінг</a:t>
            </a:r>
            <a:r>
              <a:rPr lang="uk-UA" sz="1700" dirty="0" smtClean="0">
                <a:solidFill>
                  <a:schemeClr val="accent2">
                    <a:lumMod val="75000"/>
                  </a:schemeClr>
                </a:solidFill>
              </a:rPr>
              <a:t> та гендерне бюджетування.</a:t>
            </a:r>
            <a:r>
              <a:rPr lang="uk-UA" sz="17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  <a:p>
            <a:pPr algn="just"/>
            <a:endParaRPr lang="uk-UA" sz="17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uk-UA" sz="17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uk-UA" sz="17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1700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uk-UA" sz="17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0744" y="4880037"/>
            <a:ext cx="9605319" cy="15591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1700" dirty="0">
                <a:solidFill>
                  <a:schemeClr val="accent2">
                    <a:lumMod val="75000"/>
                  </a:schemeClr>
                </a:solidFill>
              </a:rPr>
              <a:t>Вперше АМУ провела офіційну презентацію Хартії  в Україні у 2014 році за участі Голови Комітету з гендерної рівності Ради європейських муніципалітетів та регіонів. </a:t>
            </a:r>
            <a:endParaRPr lang="uk-UA" sz="17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uk-UA" sz="17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1700" dirty="0" smtClean="0">
                <a:solidFill>
                  <a:schemeClr val="accent2">
                    <a:lumMod val="75000"/>
                  </a:schemeClr>
                </a:solidFill>
              </a:rPr>
              <a:t>У 2018 році АМУ повторно запросила громади України долучитися до Хартії. </a:t>
            </a:r>
          </a:p>
          <a:p>
            <a:pPr algn="ctr"/>
            <a:r>
              <a:rPr lang="uk-UA" sz="1700" b="1" dirty="0" smtClean="0">
                <a:solidFill>
                  <a:schemeClr val="accent2">
                    <a:lumMod val="75000"/>
                  </a:schemeClr>
                </a:solidFill>
              </a:rPr>
              <a:t>Станом на вересень 2020 року Хартію підписала 81 громада.  </a:t>
            </a:r>
            <a:r>
              <a:rPr lang="uk-UA" sz="17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1700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uk-UA" sz="17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0476" y="510745"/>
            <a:ext cx="9786551" cy="568411"/>
          </a:xfrm>
        </p:spPr>
        <p:txBody>
          <a:bodyPr>
            <a:normAutofit/>
          </a:bodyPr>
          <a:lstStyle/>
          <a:p>
            <a:r>
              <a:rPr lang="ru-RU" sz="2000" b="1" cap="all" dirty="0" smtClean="0">
                <a:solidFill>
                  <a:schemeClr val="accent2">
                    <a:lumMod val="75000"/>
                  </a:schemeClr>
                </a:solidFill>
              </a:rPr>
              <a:t>Гендерно ор</a:t>
            </a:r>
            <a:r>
              <a:rPr lang="uk-UA" sz="2000" b="1" cap="all" dirty="0" smtClean="0">
                <a:solidFill>
                  <a:schemeClr val="accent2">
                    <a:lumMod val="75000"/>
                  </a:schemeClr>
                </a:solidFill>
              </a:rPr>
              <a:t>ІЄНТОВАНЕ</a:t>
            </a:r>
            <a:r>
              <a:rPr lang="ru-RU" sz="2000" b="1" cap="al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cap="all" dirty="0" err="1" smtClean="0">
                <a:solidFill>
                  <a:schemeClr val="accent2">
                    <a:lumMod val="75000"/>
                  </a:schemeClr>
                </a:solidFill>
              </a:rPr>
              <a:t>бюджетування</a:t>
            </a:r>
            <a:r>
              <a:rPr lang="ru-RU" sz="2000" b="1" cap="all" dirty="0" smtClean="0">
                <a:solidFill>
                  <a:schemeClr val="accent2">
                    <a:lumMod val="75000"/>
                  </a:schemeClr>
                </a:solidFill>
              </a:rPr>
              <a:t> і АМУ</a:t>
            </a:r>
            <a:endParaRPr lang="uk-UA" sz="2000" b="1" cap="al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081" y="1235677"/>
            <a:ext cx="9086335" cy="5181600"/>
          </a:xfrm>
        </p:spPr>
        <p:txBody>
          <a:bodyPr>
            <a:noAutofit/>
          </a:bodyPr>
          <a:lstStyle/>
          <a:p>
            <a:pPr algn="just"/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Презентація ГОБ на Форумах місцевого самоврядування з питань забезпечення рівних прав та можливостей жінок і чоловіків (вперше у 2012 році), на засіданнях Секції АМУ з питань забезпечення рівних прав та можливостей жінок і чоловіків та інших заходах.</a:t>
            </a:r>
          </a:p>
          <a:p>
            <a:pPr algn="just"/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Починаючи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з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2013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року 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профінансовано </a:t>
            </a:r>
            <a:r>
              <a:rPr lang="uk-UA" sz="1600" dirty="0" err="1" smtClean="0">
                <a:solidFill>
                  <a:schemeClr val="accent2">
                    <a:lumMod val="75000"/>
                  </a:schemeClr>
                </a:solidFill>
              </a:rPr>
              <a:t>проєкти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 із застосування ГОБ в </a:t>
            </a:r>
            <a:r>
              <a:rPr lang="uk-UA" sz="1600" dirty="0" err="1" smtClean="0">
                <a:solidFill>
                  <a:schemeClr val="accent2">
                    <a:lumMod val="75000"/>
                  </a:schemeClr>
                </a:solidFill>
              </a:rPr>
              <a:t>мм.Черкаси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 і Вознесенськ; з розробки гендерних паспортів - Вінниця, Кривий Ріг, Житомир, Харків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Льв</a:t>
            </a:r>
            <a:r>
              <a:rPr lang="uk-UA" sz="1600" dirty="0" err="1" smtClean="0">
                <a:solidFill>
                  <a:schemeClr val="accent2">
                    <a:lumMod val="75000"/>
                  </a:schemeClr>
                </a:solidFill>
              </a:rPr>
              <a:t>ів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; гендерної мапи Сєвєродонецька, гендерного аналізу Івано-Франківська (спільно з канадськими </a:t>
            </a:r>
            <a:r>
              <a:rPr lang="uk-UA" sz="1600" dirty="0" err="1" smtClean="0">
                <a:solidFill>
                  <a:schemeClr val="accent2">
                    <a:lumMod val="75000"/>
                  </a:schemeClr>
                </a:solidFill>
              </a:rPr>
              <a:t>проєктами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 МЕРМ та ПРОМІС). Кілька міст-членів АМУ стали пілотними громадами </a:t>
            </a:r>
            <a:r>
              <a:rPr lang="uk-UA" sz="1600" dirty="0" err="1" smtClean="0">
                <a:solidFill>
                  <a:schemeClr val="accent2">
                    <a:lumMod val="75000"/>
                  </a:schemeClr>
                </a:solidFill>
              </a:rPr>
              <a:t>проєкту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 ПРОМІС (Мелітополь</a:t>
            </a:r>
            <a:r>
              <a:rPr lang="uk-UA" sz="16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Горішні Плавні, Івано-Франківськ, Миргород</a:t>
            </a:r>
            <a:r>
              <a:rPr lang="uk-UA" sz="1600" dirty="0">
                <a:solidFill>
                  <a:schemeClr val="accent2">
                    <a:lumMod val="75000"/>
                  </a:schemeClr>
                </a:solidFill>
              </a:rPr>
              <a:t>, Кременчук, 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Первомайськ</a:t>
            </a:r>
            <a:r>
              <a:rPr lang="uk-UA" sz="1600" dirty="0">
                <a:solidFill>
                  <a:schemeClr val="accent2">
                    <a:lumMod val="75000"/>
                  </a:schemeClr>
                </a:solidFill>
              </a:rPr>
              <a:t>, Хмільник, 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Коломия), пройшли навчання і провели гендерний аналіз місцевих бюджетів, це призвело до змін в бюджетних програмах.</a:t>
            </a:r>
            <a:r>
              <a:rPr lang="uk-UA" sz="1600" dirty="0">
                <a:solidFill>
                  <a:schemeClr val="accent2">
                    <a:lumMod val="75000"/>
                  </a:schemeClr>
                </a:solidFill>
              </a:rPr>
              <a:t> Інші 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громади самостійно </a:t>
            </a:r>
            <a:r>
              <a:rPr lang="uk-UA" sz="1600" dirty="0">
                <a:solidFill>
                  <a:schemeClr val="accent2">
                    <a:lumMod val="75000"/>
                  </a:schemeClr>
                </a:solidFill>
              </a:rPr>
              <a:t>беруть участь в </a:t>
            </a:r>
            <a:r>
              <a:rPr lang="uk-UA" sz="1600" dirty="0" err="1" smtClean="0">
                <a:solidFill>
                  <a:schemeClr val="accent2">
                    <a:lumMod val="75000"/>
                  </a:schemeClr>
                </a:solidFill>
              </a:rPr>
              <a:t>проєктах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1600" dirty="0">
                <a:solidFill>
                  <a:schemeClr val="accent2">
                    <a:lumMod val="75000"/>
                  </a:schemeClr>
                </a:solidFill>
              </a:rPr>
              <a:t>міжнародної технічної допомоги, а також 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у заходах </a:t>
            </a:r>
            <a:r>
              <a:rPr lang="uk-UA" sz="1600" dirty="0">
                <a:solidFill>
                  <a:schemeClr val="accent2">
                    <a:lumMod val="75000"/>
                  </a:schemeClr>
                </a:solidFill>
              </a:rPr>
              <a:t>АМУ.</a:t>
            </a:r>
          </a:p>
          <a:p>
            <a:pPr algn="just"/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Практикуми для представників місцевого самоврядування на тему: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Застосування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гендерного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підходу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в бюджетному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процесі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та гендерна статистика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», в тому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числі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спільно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проєктом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ГОБ.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Участь у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робочій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групі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з ГОБ при МФО «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Рівні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можливості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» у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Верховній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Раді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України.</a:t>
            </a:r>
            <a:endParaRPr lang="uk-UA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995" y="387177"/>
            <a:ext cx="11203461" cy="568411"/>
          </a:xfrm>
        </p:spPr>
        <p:txBody>
          <a:bodyPr>
            <a:normAutofit fontScale="90000"/>
          </a:bodyPr>
          <a:lstStyle/>
          <a:p>
            <a:r>
              <a:rPr lang="ru-RU" sz="1900" b="1" cap="all" dirty="0" smtClean="0">
                <a:solidFill>
                  <a:schemeClr val="accent2">
                    <a:lumMod val="75000"/>
                  </a:schemeClr>
                </a:solidFill>
              </a:rPr>
              <a:t>СПІВПРАЦЯ ПРОЄКТУ ПУЛЬС з ПРОЄКТОМ «Гендерно </a:t>
            </a:r>
            <a:r>
              <a:rPr lang="ru-RU" sz="1900" b="1" cap="all" dirty="0">
                <a:solidFill>
                  <a:schemeClr val="accent2">
                    <a:lumMod val="75000"/>
                  </a:schemeClr>
                </a:solidFill>
              </a:rPr>
              <a:t>ор</a:t>
            </a:r>
            <a:r>
              <a:rPr lang="uk-UA" sz="1900" b="1" cap="all" dirty="0">
                <a:solidFill>
                  <a:schemeClr val="accent2">
                    <a:lumMod val="75000"/>
                  </a:schemeClr>
                </a:solidFill>
              </a:rPr>
              <a:t>ІЄНТОВАНЕ</a:t>
            </a:r>
            <a:r>
              <a:rPr lang="ru-RU" sz="1900" b="1" cap="all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b="1" cap="all" dirty="0" err="1">
                <a:solidFill>
                  <a:schemeClr val="accent2">
                    <a:lumMod val="75000"/>
                  </a:schemeClr>
                </a:solidFill>
              </a:rPr>
              <a:t>бюджетування</a:t>
            </a:r>
            <a:r>
              <a:rPr lang="ru-RU" sz="1900" b="1" cap="all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b="1" cap="all" dirty="0" smtClean="0">
                <a:solidFill>
                  <a:schemeClr val="accent2">
                    <a:lumMod val="75000"/>
                  </a:schemeClr>
                </a:solidFill>
              </a:rPr>
              <a:t>в УКРАЇНІ»</a:t>
            </a:r>
            <a:endParaRPr lang="uk-UA" sz="1900" b="1" cap="al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082" y="955588"/>
            <a:ext cx="8596668" cy="5717061"/>
          </a:xfrm>
        </p:spPr>
        <p:txBody>
          <a:bodyPr>
            <a:noAutofit/>
          </a:bodyPr>
          <a:lstStyle/>
          <a:p>
            <a:pPr algn="just"/>
            <a:r>
              <a:rPr lang="uk-UA" sz="1500" dirty="0" smtClean="0">
                <a:solidFill>
                  <a:schemeClr val="accent2">
                    <a:lumMod val="75000"/>
                  </a:schemeClr>
                </a:solidFill>
              </a:rPr>
              <a:t>У </a:t>
            </a:r>
            <a:r>
              <a:rPr lang="uk-UA" sz="1500" smtClean="0">
                <a:solidFill>
                  <a:schemeClr val="accent2">
                    <a:lumMod val="75000"/>
                  </a:schemeClr>
                </a:solidFill>
              </a:rPr>
              <a:t>2018 </a:t>
            </a:r>
            <a:r>
              <a:rPr lang="uk-UA" sz="1500" smtClean="0">
                <a:solidFill>
                  <a:schemeClr val="accent2">
                    <a:lumMod val="75000"/>
                  </a:schemeClr>
                </a:solidFill>
              </a:rPr>
              <a:t>році </a:t>
            </a:r>
            <a:r>
              <a:rPr lang="uk-UA" sz="1500" dirty="0" smtClean="0">
                <a:solidFill>
                  <a:schemeClr val="accent2">
                    <a:lumMod val="75000"/>
                  </a:schemeClr>
                </a:solidFill>
              </a:rPr>
              <a:t>Асоціація міст України в рамках </a:t>
            </a:r>
            <a:r>
              <a:rPr lang="uk-UA" sz="1500" dirty="0" err="1" smtClean="0">
                <a:solidFill>
                  <a:schemeClr val="accent2">
                    <a:lumMod val="75000"/>
                  </a:schemeClr>
                </a:solidFill>
              </a:rPr>
              <a:t>проєкту</a:t>
            </a:r>
            <a:r>
              <a:rPr lang="uk-UA" sz="1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</a:rPr>
              <a:t>USAID </a:t>
            </a: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</a:rPr>
              <a:t>ПУЛЬС </a:t>
            </a:r>
            <a:r>
              <a:rPr lang="uk-UA" sz="1500" dirty="0" smtClean="0">
                <a:solidFill>
                  <a:schemeClr val="accent2">
                    <a:lumMod val="75000"/>
                  </a:schemeClr>
                </a:solidFill>
              </a:rPr>
              <a:t>та </a:t>
            </a:r>
            <a:r>
              <a:rPr lang="uk-UA" sz="1500" dirty="0" err="1" smtClean="0">
                <a:solidFill>
                  <a:schemeClr val="accent2">
                    <a:lumMod val="75000"/>
                  </a:schemeClr>
                </a:solidFill>
              </a:rPr>
              <a:t>проєкт</a:t>
            </a:r>
            <a:r>
              <a:rPr lang="uk-UA" sz="1500" dirty="0" smtClean="0">
                <a:solidFill>
                  <a:schemeClr val="accent2">
                    <a:lumMod val="75000"/>
                  </a:schemeClr>
                </a:solidFill>
              </a:rPr>
              <a:t> ГОБ підписали договір про співробітництво для поширення </a:t>
            </a:r>
            <a:r>
              <a:rPr lang="uk-UA" sz="1500" dirty="0" err="1" smtClean="0">
                <a:solidFill>
                  <a:schemeClr val="accent2">
                    <a:lumMod val="75000"/>
                  </a:schemeClr>
                </a:solidFill>
              </a:rPr>
              <a:t>гендерно</a:t>
            </a:r>
            <a:r>
              <a:rPr lang="uk-UA" sz="1500" dirty="0" smtClean="0">
                <a:solidFill>
                  <a:schemeClr val="accent2">
                    <a:lumMod val="75000"/>
                  </a:schemeClr>
                </a:solidFill>
              </a:rPr>
              <a:t> орієнтованого бюджетування в Україні.</a:t>
            </a:r>
          </a:p>
          <a:p>
            <a:pPr algn="just"/>
            <a:r>
              <a:rPr lang="uk-UA" sz="1500" dirty="0" smtClean="0">
                <a:solidFill>
                  <a:schemeClr val="accent2">
                    <a:lumMod val="75000"/>
                  </a:schemeClr>
                </a:solidFill>
              </a:rPr>
              <a:t>Безкоштовний онлайн-курс «</a:t>
            </a:r>
            <a:r>
              <a:rPr lang="uk-UA" sz="1500" dirty="0" err="1" smtClean="0">
                <a:solidFill>
                  <a:schemeClr val="accent2">
                    <a:lumMod val="75000"/>
                  </a:schemeClr>
                </a:solidFill>
              </a:rPr>
              <a:t>Гендерно</a:t>
            </a:r>
            <a:r>
              <a:rPr lang="uk-UA" sz="1500" dirty="0" smtClean="0">
                <a:solidFill>
                  <a:schemeClr val="accent2">
                    <a:lumMod val="75000"/>
                  </a:schemeClr>
                </a:solidFill>
              </a:rPr>
              <a:t> орієнтоване бюджетування для розвитку громад», що розпочався 15 листопада 2018 року на платформі «</a:t>
            </a:r>
            <a:r>
              <a:rPr lang="uk-UA" sz="1500" dirty="0" err="1" smtClean="0">
                <a:solidFill>
                  <a:schemeClr val="accent2">
                    <a:lumMod val="75000"/>
                  </a:schemeClr>
                </a:solidFill>
              </a:rPr>
              <a:t>Прометеус</a:t>
            </a:r>
            <a:r>
              <a:rPr lang="uk-UA" sz="1500" dirty="0" smtClean="0">
                <a:solidFill>
                  <a:schemeClr val="accent2">
                    <a:lumMod val="75000"/>
                  </a:schemeClr>
                </a:solidFill>
              </a:rPr>
              <a:t>» www.prometheus.org.ua (спільний курс </a:t>
            </a:r>
            <a:r>
              <a:rPr lang="uk-UA" sz="1500" dirty="0" err="1" smtClean="0">
                <a:solidFill>
                  <a:schemeClr val="accent2">
                    <a:lumMod val="75000"/>
                  </a:schemeClr>
                </a:solidFill>
              </a:rPr>
              <a:t>проєктів</a:t>
            </a:r>
            <a:r>
              <a:rPr lang="uk-UA" sz="1500" dirty="0" smtClean="0">
                <a:solidFill>
                  <a:schemeClr val="accent2">
                    <a:lumMod val="75000"/>
                  </a:schemeClr>
                </a:solidFill>
              </a:rPr>
              <a:t> USAID ПУЛЬС, ГОБ (Швеція), ООН Жінки та з використанням матеріалів </a:t>
            </a:r>
            <a:r>
              <a:rPr lang="uk-UA" sz="1500" dirty="0" err="1" smtClean="0">
                <a:solidFill>
                  <a:schemeClr val="accent2">
                    <a:lumMod val="75000"/>
                  </a:schemeClr>
                </a:solidFill>
              </a:rPr>
              <a:t>проєкту</a:t>
            </a:r>
            <a:r>
              <a:rPr lang="uk-UA" sz="1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</a:rPr>
              <a:t>USAID </a:t>
            </a:r>
            <a:r>
              <a:rPr lang="uk-UA" sz="1500" dirty="0" smtClean="0">
                <a:solidFill>
                  <a:schemeClr val="accent2">
                    <a:lumMod val="75000"/>
                  </a:schemeClr>
                </a:solidFill>
              </a:rPr>
              <a:t>ДОБРЕ). Курс отримав рекомендацію Міністерства соціальної політики України. Зареєстровано 9088 осіб, сертифікати отримали </a:t>
            </a:r>
            <a:r>
              <a:rPr lang="uk-UA" sz="1500" dirty="0">
                <a:solidFill>
                  <a:schemeClr val="accent2">
                    <a:lumMod val="75000"/>
                  </a:schemeClr>
                </a:solidFill>
              </a:rPr>
              <a:t>6622 </a:t>
            </a:r>
            <a:r>
              <a:rPr lang="uk-UA" sz="1500" dirty="0" smtClean="0">
                <a:solidFill>
                  <a:schemeClr val="accent2">
                    <a:lumMod val="75000"/>
                  </a:schemeClr>
                </a:solidFill>
              </a:rPr>
              <a:t>особи (72.9%).</a:t>
            </a:r>
          </a:p>
          <a:p>
            <a:pPr algn="just"/>
            <a:r>
              <a:rPr lang="uk-UA" sz="1500" dirty="0" err="1" smtClean="0">
                <a:solidFill>
                  <a:schemeClr val="accent2">
                    <a:lumMod val="75000"/>
                  </a:schemeClr>
                </a:solidFill>
              </a:rPr>
              <a:t>Вебінар</a:t>
            </a:r>
            <a:r>
              <a:rPr lang="uk-UA" sz="1500" dirty="0" smtClean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uk-UA" sz="1500" dirty="0" err="1" smtClean="0">
                <a:solidFill>
                  <a:schemeClr val="accent2">
                    <a:lumMod val="75000"/>
                  </a:schemeClr>
                </a:solidFill>
              </a:rPr>
              <a:t>гендерно</a:t>
            </a:r>
            <a:r>
              <a:rPr lang="uk-UA" sz="1500" dirty="0" smtClean="0">
                <a:solidFill>
                  <a:schemeClr val="accent2">
                    <a:lumMod val="75000"/>
                  </a:schemeClr>
                </a:solidFill>
              </a:rPr>
              <a:t> орієнтованого бюджетування для представників місцевого самоврядування та громадських активістів.</a:t>
            </a:r>
          </a:p>
          <a:p>
            <a:pPr algn="just"/>
            <a:r>
              <a:rPr lang="uk-UA" sz="1500" dirty="0" smtClean="0">
                <a:solidFill>
                  <a:schemeClr val="accent2">
                    <a:lumMod val="75000"/>
                  </a:schemeClr>
                </a:solidFill>
              </a:rPr>
              <a:t>Три </a:t>
            </a:r>
            <a:r>
              <a:rPr lang="uk-UA" sz="1500" dirty="0" err="1" smtClean="0">
                <a:solidFill>
                  <a:schemeClr val="accent2">
                    <a:lumMod val="75000"/>
                  </a:schemeClr>
                </a:solidFill>
              </a:rPr>
              <a:t>вебнаради</a:t>
            </a:r>
            <a:r>
              <a:rPr lang="uk-UA" sz="1500" dirty="0" smtClean="0">
                <a:solidFill>
                  <a:schemeClr val="accent2">
                    <a:lumMod val="75000"/>
                  </a:schemeClr>
                </a:solidFill>
              </a:rPr>
              <a:t> з регіональними консультантами </a:t>
            </a:r>
            <a:r>
              <a:rPr lang="uk-UA" sz="1500" dirty="0" err="1" smtClean="0">
                <a:solidFill>
                  <a:schemeClr val="accent2">
                    <a:lumMod val="75000"/>
                  </a:schemeClr>
                </a:solidFill>
              </a:rPr>
              <a:t>проєкту</a:t>
            </a:r>
            <a:r>
              <a:rPr lang="uk-UA" sz="1500" dirty="0" smtClean="0">
                <a:solidFill>
                  <a:schemeClr val="accent2">
                    <a:lumMod val="75000"/>
                  </a:schemeClr>
                </a:solidFill>
              </a:rPr>
              <a:t> ПУЛЬС із застосування </a:t>
            </a:r>
            <a:r>
              <a:rPr lang="uk-UA" sz="1500" dirty="0" err="1"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lang="uk-UA" sz="1500" dirty="0" err="1" smtClean="0">
                <a:solidFill>
                  <a:schemeClr val="accent2">
                    <a:lumMod val="75000"/>
                  </a:schemeClr>
                </a:solidFill>
              </a:rPr>
              <a:t>ендерно</a:t>
            </a:r>
            <a:r>
              <a:rPr lang="uk-UA" sz="1500" dirty="0" smtClean="0">
                <a:solidFill>
                  <a:schemeClr val="accent2">
                    <a:lumMod val="75000"/>
                  </a:schemeClr>
                </a:solidFill>
              </a:rPr>
              <a:t> орієнтованого підходу у бюджетному процесі, гендерного аналізу нормативно-правових актів в Україні, інтеграції гендерних підходів під час розробки нормативно-правових актів,  висвітлення гендерних питань у медіа та для обговорення результатів моніторингу паспортів бюджетних програм у 2020 році.</a:t>
            </a:r>
          </a:p>
          <a:p>
            <a:pPr algn="just"/>
            <a:r>
              <a:rPr lang="uk-UA" sz="1500" dirty="0" smtClean="0">
                <a:solidFill>
                  <a:schemeClr val="accent2">
                    <a:lumMod val="75000"/>
                  </a:schemeClr>
                </a:solidFill>
              </a:rPr>
              <a:t>Практикуми для представників місцевого самоврядування на тему: «Застосування гендерного підходу в бюджетному процесі та гендерна статистика».</a:t>
            </a:r>
          </a:p>
          <a:p>
            <a:pPr algn="just"/>
            <a:r>
              <a:rPr lang="uk-UA" sz="1500" dirty="0" smtClean="0">
                <a:solidFill>
                  <a:schemeClr val="accent2">
                    <a:lumMod val="75000"/>
                  </a:schemeClr>
                </a:solidFill>
              </a:rPr>
              <a:t>У </a:t>
            </a:r>
            <a:r>
              <a:rPr lang="uk-UA" sz="1500" dirty="0">
                <a:solidFill>
                  <a:schemeClr val="accent2">
                    <a:lumMod val="75000"/>
                  </a:schemeClr>
                </a:solidFill>
              </a:rPr>
              <a:t>грудні 2019 року </a:t>
            </a:r>
            <a:r>
              <a:rPr lang="uk-UA" sz="1500" dirty="0" smtClean="0">
                <a:solidFill>
                  <a:schemeClr val="accent2">
                    <a:lumMod val="75000"/>
                  </a:schemeClr>
                </a:solidFill>
              </a:rPr>
              <a:t>АМУ </a:t>
            </a:r>
            <a:r>
              <a:rPr lang="uk-UA" sz="1500" dirty="0">
                <a:solidFill>
                  <a:schemeClr val="accent2">
                    <a:lumMod val="75000"/>
                  </a:schemeClr>
                </a:solidFill>
              </a:rPr>
              <a:t>відвідала делегація  країн Вірменії, Грузії та Азербайджану для вивчення досвіду </a:t>
            </a:r>
            <a:r>
              <a:rPr lang="uk-UA" sz="1500" dirty="0" smtClean="0">
                <a:solidFill>
                  <a:schemeClr val="accent2">
                    <a:lumMod val="75000"/>
                  </a:schemeClr>
                </a:solidFill>
              </a:rPr>
              <a:t>впровадження ГОБ за сприяння </a:t>
            </a:r>
            <a:r>
              <a:rPr lang="uk-UA" sz="1500" dirty="0" err="1" smtClean="0">
                <a:solidFill>
                  <a:schemeClr val="accent2">
                    <a:lumMod val="75000"/>
                  </a:schemeClr>
                </a:solidFill>
              </a:rPr>
              <a:t>проєкту</a:t>
            </a:r>
            <a:r>
              <a:rPr lang="uk-UA" sz="1500" dirty="0" smtClean="0">
                <a:solidFill>
                  <a:schemeClr val="accent2">
                    <a:lumMod val="75000"/>
                  </a:schemeClr>
                </a:solidFill>
              </a:rPr>
              <a:t> ГОБ </a:t>
            </a:r>
            <a:r>
              <a:rPr lang="uk-UA" sz="1500" dirty="0">
                <a:solidFill>
                  <a:schemeClr val="accent2">
                    <a:lumMod val="75000"/>
                  </a:schemeClr>
                </a:solidFill>
              </a:rPr>
              <a:t>та </a:t>
            </a:r>
            <a:r>
              <a:rPr lang="uk-UA" sz="1500" dirty="0" smtClean="0">
                <a:solidFill>
                  <a:schemeClr val="accent2">
                    <a:lumMod val="75000"/>
                  </a:schemeClr>
                </a:solidFill>
              </a:rPr>
              <a:t>Офісу </a:t>
            </a:r>
            <a:r>
              <a:rPr lang="uk-UA" sz="1500" dirty="0">
                <a:solidFill>
                  <a:schemeClr val="accent2">
                    <a:lumMod val="75000"/>
                  </a:schemeClr>
                </a:solidFill>
              </a:rPr>
              <a:t>Південного Кавказу </a:t>
            </a: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</a:rPr>
              <a:t>GIZ.</a:t>
            </a:r>
            <a:endParaRPr lang="uk-UA" sz="15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132" y="215638"/>
            <a:ext cx="8596668" cy="27656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РЕЗУЛЬТАТИ</a:t>
            </a:r>
            <a:endParaRPr lang="uk-UA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У квітні-травні 2020 року Асоціація міст України (АМУ) провела опитування представників міських, селищних та сільських рад, що входять до складу АМУ, про реалізацію гендерної політики на місцевому рівні.</a:t>
            </a:r>
          </a:p>
          <a:p>
            <a:pPr marL="0" indent="0" algn="just">
              <a:buNone/>
            </a:pP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Опитування проводилося в рамках </a:t>
            </a:r>
            <a:r>
              <a:rPr lang="uk-UA" sz="1600" dirty="0" err="1" smtClean="0">
                <a:solidFill>
                  <a:schemeClr val="accent2">
                    <a:lumMod val="75000"/>
                  </a:schemeClr>
                </a:solidFill>
              </a:rPr>
              <a:t>проєкту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USAID 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«Розробка курсу на зміцнення місцевого самоврядування в Україні» (ПУЛЬС) спільно з </a:t>
            </a:r>
            <a:r>
              <a:rPr lang="uk-UA" sz="1600" dirty="0" err="1" smtClean="0">
                <a:solidFill>
                  <a:schemeClr val="accent2">
                    <a:lumMod val="75000"/>
                  </a:schemeClr>
                </a:solidFill>
              </a:rPr>
              <a:t>проєктом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 «Посилення демократії та довіри на місцевому рівні в Україні», який виконується АМУ та Конгресом місцевих та регіональних влад Ради Європи, а також у співпраці з </a:t>
            </a:r>
            <a:r>
              <a:rPr lang="uk-UA" sz="1600" dirty="0" err="1" smtClean="0">
                <a:solidFill>
                  <a:schemeClr val="accent2">
                    <a:lumMod val="75000"/>
                  </a:schemeClr>
                </a:solidFill>
              </a:rPr>
              <a:t>проєктом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 «Партнерство для розвитку міст» (ПРОМІС) Федерації канадських муніципалітетів.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uk-UA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uk-UA" sz="16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292" y="3791446"/>
            <a:ext cx="6590347" cy="3066554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636132" y="2735159"/>
            <a:ext cx="8596668" cy="128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Ми 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зібрали </a:t>
            </a:r>
            <a:r>
              <a:rPr lang="uk-UA" sz="1600" dirty="0" err="1">
                <a:solidFill>
                  <a:schemeClr val="accent2">
                    <a:lumMod val="75000"/>
                  </a:schemeClr>
                </a:solidFill>
              </a:rPr>
              <a:t>гендерно</a:t>
            </a:r>
            <a:r>
              <a:rPr lang="uk-UA" sz="1600" dirty="0">
                <a:solidFill>
                  <a:schemeClr val="accent2">
                    <a:lumMod val="75000"/>
                  </a:schemeClr>
                </a:solidFill>
              </a:rPr>
              <a:t> розрізнені дані щодо міських, селищних, сільських голів, секретарів та депутатів місцевих рад-членів АМУ, а також інформацію про наявність жіночих рад, гендерних паспортів, впровадження </a:t>
            </a:r>
            <a:r>
              <a:rPr lang="uk-UA" sz="1600" dirty="0" err="1">
                <a:solidFill>
                  <a:schemeClr val="accent2">
                    <a:lumMod val="75000"/>
                  </a:schemeClr>
                </a:solidFill>
              </a:rPr>
              <a:t>гендерно</a:t>
            </a:r>
            <a:r>
              <a:rPr lang="uk-UA" sz="1600" dirty="0">
                <a:solidFill>
                  <a:schemeClr val="accent2">
                    <a:lumMod val="75000"/>
                  </a:schemeClr>
                </a:solidFill>
              </a:rPr>
              <a:t> орієнтованого бюджетування в громадах тощо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buFont typeface="Wingdings 3" charset="2"/>
              <a:buNone/>
            </a:pPr>
            <a:endParaRPr lang="uk-UA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uk-UA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7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841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ПІДСУМКИ ОПИТУВАННЯ</a:t>
            </a:r>
            <a:b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uk-U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2091" y="1270902"/>
            <a:ext cx="8596668" cy="452853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Станом на травень 2020 року </a:t>
            </a:r>
            <a:endParaRPr lang="uk-UA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Чоловіків було більше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0" indent="0" algn="just">
              <a:buNone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       - на посаді міських, селищних та сільських голів у 5 разів.</a:t>
            </a:r>
          </a:p>
          <a:p>
            <a:pPr marL="0" indent="0" algn="just">
              <a:buNone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       - на посаді заступників міських, селищних та сільських голів у 2 рази. </a:t>
            </a:r>
          </a:p>
          <a:p>
            <a:pPr marL="0" indent="0" algn="just">
              <a:buNone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       - серед депутатів міських, селищних та сільських рад майже в 2 рази.</a:t>
            </a:r>
          </a:p>
          <a:p>
            <a:pPr algn="just"/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Жінок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було більше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на посаді секретарів міських, селищних та сільських рад у 2,4 рази.</a:t>
            </a:r>
          </a:p>
          <a:p>
            <a:pPr marL="0" indent="0" algn="just">
              <a:buNone/>
            </a:pP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64% місцевих рад-членів АМУ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мали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30%-50% представників однієї статі серед депутатів місцевих рад. Лише 6% громад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мали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однакову кількість жінок і чоловіків.</a:t>
            </a:r>
          </a:p>
          <a:p>
            <a:pPr algn="just"/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32% місцевих рад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мали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менше 30% жінок-депутаток.  4% місцевих рад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мали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менше 30% чоловіків-депутатів. </a:t>
            </a:r>
          </a:p>
          <a:p>
            <a:pPr algn="just"/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Найменший відсоток представництва жінок серед депутатів місцевих рад – в місті (6%), селищі (8%), селі (4%).</a:t>
            </a:r>
          </a:p>
          <a:p>
            <a:pPr algn="just"/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Найменший відсоток представництва чоловіків серед депутатів місцевих рад – в місті (38%), селищі (9%), селі (0%).</a:t>
            </a:r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85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2411" y="1555802"/>
            <a:ext cx="5801496" cy="2221917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solidFill>
                  <a:srgbClr val="0070C0"/>
                </a:solidFill>
              </a:rPr>
              <a:t/>
            </a:r>
            <a:br>
              <a:rPr lang="uk-UA" sz="3200" dirty="0">
                <a:solidFill>
                  <a:srgbClr val="0070C0"/>
                </a:solidFill>
              </a:rPr>
            </a:br>
            <a:endParaRPr lang="uk-UA" sz="16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6" y="391742"/>
            <a:ext cx="8525767" cy="16796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4109" y="2071400"/>
            <a:ext cx="15135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000" i="1" dirty="0" smtClean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uk-UA" sz="1000" i="1" dirty="0">
                <a:solidFill>
                  <a:schemeClr val="accent4">
                    <a:lumMod val="50000"/>
                  </a:schemeClr>
                </a:solidFill>
              </a:rPr>
              <a:t>процесі розробки – 54</a:t>
            </a: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3273" y="2557468"/>
            <a:ext cx="7251558" cy="2633899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83306" y="5431215"/>
            <a:ext cx="11053361" cy="1279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</a:rPr>
              <a:t>Брошуру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«Гендерна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</a:rPr>
              <a:t>політика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</a:rPr>
              <a:t>місцевому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</a:rPr>
              <a:t>рівні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» з результатами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</a:rPr>
              <a:t>опитування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</a:rPr>
              <a:t>українською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</a:rPr>
              <a:t>англійською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</a:rPr>
              <a:t>мовами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</a:rPr>
              <a:t>можна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</a:rPr>
              <a:t>прочитати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</a:rPr>
              <a:t>сайті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АМУ в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</a:rPr>
              <a:t>розділі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</a:rPr>
              <a:t>Бібліотека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»: </a:t>
            </a:r>
            <a:r>
              <a:rPr lang="fr-FR" sz="1400" dirty="0">
                <a:solidFill>
                  <a:schemeClr val="accent2">
                    <a:lumMod val="75000"/>
                  </a:schemeClr>
                </a:solidFill>
                <a:hlinkClick r:id="rId4"/>
              </a:rPr>
              <a:t>http://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www.auc.org.ua/library</a:t>
            </a:r>
            <a:endParaRPr lang="uk-UA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uk-UA" sz="1400" dirty="0" smtClean="0">
                <a:solidFill>
                  <a:schemeClr val="accent2">
                    <a:lumMod val="75000"/>
                  </a:schemeClr>
                </a:solidFill>
              </a:rPr>
              <a:t>Пряме посилання: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http</a:t>
            </a:r>
            <a:r>
              <a:rPr lang="fr-FR" sz="1400" dirty="0">
                <a:solidFill>
                  <a:schemeClr val="accent2">
                    <a:lumMod val="75000"/>
                  </a:schemeClr>
                </a:solidFill>
                <a:hlinkClick r:id="rId5"/>
              </a:rPr>
              <a:t>://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www.auc.org.ua/sites/default/files/library/genderna_polityka_na_miscevomu_rivni.pdf</a:t>
            </a:r>
            <a:r>
              <a:rPr lang="uk-UA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just"/>
            <a:endParaRPr lang="uk-UA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3168"/>
          </a:xfrm>
        </p:spPr>
        <p:txBody>
          <a:bodyPr/>
          <a:lstStyle/>
          <a:p>
            <a:pPr algn="ctr"/>
            <a:r>
              <a:rPr lang="uk-UA" dirty="0" smtClean="0"/>
              <a:t>ПЛАНИ НА МАЙБУТНЄ</a:t>
            </a:r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77333" y="1526276"/>
            <a:ext cx="9010363" cy="48745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Асоціація міст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України: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сприятиме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підписанню громадами України Європейської хартії рівності жінок і чоловіків у житті місцевих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громад та розробці планів її реалізації із застосуванням ГОБ;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сприятиме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підвищенню обізнаності посадовців місцевого самоврядування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з питань ГОБ під час заходів та шляхом подальшого впровадження онлайн курсу на платформі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Прометеус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збере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і поширить кращий досвід громад із зазначенням результатів застосування ГОБ;</a:t>
            </a:r>
          </a:p>
          <a:p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н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езабаром розпочне впровадження нового курсу з гендерної політики на місцевому рівні за прикладом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NALAS (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Мереж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і асоціацій місцевих влад Північно-Східної Європи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за підтримки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проєкту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Конгресу місцевих та регіональних влад Ради Європи. Курс включатиме блок з ГОБ;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братиме участь у місцевих та міжнародних заходах для подальшого вивчення та поширення ГОБ;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відстежуватиме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прогрес у реалізації гендерної політики на місцевому рівні.</a:t>
            </a:r>
          </a:p>
          <a:p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Незабаром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розпочне роботу сайт АМУ з гендерної політики на місцевому рівні, де будуть розміщені матеріали з ГОБ.</a:t>
            </a:r>
          </a:p>
          <a:p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uk-UA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994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6214</TotalTime>
  <Words>1197</Words>
  <Application>Microsoft Office PowerPoint</Application>
  <PresentationFormat>Широкоэкранный</PresentationFormat>
  <Paragraphs>67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Грань</vt:lpstr>
      <vt:lpstr>Презентация PowerPoint</vt:lpstr>
      <vt:lpstr>Презентация PowerPoint</vt:lpstr>
      <vt:lpstr>АМУ – ОФІЦІЙНИЙ ПАРТНЕР РАДИ ЄВРОПЕЙСЬКИХ МУНІЦИПАЛІТЕТІВ ТА РЕГІОНІВ  У ЗАЛУЧЕННІ ГРОМАД УКРАЇНИ ДО Європейської Хартії рівності жінок і чоловіків у житті місцевих громад  </vt:lpstr>
      <vt:lpstr>Гендерно орІЄНТОВАНЕ бюджетування і АМУ</vt:lpstr>
      <vt:lpstr>СПІВПРАЦЯ ПРОЄКТУ ПУЛЬС з ПРОЄКТОМ «Гендерно орІЄНТОВАНЕ бюджетування в УКРАЇНІ»</vt:lpstr>
      <vt:lpstr>Презентация PowerPoint</vt:lpstr>
      <vt:lpstr>ПІДСУМКИ ОПИТУВАННЯ </vt:lpstr>
      <vt:lpstr> </vt:lpstr>
      <vt:lpstr>ПЛАНИ НА МАЙБУТНЄ</vt:lpstr>
      <vt:lpstr>Дякую за увагу!  Асоціація міст України www.auc.org.ua  Детальніше за процесом підписання Хартії в Україні стежте у Facebook: Європейська хартія рівності жінок і чоловіків у житті місцевих громад-UA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Лазаренко Наталія Петрівна</dc:creator>
  <cp:lastModifiedBy>Лазаренко Наталія Петрівна</cp:lastModifiedBy>
  <cp:revision>112</cp:revision>
  <cp:lastPrinted>2020-11-18T15:00:55Z</cp:lastPrinted>
  <dcterms:created xsi:type="dcterms:W3CDTF">2018-10-04T14:31:26Z</dcterms:created>
  <dcterms:modified xsi:type="dcterms:W3CDTF">2020-11-20T11:51:54Z</dcterms:modified>
</cp:coreProperties>
</file>