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7.xml" ContentType="application/vnd.openxmlformats-officedocument.themeOverride+xml"/>
  <Override PartName="/ppt/charts/chart28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8.xml" ContentType="application/vnd.openxmlformats-officedocument.themeOverride+xml"/>
  <Override PartName="/ppt/charts/chart29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9.xml" ContentType="application/vnd.openxmlformats-officedocument.themeOverride+xml"/>
  <Override PartName="/ppt/charts/chart30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30.xml" ContentType="application/vnd.openxmlformats-officedocument.themeOverride+xml"/>
  <Override PartName="/ppt/charts/chart31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31.xml" ContentType="application/vnd.openxmlformats-officedocument.themeOverride+xml"/>
  <Override PartName="/ppt/charts/chart32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32.xml" ContentType="application/vnd.openxmlformats-officedocument.themeOverride+xml"/>
  <Override PartName="/ppt/charts/chart33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33.xml" ContentType="application/vnd.openxmlformats-officedocument.themeOverride+xml"/>
  <Override PartName="/ppt/charts/chart34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34.xml" ContentType="application/vnd.openxmlformats-officedocument.themeOverride+xml"/>
  <Override PartName="/ppt/charts/chart35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35.xml" ContentType="application/vnd.openxmlformats-officedocument.themeOverride+xml"/>
  <Override PartName="/ppt/charts/chart36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36.xml" ContentType="application/vnd.openxmlformats-officedocument.themeOverride+xml"/>
  <Override PartName="/ppt/charts/chart37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37.xml" ContentType="application/vnd.openxmlformats-officedocument.themeOverride+xml"/>
  <Override PartName="/ppt/charts/chart38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38.xml" ContentType="application/vnd.openxmlformats-officedocument.themeOverride+xml"/>
  <Override PartName="/ppt/charts/chart39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39.xml" ContentType="application/vnd.openxmlformats-officedocument.themeOverride+xml"/>
  <Override PartName="/ppt/charts/chart40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40.xml" ContentType="application/vnd.openxmlformats-officedocument.themeOverride+xml"/>
  <Override PartName="/ppt/charts/chart41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41.xml" ContentType="application/vnd.openxmlformats-officedocument.themeOverride+xml"/>
  <Override PartName="/ppt/charts/chart42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42.xml" ContentType="application/vnd.openxmlformats-officedocument.themeOverride+xml"/>
  <Override PartName="/ppt/charts/chart43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theme/themeOverride43.xml" ContentType="application/vnd.openxmlformats-officedocument.themeOverride+xml"/>
  <Override PartName="/ppt/charts/chart44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theme/themeOverride44.xml" ContentType="application/vnd.openxmlformats-officedocument.themeOverride+xml"/>
  <Override PartName="/ppt/charts/chart45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theme/themeOverride45.xml" ContentType="application/vnd.openxmlformats-officedocument.themeOverride+xml"/>
  <Override PartName="/ppt/charts/chart46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theme/themeOverride46.xml" ContentType="application/vnd.openxmlformats-officedocument.themeOverride+xml"/>
  <Override PartName="/ppt/charts/chart47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theme/themeOverride47.xml" ContentType="application/vnd.openxmlformats-officedocument.themeOverride+xml"/>
  <Override PartName="/ppt/charts/chart48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theme/themeOverride48.xml" ContentType="application/vnd.openxmlformats-officedocument.themeOverride+xml"/>
  <Override PartName="/ppt/charts/chart49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theme/themeOverride49.xml" ContentType="application/vnd.openxmlformats-officedocument.themeOverride+xml"/>
  <Override PartName="/ppt/charts/chart50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theme/themeOverride50.xml" ContentType="application/vnd.openxmlformats-officedocument.themeOverride+xml"/>
  <Override PartName="/ppt/charts/chart51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theme/themeOverride51.xml" ContentType="application/vnd.openxmlformats-officedocument.themeOverride+xml"/>
  <Override PartName="/ppt/charts/chart52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theme/themeOverride52.xml" ContentType="application/vnd.openxmlformats-officedocument.themeOverride+xml"/>
  <Override PartName="/ppt/charts/chart53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theme/themeOverride53.xml" ContentType="application/vnd.openxmlformats-officedocument.themeOverride+xml"/>
  <Override PartName="/ppt/charts/chart54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theme/themeOverride54.xml" ContentType="application/vnd.openxmlformats-officedocument.themeOverride+xml"/>
  <Override PartName="/ppt/charts/chart55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theme/themeOverride55.xml" ContentType="application/vnd.openxmlformats-officedocument.themeOverride+xml"/>
  <Override PartName="/ppt/charts/chart56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theme/themeOverride56.xml" ContentType="application/vnd.openxmlformats-officedocument.themeOverride+xml"/>
  <Override PartName="/ppt/charts/chart57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theme/themeOverride57.xml" ContentType="application/vnd.openxmlformats-officedocument.themeOverride+xml"/>
  <Override PartName="/ppt/charts/chart58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theme/themeOverride58.xml" ContentType="application/vnd.openxmlformats-officedocument.themeOverride+xml"/>
  <Override PartName="/ppt/charts/chart59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theme/themeOverride59.xml" ContentType="application/vnd.openxmlformats-officedocument.themeOverride+xml"/>
  <Override PartName="/ppt/charts/chart60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theme/themeOverride60.xml" ContentType="application/vnd.openxmlformats-officedocument.themeOverride+xml"/>
  <Override PartName="/ppt/charts/chart61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theme/themeOverride61.xml" ContentType="application/vnd.openxmlformats-officedocument.themeOverride+xml"/>
  <Override PartName="/ppt/charts/chart62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theme/themeOverride62.xml" ContentType="application/vnd.openxmlformats-officedocument.themeOverride+xml"/>
  <Override PartName="/ppt/charts/chart63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theme/themeOverride63.xml" ContentType="application/vnd.openxmlformats-officedocument.themeOverride+xml"/>
  <Override PartName="/ppt/charts/chart64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theme/themeOverride64.xml" ContentType="application/vnd.openxmlformats-officedocument.themeOverride+xml"/>
  <Override PartName="/ppt/charts/chart65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theme/themeOverride65.xml" ContentType="application/vnd.openxmlformats-officedocument.themeOverride+xml"/>
  <Override PartName="/ppt/charts/chart66.xml" ContentType="application/vnd.openxmlformats-officedocument.drawingml.chart+xml"/>
  <Override PartName="/ppt/theme/themeOverride66.xml" ContentType="application/vnd.openxmlformats-officedocument.themeOverride+xml"/>
  <Override PartName="/ppt/charts/chart67.xml" ContentType="application/vnd.openxmlformats-officedocument.drawingml.chart+xml"/>
  <Override PartName="/ppt/theme/themeOverride67.xml" ContentType="application/vnd.openxmlformats-officedocument.themeOverride+xml"/>
  <Override PartName="/ppt/charts/chart68.xml" ContentType="application/vnd.openxmlformats-officedocument.drawingml.chart+xml"/>
  <Override PartName="/ppt/theme/themeOverride68.xml" ContentType="application/vnd.openxmlformats-officedocument.themeOverride+xml"/>
  <Override PartName="/ppt/charts/chart69.xml" ContentType="application/vnd.openxmlformats-officedocument.drawingml.chart+xml"/>
  <Override PartName="/ppt/theme/themeOverride69.xml" ContentType="application/vnd.openxmlformats-officedocument.themeOverride+xml"/>
  <Override PartName="/ppt/charts/chart70.xml" ContentType="application/vnd.openxmlformats-officedocument.drawingml.chart+xml"/>
  <Override PartName="/ppt/theme/themeOverride70.xml" ContentType="application/vnd.openxmlformats-officedocument.themeOverride+xml"/>
  <Override PartName="/ppt/charts/chart7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theme/themeOverride71.xml" ContentType="application/vnd.openxmlformats-officedocument.themeOverride+xml"/>
  <Override PartName="/ppt/charts/chart72.xml" ContentType="application/vnd.openxmlformats-officedocument.drawingml.chart+xml"/>
  <Override PartName="/ppt/theme/themeOverride72.xml" ContentType="application/vnd.openxmlformats-officedocument.themeOverride+xml"/>
  <Override PartName="/ppt/charts/chart73.xml" ContentType="application/vnd.openxmlformats-officedocument.drawingml.chart+xml"/>
  <Override PartName="/ppt/theme/themeOverride73.xml" ContentType="application/vnd.openxmlformats-officedocument.themeOverride+xml"/>
  <Override PartName="/ppt/charts/chart74.xml" ContentType="application/vnd.openxmlformats-officedocument.drawingml.chart+xml"/>
  <Override PartName="/ppt/theme/themeOverride74.xml" ContentType="application/vnd.openxmlformats-officedocument.themeOverride+xml"/>
  <Override PartName="/ppt/charts/chart75.xml" ContentType="application/vnd.openxmlformats-officedocument.drawingml.chart+xml"/>
  <Override PartName="/ppt/theme/themeOverride75.xml" ContentType="application/vnd.openxmlformats-officedocument.themeOverride+xml"/>
  <Override PartName="/ppt/charts/chart76.xml" ContentType="application/vnd.openxmlformats-officedocument.drawingml.chart+xml"/>
  <Override PartName="/ppt/theme/themeOverride76.xml" ContentType="application/vnd.openxmlformats-officedocument.themeOverride+xml"/>
  <Override PartName="/ppt/charts/chart77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theme/themeOverride77.xml" ContentType="application/vnd.openxmlformats-officedocument.themeOverride+xml"/>
  <Override PartName="/ppt/charts/chart78.xml" ContentType="application/vnd.openxmlformats-officedocument.drawingml.chart+xml"/>
  <Override PartName="/ppt/theme/themeOverride78.xml" ContentType="application/vnd.openxmlformats-officedocument.themeOverride+xml"/>
  <Override PartName="/ppt/charts/chart79.xml" ContentType="application/vnd.openxmlformats-officedocument.drawingml.chart+xml"/>
  <Override PartName="/ppt/theme/themeOverride79.xml" ContentType="application/vnd.openxmlformats-officedocument.themeOverride+xml"/>
  <Override PartName="/ppt/charts/chart80.xml" ContentType="application/vnd.openxmlformats-officedocument.drawingml.chart+xml"/>
  <Override PartName="/ppt/theme/themeOverride80.xml" ContentType="application/vnd.openxmlformats-officedocument.themeOverride+xml"/>
  <Override PartName="/ppt/charts/chart81.xml" ContentType="application/vnd.openxmlformats-officedocument.drawingml.chart+xml"/>
  <Override PartName="/ppt/theme/themeOverride81.xml" ContentType="application/vnd.openxmlformats-officedocument.themeOverride+xml"/>
  <Override PartName="/ppt/charts/chart82.xml" ContentType="application/vnd.openxmlformats-officedocument.drawingml.chart+xml"/>
  <Override PartName="/ppt/theme/themeOverride82.xml" ContentType="application/vnd.openxmlformats-officedocument.themeOverride+xml"/>
  <Override PartName="/ppt/charts/chart8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theme/themeOverride83.xml" ContentType="application/vnd.openxmlformats-officedocument.themeOverride+xml"/>
  <Override PartName="/ppt/charts/chart8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theme/themeOverride84.xml" ContentType="application/vnd.openxmlformats-officedocument.themeOverride+xml"/>
  <Override PartName="/ppt/charts/chart8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theme/themeOverride85.xml" ContentType="application/vnd.openxmlformats-officedocument.themeOverride+xml"/>
  <Override PartName="/ppt/charts/chart8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theme/themeOverride86.xml" ContentType="application/vnd.openxmlformats-officedocument.themeOverride+xml"/>
  <Override PartName="/ppt/charts/chart8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theme/themeOverride87.xml" ContentType="application/vnd.openxmlformats-officedocument.themeOverride+xml"/>
  <Override PartName="/ppt/charts/chart8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theme/themeOverride88.xml" ContentType="application/vnd.openxmlformats-officedocument.themeOverride+xml"/>
  <Override PartName="/ppt/charts/chart8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theme/themeOverride89.xml" ContentType="application/vnd.openxmlformats-officedocument.themeOverride+xml"/>
  <Override PartName="/ppt/charts/chart9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theme/themeOverride90.xml" ContentType="application/vnd.openxmlformats-officedocument.themeOverride+xml"/>
  <Override PartName="/ppt/charts/chart9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theme/themeOverride91.xml" ContentType="application/vnd.openxmlformats-officedocument.themeOverride+xml"/>
  <Override PartName="/ppt/charts/chart9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theme/themeOverride92.xml" ContentType="application/vnd.openxmlformats-officedocument.themeOverride+xml"/>
  <Override PartName="/ppt/charts/chart9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theme/themeOverride93.xml" ContentType="application/vnd.openxmlformats-officedocument.themeOverride+xml"/>
  <Override PartName="/ppt/charts/chart94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theme/themeOverride94.xml" ContentType="application/vnd.openxmlformats-officedocument.themeOverride+xml"/>
  <Override PartName="/ppt/charts/chart95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theme/themeOverride95.xml" ContentType="application/vnd.openxmlformats-officedocument.themeOverride+xml"/>
  <Override PartName="/ppt/charts/chart96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theme/themeOverride96.xml" ContentType="application/vnd.openxmlformats-officedocument.themeOverride+xml"/>
  <Override PartName="/ppt/charts/chart97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theme/themeOverride97.xml" ContentType="application/vnd.openxmlformats-officedocument.themeOverride+xml"/>
  <Override PartName="/ppt/charts/chart98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theme/themeOverride98.xml" ContentType="application/vnd.openxmlformats-officedocument.themeOverride+xml"/>
  <Override PartName="/ppt/charts/chart99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theme/themeOverride99.xml" ContentType="application/vnd.openxmlformats-officedocument.themeOverride+xml"/>
  <Override PartName="/ppt/charts/chart100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theme/themeOverride100.xml" ContentType="application/vnd.openxmlformats-officedocument.themeOverride+xml"/>
  <Override PartName="/ppt/charts/chart101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theme/themeOverride101.xml" ContentType="application/vnd.openxmlformats-officedocument.themeOverride+xml"/>
  <Override PartName="/ppt/charts/chart102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theme/themeOverride102.xml" ContentType="application/vnd.openxmlformats-officedocument.themeOverride+xml"/>
  <Override PartName="/ppt/charts/chart103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theme/themeOverride103.xml" ContentType="application/vnd.openxmlformats-officedocument.themeOverride+xml"/>
  <Override PartName="/ppt/charts/chart104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theme/themeOverride104.xml" ContentType="application/vnd.openxmlformats-officedocument.themeOverride+xml"/>
  <Override PartName="/ppt/charts/chart105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theme/themeOverride105.xml" ContentType="application/vnd.openxmlformats-officedocument.themeOverride+xml"/>
  <Override PartName="/ppt/charts/chart106.xml" ContentType="application/vnd.openxmlformats-officedocument.drawingml.chart+xml"/>
  <Override PartName="/ppt/charts/style86.xml" ContentType="application/vnd.ms-office.chartstyle+xml"/>
  <Override PartName="/ppt/charts/colors86.xml" ContentType="application/vnd.ms-office.chartcolorstyle+xml"/>
  <Override PartName="/ppt/theme/themeOverride106.xml" ContentType="application/vnd.openxmlformats-officedocument.themeOverride+xml"/>
  <Override PartName="/ppt/charts/chart107.xml" ContentType="application/vnd.openxmlformats-officedocument.drawingml.chart+xml"/>
  <Override PartName="/ppt/charts/style87.xml" ContentType="application/vnd.ms-office.chartstyle+xml"/>
  <Override PartName="/ppt/charts/colors87.xml" ContentType="application/vnd.ms-office.chartcolorstyle+xml"/>
  <Override PartName="/ppt/theme/themeOverride107.xml" ContentType="application/vnd.openxmlformats-officedocument.themeOverride+xml"/>
  <Override PartName="/ppt/charts/chart108.xml" ContentType="application/vnd.openxmlformats-officedocument.drawingml.chart+xml"/>
  <Override PartName="/ppt/charts/style88.xml" ContentType="application/vnd.ms-office.chartstyle+xml"/>
  <Override PartName="/ppt/charts/colors88.xml" ContentType="application/vnd.ms-office.chartcolorstyle+xml"/>
  <Override PartName="/ppt/theme/themeOverride108.xml" ContentType="application/vnd.openxmlformats-officedocument.themeOverride+xml"/>
  <Override PartName="/ppt/charts/chart109.xml" ContentType="application/vnd.openxmlformats-officedocument.drawingml.chart+xml"/>
  <Override PartName="/ppt/charts/style89.xml" ContentType="application/vnd.ms-office.chartstyle+xml"/>
  <Override PartName="/ppt/charts/colors89.xml" ContentType="application/vnd.ms-office.chartcolorstyle+xml"/>
  <Override PartName="/ppt/theme/themeOverride109.xml" ContentType="application/vnd.openxmlformats-officedocument.themeOverride+xml"/>
  <Override PartName="/ppt/charts/chart110.xml" ContentType="application/vnd.openxmlformats-officedocument.drawingml.chart+xml"/>
  <Override PartName="/ppt/charts/style90.xml" ContentType="application/vnd.ms-office.chartstyle+xml"/>
  <Override PartName="/ppt/charts/colors90.xml" ContentType="application/vnd.ms-office.chartcolorstyle+xml"/>
  <Override PartName="/ppt/theme/themeOverride110.xml" ContentType="application/vnd.openxmlformats-officedocument.themeOverride+xml"/>
  <Override PartName="/ppt/charts/chart111.xml" ContentType="application/vnd.openxmlformats-officedocument.drawingml.chart+xml"/>
  <Override PartName="/ppt/charts/style91.xml" ContentType="application/vnd.ms-office.chartstyle+xml"/>
  <Override PartName="/ppt/charts/colors91.xml" ContentType="application/vnd.ms-office.chartcolorstyle+xml"/>
  <Override PartName="/ppt/theme/themeOverride111.xml" ContentType="application/vnd.openxmlformats-officedocument.themeOverride+xml"/>
  <Override PartName="/ppt/charts/chart112.xml" ContentType="application/vnd.openxmlformats-officedocument.drawingml.chart+xml"/>
  <Override PartName="/ppt/charts/style92.xml" ContentType="application/vnd.ms-office.chartstyle+xml"/>
  <Override PartName="/ppt/charts/colors92.xml" ContentType="application/vnd.ms-office.chartcolorstyle+xml"/>
  <Override PartName="/ppt/theme/themeOverride112.xml" ContentType="application/vnd.openxmlformats-officedocument.themeOverride+xml"/>
  <Override PartName="/ppt/charts/chart113.xml" ContentType="application/vnd.openxmlformats-officedocument.drawingml.chart+xml"/>
  <Override PartName="/ppt/charts/style93.xml" ContentType="application/vnd.ms-office.chartstyle+xml"/>
  <Override PartName="/ppt/charts/colors93.xml" ContentType="application/vnd.ms-office.chartcolorstyle+xml"/>
  <Override PartName="/ppt/theme/themeOverride113.xml" ContentType="application/vnd.openxmlformats-officedocument.themeOverride+xml"/>
  <Override PartName="/ppt/charts/chart114.xml" ContentType="application/vnd.openxmlformats-officedocument.drawingml.chart+xml"/>
  <Override PartName="/ppt/charts/style94.xml" ContentType="application/vnd.ms-office.chartstyle+xml"/>
  <Override PartName="/ppt/charts/colors94.xml" ContentType="application/vnd.ms-office.chartcolorstyle+xml"/>
  <Override PartName="/ppt/theme/themeOverride114.xml" ContentType="application/vnd.openxmlformats-officedocument.themeOverride+xml"/>
  <Override PartName="/ppt/charts/chart115.xml" ContentType="application/vnd.openxmlformats-officedocument.drawingml.chart+xml"/>
  <Override PartName="/ppt/charts/style95.xml" ContentType="application/vnd.ms-office.chartstyle+xml"/>
  <Override PartName="/ppt/charts/colors95.xml" ContentType="application/vnd.ms-office.chartcolorstyle+xml"/>
  <Override PartName="/ppt/theme/themeOverride115.xml" ContentType="application/vnd.openxmlformats-officedocument.themeOverride+xml"/>
  <Override PartName="/ppt/charts/chart116.xml" ContentType="application/vnd.openxmlformats-officedocument.drawingml.chart+xml"/>
  <Override PartName="/ppt/charts/style96.xml" ContentType="application/vnd.ms-office.chartstyle+xml"/>
  <Override PartName="/ppt/charts/colors96.xml" ContentType="application/vnd.ms-office.chartcolorstyle+xml"/>
  <Override PartName="/ppt/theme/themeOverride116.xml" ContentType="application/vnd.openxmlformats-officedocument.themeOverride+xml"/>
  <Override PartName="/ppt/charts/chart117.xml" ContentType="application/vnd.openxmlformats-officedocument.drawingml.chart+xml"/>
  <Override PartName="/ppt/charts/style97.xml" ContentType="application/vnd.ms-office.chartstyle+xml"/>
  <Override PartName="/ppt/charts/colors97.xml" ContentType="application/vnd.ms-office.chartcolorstyle+xml"/>
  <Override PartName="/ppt/theme/themeOverride117.xml" ContentType="application/vnd.openxmlformats-officedocument.themeOverride+xml"/>
  <Override PartName="/ppt/charts/chart118.xml" ContentType="application/vnd.openxmlformats-officedocument.drawingml.chart+xml"/>
  <Override PartName="/ppt/charts/style98.xml" ContentType="application/vnd.ms-office.chartstyle+xml"/>
  <Override PartName="/ppt/charts/colors98.xml" ContentType="application/vnd.ms-office.chartcolorstyle+xml"/>
  <Override PartName="/ppt/theme/themeOverride118.xml" ContentType="application/vnd.openxmlformats-officedocument.themeOverride+xml"/>
  <Override PartName="/ppt/charts/chart119.xml" ContentType="application/vnd.openxmlformats-officedocument.drawingml.chart+xml"/>
  <Override PartName="/ppt/theme/themeOverride119.xml" ContentType="application/vnd.openxmlformats-officedocument.themeOverride+xml"/>
  <Override PartName="/ppt/charts/chart120.xml" ContentType="application/vnd.openxmlformats-officedocument.drawingml.chart+xml"/>
  <Override PartName="/ppt/theme/themeOverride120.xml" ContentType="application/vnd.openxmlformats-officedocument.themeOverride+xml"/>
  <Override PartName="/ppt/charts/chart121.xml" ContentType="application/vnd.openxmlformats-officedocument.drawingml.chart+xml"/>
  <Override PartName="/ppt/theme/themeOverride121.xml" ContentType="application/vnd.openxmlformats-officedocument.themeOverride+xml"/>
  <Override PartName="/ppt/charts/chart122.xml" ContentType="application/vnd.openxmlformats-officedocument.drawingml.chart+xml"/>
  <Override PartName="/ppt/theme/themeOverride122.xml" ContentType="application/vnd.openxmlformats-officedocument.themeOverride+xml"/>
  <Override PartName="/ppt/charts/chart123.xml" ContentType="application/vnd.openxmlformats-officedocument.drawingml.chart+xml"/>
  <Override PartName="/ppt/theme/themeOverride123.xml" ContentType="application/vnd.openxmlformats-officedocument.themeOverride+xml"/>
  <Override PartName="/ppt/charts/chart124.xml" ContentType="application/vnd.openxmlformats-officedocument.drawingml.chart+xml"/>
  <Override PartName="/ppt/charts/style99.xml" ContentType="application/vnd.ms-office.chartstyle+xml"/>
  <Override PartName="/ppt/charts/colors99.xml" ContentType="application/vnd.ms-office.chartcolorstyle+xml"/>
  <Override PartName="/ppt/theme/themeOverride124.xml" ContentType="application/vnd.openxmlformats-officedocument.themeOverride+xml"/>
  <Override PartName="/ppt/charts/chart125.xml" ContentType="application/vnd.openxmlformats-officedocument.drawingml.chart+xml"/>
  <Override PartName="/ppt/charts/style100.xml" ContentType="application/vnd.ms-office.chartstyle+xml"/>
  <Override PartName="/ppt/charts/colors100.xml" ContentType="application/vnd.ms-office.chartcolorstyle+xml"/>
  <Override PartName="/ppt/theme/themeOverride125.xml" ContentType="application/vnd.openxmlformats-officedocument.themeOverride+xml"/>
  <Override PartName="/ppt/charts/chart126.xml" ContentType="application/vnd.openxmlformats-officedocument.drawingml.chart+xml"/>
  <Override PartName="/ppt/charts/style101.xml" ContentType="application/vnd.ms-office.chartstyle+xml"/>
  <Override PartName="/ppt/charts/colors101.xml" ContentType="application/vnd.ms-office.chartcolorstyle+xml"/>
  <Override PartName="/ppt/theme/themeOverride126.xml" ContentType="application/vnd.openxmlformats-officedocument.themeOverride+xml"/>
  <Override PartName="/ppt/charts/chart127.xml" ContentType="application/vnd.openxmlformats-officedocument.drawingml.chart+xml"/>
  <Override PartName="/ppt/charts/style102.xml" ContentType="application/vnd.ms-office.chartstyle+xml"/>
  <Override PartName="/ppt/charts/colors102.xml" ContentType="application/vnd.ms-office.chartcolorstyle+xml"/>
  <Override PartName="/ppt/theme/themeOverride127.xml" ContentType="application/vnd.openxmlformats-officedocument.themeOverride+xml"/>
  <Override PartName="/ppt/charts/chart128.xml" ContentType="application/vnd.openxmlformats-officedocument.drawingml.chart+xml"/>
  <Override PartName="/ppt/charts/style103.xml" ContentType="application/vnd.ms-office.chartstyle+xml"/>
  <Override PartName="/ppt/charts/colors103.xml" ContentType="application/vnd.ms-office.chartcolorstyle+xml"/>
  <Override PartName="/ppt/theme/themeOverride128.xml" ContentType="application/vnd.openxmlformats-officedocument.themeOverride+xml"/>
  <Override PartName="/ppt/charts/chart129.xml" ContentType="application/vnd.openxmlformats-officedocument.drawingml.chart+xml"/>
  <Override PartName="/ppt/charts/style104.xml" ContentType="application/vnd.ms-office.chartstyle+xml"/>
  <Override PartName="/ppt/charts/colors104.xml" ContentType="application/vnd.ms-office.chartcolorstyle+xml"/>
  <Override PartName="/ppt/theme/themeOverride129.xml" ContentType="application/vnd.openxmlformats-officedocument.themeOverride+xml"/>
  <Override PartName="/ppt/charts/chart130.xml" ContentType="application/vnd.openxmlformats-officedocument.drawingml.chart+xml"/>
  <Override PartName="/ppt/charts/style105.xml" ContentType="application/vnd.ms-office.chartstyle+xml"/>
  <Override PartName="/ppt/charts/colors105.xml" ContentType="application/vnd.ms-office.chartcolorstyle+xml"/>
  <Override PartName="/ppt/theme/themeOverride130.xml" ContentType="application/vnd.openxmlformats-officedocument.themeOverride+xml"/>
  <Override PartName="/ppt/charts/chart131.xml" ContentType="application/vnd.openxmlformats-officedocument.drawingml.chart+xml"/>
  <Override PartName="/ppt/charts/style106.xml" ContentType="application/vnd.ms-office.chartstyle+xml"/>
  <Override PartName="/ppt/charts/colors106.xml" ContentType="application/vnd.ms-office.chartcolorstyle+xml"/>
  <Override PartName="/ppt/theme/themeOverride131.xml" ContentType="application/vnd.openxmlformats-officedocument.themeOverride+xml"/>
  <Override PartName="/ppt/charts/chart132.xml" ContentType="application/vnd.openxmlformats-officedocument.drawingml.chart+xml"/>
  <Override PartName="/ppt/charts/style107.xml" ContentType="application/vnd.ms-office.chartstyle+xml"/>
  <Override PartName="/ppt/charts/colors107.xml" ContentType="application/vnd.ms-office.chartcolorstyle+xml"/>
  <Override PartName="/ppt/theme/themeOverride132.xml" ContentType="application/vnd.openxmlformats-officedocument.themeOverride+xml"/>
  <Override PartName="/ppt/charts/chart133.xml" ContentType="application/vnd.openxmlformats-officedocument.drawingml.chart+xml"/>
  <Override PartName="/ppt/charts/style108.xml" ContentType="application/vnd.ms-office.chartstyle+xml"/>
  <Override PartName="/ppt/charts/colors108.xml" ContentType="application/vnd.ms-office.chartcolorstyle+xml"/>
  <Override PartName="/ppt/theme/themeOverride133.xml" ContentType="application/vnd.openxmlformats-officedocument.themeOverride+xml"/>
  <Override PartName="/ppt/charts/chart134.xml" ContentType="application/vnd.openxmlformats-officedocument.drawingml.chart+xml"/>
  <Override PartName="/ppt/charts/style109.xml" ContentType="application/vnd.ms-office.chartstyle+xml"/>
  <Override PartName="/ppt/charts/colors109.xml" ContentType="application/vnd.ms-office.chartcolorstyle+xml"/>
  <Override PartName="/ppt/theme/themeOverride134.xml" ContentType="application/vnd.openxmlformats-officedocument.themeOverride+xml"/>
  <Override PartName="/ppt/charts/chart135.xml" ContentType="application/vnd.openxmlformats-officedocument.drawingml.chart+xml"/>
  <Override PartName="/ppt/charts/style110.xml" ContentType="application/vnd.ms-office.chartstyle+xml"/>
  <Override PartName="/ppt/charts/colors110.xml" ContentType="application/vnd.ms-office.chartcolorstyle+xml"/>
  <Override PartName="/ppt/theme/themeOverride135.xml" ContentType="application/vnd.openxmlformats-officedocument.themeOverride+xml"/>
  <Override PartName="/ppt/charts/chart136.xml" ContentType="application/vnd.openxmlformats-officedocument.drawingml.chart+xml"/>
  <Override PartName="/ppt/charts/style111.xml" ContentType="application/vnd.ms-office.chartstyle+xml"/>
  <Override PartName="/ppt/charts/colors111.xml" ContentType="application/vnd.ms-office.chartcolorstyle+xml"/>
  <Override PartName="/ppt/theme/themeOverride136.xml" ContentType="application/vnd.openxmlformats-officedocument.themeOverride+xml"/>
  <Override PartName="/ppt/charts/chart137.xml" ContentType="application/vnd.openxmlformats-officedocument.drawingml.chart+xml"/>
  <Override PartName="/ppt/charts/style112.xml" ContentType="application/vnd.ms-office.chartstyle+xml"/>
  <Override PartName="/ppt/charts/colors112.xml" ContentType="application/vnd.ms-office.chartcolorstyle+xml"/>
  <Override PartName="/ppt/theme/themeOverride137.xml" ContentType="application/vnd.openxmlformats-officedocument.themeOverride+xml"/>
  <Override PartName="/ppt/charts/chart138.xml" ContentType="application/vnd.openxmlformats-officedocument.drawingml.chart+xml"/>
  <Override PartName="/ppt/charts/style113.xml" ContentType="application/vnd.ms-office.chartstyle+xml"/>
  <Override PartName="/ppt/charts/colors113.xml" ContentType="application/vnd.ms-office.chartcolorstyle+xml"/>
  <Override PartName="/ppt/theme/themeOverride138.xml" ContentType="application/vnd.openxmlformats-officedocument.themeOverride+xml"/>
  <Override PartName="/ppt/charts/chart139.xml" ContentType="application/vnd.openxmlformats-officedocument.drawingml.chart+xml"/>
  <Override PartName="/ppt/charts/style114.xml" ContentType="application/vnd.ms-office.chartstyle+xml"/>
  <Override PartName="/ppt/charts/colors114.xml" ContentType="application/vnd.ms-office.chartcolorstyle+xml"/>
  <Override PartName="/ppt/theme/themeOverride139.xml" ContentType="application/vnd.openxmlformats-officedocument.themeOverride+xml"/>
  <Override PartName="/ppt/charts/chart140.xml" ContentType="application/vnd.openxmlformats-officedocument.drawingml.chart+xml"/>
  <Override PartName="/ppt/charts/style115.xml" ContentType="application/vnd.ms-office.chartstyle+xml"/>
  <Override PartName="/ppt/charts/colors115.xml" ContentType="application/vnd.ms-office.chartcolorstyle+xml"/>
  <Override PartName="/ppt/theme/themeOverride140.xml" ContentType="application/vnd.openxmlformats-officedocument.themeOverride+xml"/>
  <Override PartName="/ppt/charts/chart141.xml" ContentType="application/vnd.openxmlformats-officedocument.drawingml.chart+xml"/>
  <Override PartName="/ppt/charts/style116.xml" ContentType="application/vnd.ms-office.chartstyle+xml"/>
  <Override PartName="/ppt/charts/colors116.xml" ContentType="application/vnd.ms-office.chartcolorstyle+xml"/>
  <Override PartName="/ppt/theme/themeOverride141.xml" ContentType="application/vnd.openxmlformats-officedocument.themeOverride+xml"/>
  <Override PartName="/ppt/charts/chart142.xml" ContentType="application/vnd.openxmlformats-officedocument.drawingml.chart+xml"/>
  <Override PartName="/ppt/charts/style117.xml" ContentType="application/vnd.ms-office.chartstyle+xml"/>
  <Override PartName="/ppt/charts/colors117.xml" ContentType="application/vnd.ms-office.chartcolorstyle+xml"/>
  <Override PartName="/ppt/theme/themeOverride142.xml" ContentType="application/vnd.openxmlformats-officedocument.themeOverride+xml"/>
  <Override PartName="/ppt/charts/chart143.xml" ContentType="application/vnd.openxmlformats-officedocument.drawingml.chart+xml"/>
  <Override PartName="/ppt/charts/style118.xml" ContentType="application/vnd.ms-office.chartstyle+xml"/>
  <Override PartName="/ppt/charts/colors118.xml" ContentType="application/vnd.ms-office.chartcolorstyle+xml"/>
  <Override PartName="/ppt/theme/themeOverride143.xml" ContentType="application/vnd.openxmlformats-officedocument.themeOverride+xml"/>
  <Override PartName="/ppt/charts/chart144.xml" ContentType="application/vnd.openxmlformats-officedocument.drawingml.chart+xml"/>
  <Override PartName="/ppt/charts/style119.xml" ContentType="application/vnd.ms-office.chartstyle+xml"/>
  <Override PartName="/ppt/charts/colors119.xml" ContentType="application/vnd.ms-office.chartcolorstyle+xml"/>
  <Override PartName="/ppt/theme/themeOverride144.xml" ContentType="application/vnd.openxmlformats-officedocument.themeOverride+xml"/>
  <Override PartName="/ppt/charts/chart145.xml" ContentType="application/vnd.openxmlformats-officedocument.drawingml.chart+xml"/>
  <Override PartName="/ppt/charts/style120.xml" ContentType="application/vnd.ms-office.chartstyle+xml"/>
  <Override PartName="/ppt/charts/colors120.xml" ContentType="application/vnd.ms-office.chartcolorstyle+xml"/>
  <Override PartName="/ppt/theme/themeOverride145.xml" ContentType="application/vnd.openxmlformats-officedocument.themeOverride+xml"/>
  <Override PartName="/ppt/charts/chart146.xml" ContentType="application/vnd.openxmlformats-officedocument.drawingml.chart+xml"/>
  <Override PartName="/ppt/charts/style121.xml" ContentType="application/vnd.ms-office.chartstyle+xml"/>
  <Override PartName="/ppt/charts/colors121.xml" ContentType="application/vnd.ms-office.chartcolorstyle+xml"/>
  <Override PartName="/ppt/theme/themeOverride146.xml" ContentType="application/vnd.openxmlformats-officedocument.themeOverride+xml"/>
  <Override PartName="/ppt/charts/chart147.xml" ContentType="application/vnd.openxmlformats-officedocument.drawingml.chart+xml"/>
  <Override PartName="/ppt/charts/style122.xml" ContentType="application/vnd.ms-office.chartstyle+xml"/>
  <Override PartName="/ppt/charts/colors122.xml" ContentType="application/vnd.ms-office.chartcolorstyle+xml"/>
  <Override PartName="/ppt/theme/themeOverride147.xml" ContentType="application/vnd.openxmlformats-officedocument.themeOverride+xml"/>
  <Override PartName="/ppt/charts/chart148.xml" ContentType="application/vnd.openxmlformats-officedocument.drawingml.chart+xml"/>
  <Override PartName="/ppt/charts/style123.xml" ContentType="application/vnd.ms-office.chartstyle+xml"/>
  <Override PartName="/ppt/charts/colors123.xml" ContentType="application/vnd.ms-office.chartcolorstyle+xml"/>
  <Override PartName="/ppt/theme/themeOverride148.xml" ContentType="application/vnd.openxmlformats-officedocument.themeOverride+xml"/>
  <Override PartName="/ppt/charts/chart149.xml" ContentType="application/vnd.openxmlformats-officedocument.drawingml.chart+xml"/>
  <Override PartName="/ppt/charts/style124.xml" ContentType="application/vnd.ms-office.chartstyle+xml"/>
  <Override PartName="/ppt/charts/colors124.xml" ContentType="application/vnd.ms-office.chartcolorstyle+xml"/>
  <Override PartName="/ppt/theme/themeOverride149.xml" ContentType="application/vnd.openxmlformats-officedocument.themeOverride+xml"/>
  <Override PartName="/ppt/charts/chart150.xml" ContentType="application/vnd.openxmlformats-officedocument.drawingml.chart+xml"/>
  <Override PartName="/ppt/charts/style125.xml" ContentType="application/vnd.ms-office.chartstyle+xml"/>
  <Override PartName="/ppt/charts/colors125.xml" ContentType="application/vnd.ms-office.chartcolorstyle+xml"/>
  <Override PartName="/ppt/theme/themeOverride150.xml" ContentType="application/vnd.openxmlformats-officedocument.themeOverride+xml"/>
  <Override PartName="/ppt/charts/chart151.xml" ContentType="application/vnd.openxmlformats-officedocument.drawingml.chart+xml"/>
  <Override PartName="/ppt/charts/style126.xml" ContentType="application/vnd.ms-office.chartstyle+xml"/>
  <Override PartName="/ppt/charts/colors126.xml" ContentType="application/vnd.ms-office.chartcolorstyle+xml"/>
  <Override PartName="/ppt/theme/themeOverride151.xml" ContentType="application/vnd.openxmlformats-officedocument.themeOverride+xml"/>
  <Override PartName="/ppt/charts/chart152.xml" ContentType="application/vnd.openxmlformats-officedocument.drawingml.chart+xml"/>
  <Override PartName="/ppt/charts/style127.xml" ContentType="application/vnd.ms-office.chartstyle+xml"/>
  <Override PartName="/ppt/charts/colors127.xml" ContentType="application/vnd.ms-office.chartcolorstyle+xml"/>
  <Override PartName="/ppt/theme/themeOverride152.xml" ContentType="application/vnd.openxmlformats-officedocument.themeOverride+xml"/>
  <Override PartName="/ppt/charts/chart153.xml" ContentType="application/vnd.openxmlformats-officedocument.drawingml.chart+xml"/>
  <Override PartName="/ppt/charts/style128.xml" ContentType="application/vnd.ms-office.chartstyle+xml"/>
  <Override PartName="/ppt/charts/colors128.xml" ContentType="application/vnd.ms-office.chartcolorstyle+xml"/>
  <Override PartName="/ppt/theme/themeOverride153.xml" ContentType="application/vnd.openxmlformats-officedocument.themeOverride+xml"/>
  <Override PartName="/ppt/charts/chart154.xml" ContentType="application/vnd.openxmlformats-officedocument.drawingml.chart+xml"/>
  <Override PartName="/ppt/charts/style129.xml" ContentType="application/vnd.ms-office.chartstyle+xml"/>
  <Override PartName="/ppt/charts/colors129.xml" ContentType="application/vnd.ms-office.chartcolorstyle+xml"/>
  <Override PartName="/ppt/theme/themeOverride154.xml" ContentType="application/vnd.openxmlformats-officedocument.themeOverride+xml"/>
  <Override PartName="/ppt/charts/chart155.xml" ContentType="application/vnd.openxmlformats-officedocument.drawingml.chart+xml"/>
  <Override PartName="/ppt/charts/style130.xml" ContentType="application/vnd.ms-office.chartstyle+xml"/>
  <Override PartName="/ppt/charts/colors130.xml" ContentType="application/vnd.ms-office.chartcolorstyle+xml"/>
  <Override PartName="/ppt/theme/themeOverride155.xml" ContentType="application/vnd.openxmlformats-officedocument.themeOverride+xml"/>
  <Override PartName="/ppt/charts/chart156.xml" ContentType="application/vnd.openxmlformats-officedocument.drawingml.chart+xml"/>
  <Override PartName="/ppt/charts/style131.xml" ContentType="application/vnd.ms-office.chartstyle+xml"/>
  <Override PartName="/ppt/charts/colors131.xml" ContentType="application/vnd.ms-office.chartcolorstyle+xml"/>
  <Override PartName="/ppt/theme/themeOverride156.xml" ContentType="application/vnd.openxmlformats-officedocument.themeOverride+xml"/>
  <Override PartName="/ppt/charts/chart157.xml" ContentType="application/vnd.openxmlformats-officedocument.drawingml.chart+xml"/>
  <Override PartName="/ppt/charts/style132.xml" ContentType="application/vnd.ms-office.chartstyle+xml"/>
  <Override PartName="/ppt/charts/colors132.xml" ContentType="application/vnd.ms-office.chartcolorstyle+xml"/>
  <Override PartName="/ppt/theme/themeOverride157.xml" ContentType="application/vnd.openxmlformats-officedocument.themeOverride+xml"/>
  <Override PartName="/ppt/charts/chart158.xml" ContentType="application/vnd.openxmlformats-officedocument.drawingml.chart+xml"/>
  <Override PartName="/ppt/charts/style133.xml" ContentType="application/vnd.ms-office.chartstyle+xml"/>
  <Override PartName="/ppt/charts/colors133.xml" ContentType="application/vnd.ms-office.chartcolorstyle+xml"/>
  <Override PartName="/ppt/theme/themeOverride158.xml" ContentType="application/vnd.openxmlformats-officedocument.themeOverride+xml"/>
  <Override PartName="/ppt/charts/chart159.xml" ContentType="application/vnd.openxmlformats-officedocument.drawingml.chart+xml"/>
  <Override PartName="/ppt/charts/style134.xml" ContentType="application/vnd.ms-office.chartstyle+xml"/>
  <Override PartName="/ppt/charts/colors134.xml" ContentType="application/vnd.ms-office.chartcolorstyle+xml"/>
  <Override PartName="/ppt/theme/themeOverride159.xml" ContentType="application/vnd.openxmlformats-officedocument.themeOverride+xml"/>
  <Override PartName="/ppt/charts/chart160.xml" ContentType="application/vnd.openxmlformats-officedocument.drawingml.chart+xml"/>
  <Override PartName="/ppt/charts/style135.xml" ContentType="application/vnd.ms-office.chartstyle+xml"/>
  <Override PartName="/ppt/charts/colors135.xml" ContentType="application/vnd.ms-office.chartcolorstyle+xml"/>
  <Override PartName="/ppt/theme/themeOverride160.xml" ContentType="application/vnd.openxmlformats-officedocument.themeOverride+xml"/>
  <Override PartName="/ppt/charts/chart161.xml" ContentType="application/vnd.openxmlformats-officedocument.drawingml.chart+xml"/>
  <Override PartName="/ppt/charts/style136.xml" ContentType="application/vnd.ms-office.chartstyle+xml"/>
  <Override PartName="/ppt/charts/colors136.xml" ContentType="application/vnd.ms-office.chartcolorstyle+xml"/>
  <Override PartName="/ppt/theme/themeOverride161.xml" ContentType="application/vnd.openxmlformats-officedocument.themeOverride+xml"/>
  <Override PartName="/ppt/charts/chart162.xml" ContentType="application/vnd.openxmlformats-officedocument.drawingml.chart+xml"/>
  <Override PartName="/ppt/charts/style137.xml" ContentType="application/vnd.ms-office.chartstyle+xml"/>
  <Override PartName="/ppt/charts/colors137.xml" ContentType="application/vnd.ms-office.chartcolorstyle+xml"/>
  <Override PartName="/ppt/theme/themeOverride162.xml" ContentType="application/vnd.openxmlformats-officedocument.themeOverride+xml"/>
  <Override PartName="/ppt/charts/chart163.xml" ContentType="application/vnd.openxmlformats-officedocument.drawingml.chart+xml"/>
  <Override PartName="/ppt/charts/style138.xml" ContentType="application/vnd.ms-office.chartstyle+xml"/>
  <Override PartName="/ppt/charts/colors138.xml" ContentType="application/vnd.ms-office.chartcolorstyle+xml"/>
  <Override PartName="/ppt/theme/themeOverride163.xml" ContentType="application/vnd.openxmlformats-officedocument.themeOverride+xml"/>
  <Override PartName="/ppt/charts/chart164.xml" ContentType="application/vnd.openxmlformats-officedocument.drawingml.chart+xml"/>
  <Override PartName="/ppt/charts/style139.xml" ContentType="application/vnd.ms-office.chartstyle+xml"/>
  <Override PartName="/ppt/charts/colors139.xml" ContentType="application/vnd.ms-office.chartcolorstyle+xml"/>
  <Override PartName="/ppt/theme/themeOverride164.xml" ContentType="application/vnd.openxmlformats-officedocument.themeOverride+xml"/>
  <Override PartName="/ppt/charts/chart165.xml" ContentType="application/vnd.openxmlformats-officedocument.drawingml.chart+xml"/>
  <Override PartName="/ppt/charts/style140.xml" ContentType="application/vnd.ms-office.chartstyle+xml"/>
  <Override PartName="/ppt/charts/colors140.xml" ContentType="application/vnd.ms-office.chartcolorstyle+xml"/>
  <Override PartName="/ppt/theme/themeOverride165.xml" ContentType="application/vnd.openxmlformats-officedocument.themeOverride+xml"/>
  <Override PartName="/ppt/charts/chart166.xml" ContentType="application/vnd.openxmlformats-officedocument.drawingml.chart+xml"/>
  <Override PartName="/ppt/charts/style141.xml" ContentType="application/vnd.ms-office.chartstyle+xml"/>
  <Override PartName="/ppt/charts/colors141.xml" ContentType="application/vnd.ms-office.chartcolorstyle+xml"/>
  <Override PartName="/ppt/theme/themeOverride166.xml" ContentType="application/vnd.openxmlformats-officedocument.themeOverride+xml"/>
  <Override PartName="/ppt/charts/chart167.xml" ContentType="application/vnd.openxmlformats-officedocument.drawingml.chart+xml"/>
  <Override PartName="/ppt/charts/style142.xml" ContentType="application/vnd.ms-office.chartstyle+xml"/>
  <Override PartName="/ppt/charts/colors142.xml" ContentType="application/vnd.ms-office.chartcolorstyle+xml"/>
  <Override PartName="/ppt/theme/themeOverride167.xml" ContentType="application/vnd.openxmlformats-officedocument.themeOverride+xml"/>
  <Override PartName="/ppt/charts/chart168.xml" ContentType="application/vnd.openxmlformats-officedocument.drawingml.chart+xml"/>
  <Override PartName="/ppt/charts/style143.xml" ContentType="application/vnd.ms-office.chartstyle+xml"/>
  <Override PartName="/ppt/charts/colors143.xml" ContentType="application/vnd.ms-office.chartcolorstyle+xml"/>
  <Override PartName="/ppt/theme/themeOverride168.xml" ContentType="application/vnd.openxmlformats-officedocument.themeOverride+xml"/>
  <Override PartName="/ppt/charts/chart169.xml" ContentType="application/vnd.openxmlformats-officedocument.drawingml.chart+xml"/>
  <Override PartName="/ppt/charts/style144.xml" ContentType="application/vnd.ms-office.chartstyle+xml"/>
  <Override PartName="/ppt/charts/colors144.xml" ContentType="application/vnd.ms-office.chartcolorstyle+xml"/>
  <Override PartName="/ppt/theme/themeOverride169.xml" ContentType="application/vnd.openxmlformats-officedocument.themeOverride+xml"/>
  <Override PartName="/ppt/charts/chart170.xml" ContentType="application/vnd.openxmlformats-officedocument.drawingml.chart+xml"/>
  <Override PartName="/ppt/charts/style145.xml" ContentType="application/vnd.ms-office.chartstyle+xml"/>
  <Override PartName="/ppt/charts/colors145.xml" ContentType="application/vnd.ms-office.chartcolorstyle+xml"/>
  <Override PartName="/ppt/theme/themeOverride170.xml" ContentType="application/vnd.openxmlformats-officedocument.themeOverride+xml"/>
  <Override PartName="/ppt/charts/chart171.xml" ContentType="application/vnd.openxmlformats-officedocument.drawingml.chart+xml"/>
  <Override PartName="/ppt/charts/style146.xml" ContentType="application/vnd.ms-office.chartstyle+xml"/>
  <Override PartName="/ppt/charts/colors146.xml" ContentType="application/vnd.ms-office.chartcolorstyle+xml"/>
  <Override PartName="/ppt/theme/themeOverride171.xml" ContentType="application/vnd.openxmlformats-officedocument.themeOverride+xml"/>
  <Override PartName="/ppt/charts/chart172.xml" ContentType="application/vnd.openxmlformats-officedocument.drawingml.chart+xml"/>
  <Override PartName="/ppt/charts/style147.xml" ContentType="application/vnd.ms-office.chartstyle+xml"/>
  <Override PartName="/ppt/charts/colors147.xml" ContentType="application/vnd.ms-office.chartcolorstyle+xml"/>
  <Override PartName="/ppt/theme/themeOverride172.xml" ContentType="application/vnd.openxmlformats-officedocument.themeOverride+xml"/>
  <Override PartName="/ppt/charts/chart173.xml" ContentType="application/vnd.openxmlformats-officedocument.drawingml.chart+xml"/>
  <Override PartName="/ppt/charts/style148.xml" ContentType="application/vnd.ms-office.chartstyle+xml"/>
  <Override PartName="/ppt/charts/colors148.xml" ContentType="application/vnd.ms-office.chartcolorstyle+xml"/>
  <Override PartName="/ppt/theme/themeOverride173.xml" ContentType="application/vnd.openxmlformats-officedocument.themeOverride+xml"/>
  <Override PartName="/ppt/charts/chart174.xml" ContentType="application/vnd.openxmlformats-officedocument.drawingml.chart+xml"/>
  <Override PartName="/ppt/charts/style149.xml" ContentType="application/vnd.ms-office.chartstyle+xml"/>
  <Override PartName="/ppt/charts/colors149.xml" ContentType="application/vnd.ms-office.chartcolorstyle+xml"/>
  <Override PartName="/ppt/theme/themeOverride174.xml" ContentType="application/vnd.openxmlformats-officedocument.themeOverride+xml"/>
  <Override PartName="/ppt/charts/chart175.xml" ContentType="application/vnd.openxmlformats-officedocument.drawingml.chart+xml"/>
  <Override PartName="/ppt/charts/style150.xml" ContentType="application/vnd.ms-office.chartstyle+xml"/>
  <Override PartName="/ppt/charts/colors150.xml" ContentType="application/vnd.ms-office.chartcolorstyle+xml"/>
  <Override PartName="/ppt/theme/themeOverride175.xml" ContentType="application/vnd.openxmlformats-officedocument.themeOverride+xml"/>
  <Override PartName="/ppt/charts/chart176.xml" ContentType="application/vnd.openxmlformats-officedocument.drawingml.chart+xml"/>
  <Override PartName="/ppt/charts/style151.xml" ContentType="application/vnd.ms-office.chartstyle+xml"/>
  <Override PartName="/ppt/charts/colors151.xml" ContentType="application/vnd.ms-office.chartcolorstyle+xml"/>
  <Override PartName="/ppt/theme/themeOverride176.xml" ContentType="application/vnd.openxmlformats-officedocument.themeOverride+xml"/>
  <Override PartName="/ppt/charts/chart177.xml" ContentType="application/vnd.openxmlformats-officedocument.drawingml.chart+xml"/>
  <Override PartName="/ppt/charts/style152.xml" ContentType="application/vnd.ms-office.chartstyle+xml"/>
  <Override PartName="/ppt/charts/colors152.xml" ContentType="application/vnd.ms-office.chartcolorstyle+xml"/>
  <Override PartName="/ppt/theme/themeOverride177.xml" ContentType="application/vnd.openxmlformats-officedocument.themeOverride+xml"/>
  <Override PartName="/ppt/charts/chart178.xml" ContentType="application/vnd.openxmlformats-officedocument.drawingml.chart+xml"/>
  <Override PartName="/ppt/charts/style153.xml" ContentType="application/vnd.ms-office.chartstyle+xml"/>
  <Override PartName="/ppt/charts/colors153.xml" ContentType="application/vnd.ms-office.chartcolorstyle+xml"/>
  <Override PartName="/ppt/theme/themeOverride178.xml" ContentType="application/vnd.openxmlformats-officedocument.themeOverride+xml"/>
  <Override PartName="/ppt/charts/chart179.xml" ContentType="application/vnd.openxmlformats-officedocument.drawingml.chart+xml"/>
  <Override PartName="/ppt/charts/style154.xml" ContentType="application/vnd.ms-office.chartstyle+xml"/>
  <Override PartName="/ppt/charts/colors154.xml" ContentType="application/vnd.ms-office.chartcolorstyle+xml"/>
  <Override PartName="/ppt/theme/themeOverride179.xml" ContentType="application/vnd.openxmlformats-officedocument.themeOverride+xml"/>
  <Override PartName="/ppt/charts/chart180.xml" ContentType="application/vnd.openxmlformats-officedocument.drawingml.chart+xml"/>
  <Override PartName="/ppt/charts/style155.xml" ContentType="application/vnd.ms-office.chartstyle+xml"/>
  <Override PartName="/ppt/charts/colors155.xml" ContentType="application/vnd.ms-office.chartcolorstyle+xml"/>
  <Override PartName="/ppt/theme/themeOverride180.xml" ContentType="application/vnd.openxmlformats-officedocument.themeOverride+xml"/>
  <Override PartName="/ppt/charts/chart181.xml" ContentType="application/vnd.openxmlformats-officedocument.drawingml.chart+xml"/>
  <Override PartName="/ppt/charts/style156.xml" ContentType="application/vnd.ms-office.chartstyle+xml"/>
  <Override PartName="/ppt/charts/colors156.xml" ContentType="application/vnd.ms-office.chartcolorstyle+xml"/>
  <Override PartName="/ppt/theme/themeOverride181.xml" ContentType="application/vnd.openxmlformats-officedocument.themeOverride+xml"/>
  <Override PartName="/ppt/charts/chart182.xml" ContentType="application/vnd.openxmlformats-officedocument.drawingml.chart+xml"/>
  <Override PartName="/ppt/charts/style157.xml" ContentType="application/vnd.ms-office.chartstyle+xml"/>
  <Override PartName="/ppt/charts/colors157.xml" ContentType="application/vnd.ms-office.chartcolorstyle+xml"/>
  <Override PartName="/ppt/theme/themeOverride182.xml" ContentType="application/vnd.openxmlformats-officedocument.themeOverride+xml"/>
  <Override PartName="/ppt/charts/chart183.xml" ContentType="application/vnd.openxmlformats-officedocument.drawingml.chart+xml"/>
  <Override PartName="/ppt/charts/style158.xml" ContentType="application/vnd.ms-office.chartstyle+xml"/>
  <Override PartName="/ppt/charts/colors158.xml" ContentType="application/vnd.ms-office.chartcolorstyle+xml"/>
  <Override PartName="/ppt/theme/themeOverride183.xml" ContentType="application/vnd.openxmlformats-officedocument.themeOverride+xml"/>
  <Override PartName="/ppt/charts/chart184.xml" ContentType="application/vnd.openxmlformats-officedocument.drawingml.chart+xml"/>
  <Override PartName="/ppt/charts/style159.xml" ContentType="application/vnd.ms-office.chartstyle+xml"/>
  <Override PartName="/ppt/charts/colors159.xml" ContentType="application/vnd.ms-office.chartcolorstyle+xml"/>
  <Override PartName="/ppt/theme/themeOverride184.xml" ContentType="application/vnd.openxmlformats-officedocument.themeOverride+xml"/>
  <Override PartName="/ppt/charts/chart185.xml" ContentType="application/vnd.openxmlformats-officedocument.drawingml.chart+xml"/>
  <Override PartName="/ppt/charts/style160.xml" ContentType="application/vnd.ms-office.chartstyle+xml"/>
  <Override PartName="/ppt/charts/colors160.xml" ContentType="application/vnd.ms-office.chartcolorstyle+xml"/>
  <Override PartName="/ppt/theme/themeOverride185.xml" ContentType="application/vnd.openxmlformats-officedocument.themeOverride+xml"/>
  <Override PartName="/ppt/charts/chart186.xml" ContentType="application/vnd.openxmlformats-officedocument.drawingml.chart+xml"/>
  <Override PartName="/ppt/charts/style161.xml" ContentType="application/vnd.ms-office.chartstyle+xml"/>
  <Override PartName="/ppt/charts/colors161.xml" ContentType="application/vnd.ms-office.chartcolorstyle+xml"/>
  <Override PartName="/ppt/theme/themeOverride186.xml" ContentType="application/vnd.openxmlformats-officedocument.themeOverride+xml"/>
  <Override PartName="/ppt/charts/chart187.xml" ContentType="application/vnd.openxmlformats-officedocument.drawingml.chart+xml"/>
  <Override PartName="/ppt/charts/style162.xml" ContentType="application/vnd.ms-office.chartstyle+xml"/>
  <Override PartName="/ppt/charts/colors162.xml" ContentType="application/vnd.ms-office.chartcolorstyle+xml"/>
  <Override PartName="/ppt/theme/themeOverride187.xml" ContentType="application/vnd.openxmlformats-officedocument.themeOverride+xml"/>
  <Override PartName="/ppt/charts/chart188.xml" ContentType="application/vnd.openxmlformats-officedocument.drawingml.chart+xml"/>
  <Override PartName="/ppt/charts/style163.xml" ContentType="application/vnd.ms-office.chartstyle+xml"/>
  <Override PartName="/ppt/charts/colors163.xml" ContentType="application/vnd.ms-office.chartcolorstyle+xml"/>
  <Override PartName="/ppt/theme/themeOverride188.xml" ContentType="application/vnd.openxmlformats-officedocument.themeOverride+xml"/>
  <Override PartName="/ppt/charts/chart189.xml" ContentType="application/vnd.openxmlformats-officedocument.drawingml.chart+xml"/>
  <Override PartName="/ppt/charts/style164.xml" ContentType="application/vnd.ms-office.chartstyle+xml"/>
  <Override PartName="/ppt/charts/colors164.xml" ContentType="application/vnd.ms-office.chartcolorstyle+xml"/>
  <Override PartName="/ppt/theme/themeOverride189.xml" ContentType="application/vnd.openxmlformats-officedocument.themeOverride+xml"/>
  <Override PartName="/ppt/charts/chart190.xml" ContentType="application/vnd.openxmlformats-officedocument.drawingml.chart+xml"/>
  <Override PartName="/ppt/charts/style165.xml" ContentType="application/vnd.ms-office.chartstyle+xml"/>
  <Override PartName="/ppt/charts/colors165.xml" ContentType="application/vnd.ms-office.chartcolorstyle+xml"/>
  <Override PartName="/ppt/theme/themeOverride190.xml" ContentType="application/vnd.openxmlformats-officedocument.themeOverride+xml"/>
  <Override PartName="/ppt/charts/chart191.xml" ContentType="application/vnd.openxmlformats-officedocument.drawingml.chart+xml"/>
  <Override PartName="/ppt/charts/style166.xml" ContentType="application/vnd.ms-office.chartstyle+xml"/>
  <Override PartName="/ppt/charts/colors166.xml" ContentType="application/vnd.ms-office.chartcolorstyle+xml"/>
  <Override PartName="/ppt/theme/themeOverride191.xml" ContentType="application/vnd.openxmlformats-officedocument.themeOverride+xml"/>
  <Override PartName="/ppt/charts/chart192.xml" ContentType="application/vnd.openxmlformats-officedocument.drawingml.chart+xml"/>
  <Override PartName="/ppt/charts/style167.xml" ContentType="application/vnd.ms-office.chartstyle+xml"/>
  <Override PartName="/ppt/charts/colors167.xml" ContentType="application/vnd.ms-office.chartcolorstyle+xml"/>
  <Override PartName="/ppt/theme/themeOverride192.xml" ContentType="application/vnd.openxmlformats-officedocument.themeOverride+xml"/>
  <Override PartName="/ppt/charts/chart193.xml" ContentType="application/vnd.openxmlformats-officedocument.drawingml.chart+xml"/>
  <Override PartName="/ppt/charts/style168.xml" ContentType="application/vnd.ms-office.chartstyle+xml"/>
  <Override PartName="/ppt/charts/colors168.xml" ContentType="application/vnd.ms-office.chartcolorstyle+xml"/>
  <Override PartName="/ppt/theme/themeOverride193.xml" ContentType="application/vnd.openxmlformats-officedocument.themeOverride+xml"/>
  <Override PartName="/ppt/charts/chart194.xml" ContentType="application/vnd.openxmlformats-officedocument.drawingml.chart+xml"/>
  <Override PartName="/ppt/charts/style169.xml" ContentType="application/vnd.ms-office.chartstyle+xml"/>
  <Override PartName="/ppt/charts/colors169.xml" ContentType="application/vnd.ms-office.chartcolorstyle+xml"/>
  <Override PartName="/ppt/theme/themeOverride194.xml" ContentType="application/vnd.openxmlformats-officedocument.themeOverride+xml"/>
  <Override PartName="/ppt/charts/chart195.xml" ContentType="application/vnd.openxmlformats-officedocument.drawingml.chart+xml"/>
  <Override PartName="/ppt/charts/style170.xml" ContentType="application/vnd.ms-office.chartstyle+xml"/>
  <Override PartName="/ppt/charts/colors170.xml" ContentType="application/vnd.ms-office.chartcolorstyle+xml"/>
  <Override PartName="/ppt/theme/themeOverride195.xml" ContentType="application/vnd.openxmlformats-officedocument.themeOverride+xml"/>
  <Override PartName="/ppt/charts/chart196.xml" ContentType="application/vnd.openxmlformats-officedocument.drawingml.chart+xml"/>
  <Override PartName="/ppt/charts/style171.xml" ContentType="application/vnd.ms-office.chartstyle+xml"/>
  <Override PartName="/ppt/charts/colors171.xml" ContentType="application/vnd.ms-office.chartcolorstyle+xml"/>
  <Override PartName="/ppt/theme/themeOverride196.xml" ContentType="application/vnd.openxmlformats-officedocument.themeOverride+xml"/>
  <Override PartName="/ppt/charts/chart197.xml" ContentType="application/vnd.openxmlformats-officedocument.drawingml.chart+xml"/>
  <Override PartName="/ppt/charts/style172.xml" ContentType="application/vnd.ms-office.chartstyle+xml"/>
  <Override PartName="/ppt/charts/colors172.xml" ContentType="application/vnd.ms-office.chartcolorstyle+xml"/>
  <Override PartName="/ppt/theme/themeOverride197.xml" ContentType="application/vnd.openxmlformats-officedocument.themeOverride+xml"/>
  <Override PartName="/ppt/charts/chart198.xml" ContentType="application/vnd.openxmlformats-officedocument.drawingml.chart+xml"/>
  <Override PartName="/ppt/charts/style173.xml" ContentType="application/vnd.ms-office.chartstyle+xml"/>
  <Override PartName="/ppt/charts/colors173.xml" ContentType="application/vnd.ms-office.chartcolorstyle+xml"/>
  <Override PartName="/ppt/theme/themeOverride198.xml" ContentType="application/vnd.openxmlformats-officedocument.themeOverride+xml"/>
  <Override PartName="/ppt/charts/chart199.xml" ContentType="application/vnd.openxmlformats-officedocument.drawingml.chart+xml"/>
  <Override PartName="/ppt/charts/style174.xml" ContentType="application/vnd.ms-office.chartstyle+xml"/>
  <Override PartName="/ppt/charts/colors174.xml" ContentType="application/vnd.ms-office.chartcolorstyle+xml"/>
  <Override PartName="/ppt/theme/themeOverride199.xml" ContentType="application/vnd.openxmlformats-officedocument.themeOverride+xml"/>
  <Override PartName="/ppt/charts/chart200.xml" ContentType="application/vnd.openxmlformats-officedocument.drawingml.chart+xml"/>
  <Override PartName="/ppt/charts/style175.xml" ContentType="application/vnd.ms-office.chartstyle+xml"/>
  <Override PartName="/ppt/charts/colors175.xml" ContentType="application/vnd.ms-office.chartcolorstyle+xml"/>
  <Override PartName="/ppt/theme/themeOverride200.xml" ContentType="application/vnd.openxmlformats-officedocument.themeOverride+xml"/>
  <Override PartName="/ppt/charts/chart201.xml" ContentType="application/vnd.openxmlformats-officedocument.drawingml.chart+xml"/>
  <Override PartName="/ppt/charts/style176.xml" ContentType="application/vnd.ms-office.chartstyle+xml"/>
  <Override PartName="/ppt/charts/colors176.xml" ContentType="application/vnd.ms-office.chartcolorstyle+xml"/>
  <Override PartName="/ppt/theme/themeOverride201.xml" ContentType="application/vnd.openxmlformats-officedocument.themeOverride+xml"/>
  <Override PartName="/ppt/charts/chart202.xml" ContentType="application/vnd.openxmlformats-officedocument.drawingml.chart+xml"/>
  <Override PartName="/ppt/charts/style177.xml" ContentType="application/vnd.ms-office.chartstyle+xml"/>
  <Override PartName="/ppt/charts/colors177.xml" ContentType="application/vnd.ms-office.chartcolorstyle+xml"/>
  <Override PartName="/ppt/theme/themeOverride20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5"/>
  </p:notesMasterIdLst>
  <p:handoutMasterIdLst>
    <p:handoutMasterId r:id="rId136"/>
  </p:handoutMasterIdLst>
  <p:sldIdLst>
    <p:sldId id="681" r:id="rId2"/>
    <p:sldId id="812" r:id="rId3"/>
    <p:sldId id="659" r:id="rId4"/>
    <p:sldId id="710" r:id="rId5"/>
    <p:sldId id="714" r:id="rId6"/>
    <p:sldId id="744" r:id="rId7"/>
    <p:sldId id="745" r:id="rId8"/>
    <p:sldId id="683" r:id="rId9"/>
    <p:sldId id="715" r:id="rId10"/>
    <p:sldId id="746" r:id="rId11"/>
    <p:sldId id="747" r:id="rId12"/>
    <p:sldId id="684" r:id="rId13"/>
    <p:sldId id="716" r:id="rId14"/>
    <p:sldId id="748" r:id="rId15"/>
    <p:sldId id="749" r:id="rId16"/>
    <p:sldId id="685" r:id="rId17"/>
    <p:sldId id="717" r:id="rId18"/>
    <p:sldId id="750" r:id="rId19"/>
    <p:sldId id="751" r:id="rId20"/>
    <p:sldId id="686" r:id="rId21"/>
    <p:sldId id="711" r:id="rId22"/>
    <p:sldId id="804" r:id="rId23"/>
    <p:sldId id="718" r:id="rId24"/>
    <p:sldId id="752" r:id="rId25"/>
    <p:sldId id="753" r:id="rId26"/>
    <p:sldId id="712" r:id="rId27"/>
    <p:sldId id="805" r:id="rId28"/>
    <p:sldId id="719" r:id="rId29"/>
    <p:sldId id="754" r:id="rId30"/>
    <p:sldId id="755" r:id="rId31"/>
    <p:sldId id="687" r:id="rId32"/>
    <p:sldId id="806" r:id="rId33"/>
    <p:sldId id="720" r:id="rId34"/>
    <p:sldId id="756" r:id="rId35"/>
    <p:sldId id="757" r:id="rId36"/>
    <p:sldId id="688" r:id="rId37"/>
    <p:sldId id="721" r:id="rId38"/>
    <p:sldId id="758" r:id="rId39"/>
    <p:sldId id="759" r:id="rId40"/>
    <p:sldId id="689" r:id="rId41"/>
    <p:sldId id="811" r:id="rId42"/>
    <p:sldId id="722" r:id="rId43"/>
    <p:sldId id="760" r:id="rId44"/>
    <p:sldId id="761" r:id="rId45"/>
    <p:sldId id="690" r:id="rId46"/>
    <p:sldId id="723" r:id="rId47"/>
    <p:sldId id="762" r:id="rId48"/>
    <p:sldId id="763" r:id="rId49"/>
    <p:sldId id="691" r:id="rId50"/>
    <p:sldId id="724" r:id="rId51"/>
    <p:sldId id="764" r:id="rId52"/>
    <p:sldId id="765" r:id="rId53"/>
    <p:sldId id="692" r:id="rId54"/>
    <p:sldId id="725" r:id="rId55"/>
    <p:sldId id="766" r:id="rId56"/>
    <p:sldId id="767" r:id="rId57"/>
    <p:sldId id="693" r:id="rId58"/>
    <p:sldId id="807" r:id="rId59"/>
    <p:sldId id="726" r:id="rId60"/>
    <p:sldId id="768" r:id="rId61"/>
    <p:sldId id="769" r:id="rId62"/>
    <p:sldId id="694" r:id="rId63"/>
    <p:sldId id="727" r:id="rId64"/>
    <p:sldId id="770" r:id="rId65"/>
    <p:sldId id="771" r:id="rId66"/>
    <p:sldId id="695" r:id="rId67"/>
    <p:sldId id="728" r:id="rId68"/>
    <p:sldId id="772" r:id="rId69"/>
    <p:sldId id="773" r:id="rId70"/>
    <p:sldId id="696" r:id="rId71"/>
    <p:sldId id="808" r:id="rId72"/>
    <p:sldId id="729" r:id="rId73"/>
    <p:sldId id="774" r:id="rId74"/>
    <p:sldId id="775" r:id="rId75"/>
    <p:sldId id="697" r:id="rId76"/>
    <p:sldId id="809" r:id="rId77"/>
    <p:sldId id="730" r:id="rId78"/>
    <p:sldId id="776" r:id="rId79"/>
    <p:sldId id="777" r:id="rId80"/>
    <p:sldId id="698" r:id="rId81"/>
    <p:sldId id="731" r:id="rId82"/>
    <p:sldId id="778" r:id="rId83"/>
    <p:sldId id="779" r:id="rId84"/>
    <p:sldId id="699" r:id="rId85"/>
    <p:sldId id="810" r:id="rId86"/>
    <p:sldId id="732" r:id="rId87"/>
    <p:sldId id="780" r:id="rId88"/>
    <p:sldId id="781" r:id="rId89"/>
    <p:sldId id="700" r:id="rId90"/>
    <p:sldId id="733" r:id="rId91"/>
    <p:sldId id="782" r:id="rId92"/>
    <p:sldId id="783" r:id="rId93"/>
    <p:sldId id="701" r:id="rId94"/>
    <p:sldId id="734" r:id="rId95"/>
    <p:sldId id="784" r:id="rId96"/>
    <p:sldId id="785" r:id="rId97"/>
    <p:sldId id="702" r:id="rId98"/>
    <p:sldId id="735" r:id="rId99"/>
    <p:sldId id="786" r:id="rId100"/>
    <p:sldId id="787" r:id="rId101"/>
    <p:sldId id="703" r:id="rId102"/>
    <p:sldId id="736" r:id="rId103"/>
    <p:sldId id="788" r:id="rId104"/>
    <p:sldId id="789" r:id="rId105"/>
    <p:sldId id="704" r:id="rId106"/>
    <p:sldId id="737" r:id="rId107"/>
    <p:sldId id="790" r:id="rId108"/>
    <p:sldId id="791" r:id="rId109"/>
    <p:sldId id="705" r:id="rId110"/>
    <p:sldId id="738" r:id="rId111"/>
    <p:sldId id="792" r:id="rId112"/>
    <p:sldId id="793" r:id="rId113"/>
    <p:sldId id="706" r:id="rId114"/>
    <p:sldId id="739" r:id="rId115"/>
    <p:sldId id="794" r:id="rId116"/>
    <p:sldId id="795" r:id="rId117"/>
    <p:sldId id="707" r:id="rId118"/>
    <p:sldId id="740" r:id="rId119"/>
    <p:sldId id="796" r:id="rId120"/>
    <p:sldId id="797" r:id="rId121"/>
    <p:sldId id="708" r:id="rId122"/>
    <p:sldId id="741" r:id="rId123"/>
    <p:sldId id="798" r:id="rId124"/>
    <p:sldId id="799" r:id="rId125"/>
    <p:sldId id="709" r:id="rId126"/>
    <p:sldId id="742" r:id="rId127"/>
    <p:sldId id="800" r:id="rId128"/>
    <p:sldId id="801" r:id="rId129"/>
    <p:sldId id="713" r:id="rId130"/>
    <p:sldId id="743" r:id="rId131"/>
    <p:sldId id="802" r:id="rId132"/>
    <p:sldId id="803" r:id="rId133"/>
    <p:sldId id="658" r:id="rId134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529C"/>
    <a:srgbClr val="912D29"/>
    <a:srgbClr val="A82324"/>
    <a:srgbClr val="CC3300"/>
    <a:srgbClr val="CC0000"/>
    <a:srgbClr val="752E8C"/>
    <a:srgbClr val="990000"/>
    <a:srgbClr val="8000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7" autoAdjust="0"/>
    <p:restoredTop sz="99361" autoAdjust="0"/>
  </p:normalViewPr>
  <p:slideViewPr>
    <p:cSldViewPr>
      <p:cViewPr varScale="1">
        <p:scale>
          <a:sx n="88" d="100"/>
          <a:sy n="88" d="100"/>
        </p:scale>
        <p:origin x="127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2314" y="-1224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&#1057;&#1086;&#1094;&#1080;&#1086;&#1083;&#1086;&#1075;&#1080;&#1103;\2023\&#1051;&#1110;&#1082;&#1072;&#1088;&#1110;\&#1095;_&#1083;&#1110;&#1082;&#1072;&#1088;&#1110;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0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0.xml"/><Relationship Id="rId2" Type="http://schemas.microsoft.com/office/2011/relationships/chartColorStyle" Target="colors80.xml"/><Relationship Id="rId1" Type="http://schemas.microsoft.com/office/2011/relationships/chartStyle" Target="style80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0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1.xml"/><Relationship Id="rId2" Type="http://schemas.microsoft.com/office/2011/relationships/chartColorStyle" Target="colors81.xml"/><Relationship Id="rId1" Type="http://schemas.microsoft.com/office/2011/relationships/chartStyle" Target="style81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0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2.xml"/><Relationship Id="rId2" Type="http://schemas.microsoft.com/office/2011/relationships/chartColorStyle" Target="colors82.xml"/><Relationship Id="rId1" Type="http://schemas.microsoft.com/office/2011/relationships/chartStyle" Target="style82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0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3.xml"/><Relationship Id="rId2" Type="http://schemas.microsoft.com/office/2011/relationships/chartColorStyle" Target="colors83.xml"/><Relationship Id="rId1" Type="http://schemas.microsoft.com/office/2011/relationships/chartStyle" Target="style83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0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4.xml"/><Relationship Id="rId2" Type="http://schemas.microsoft.com/office/2011/relationships/chartColorStyle" Target="colors84.xml"/><Relationship Id="rId1" Type="http://schemas.microsoft.com/office/2011/relationships/chartStyle" Target="style84.xml"/><Relationship Id="rId4" Type="http://schemas.openxmlformats.org/officeDocument/2006/relationships/oleObject" Target="file:///D:\&#1057;&#1086;&#1094;&#1080;&#1086;&#1083;&#1086;&#1075;&#1080;&#1103;\2023\&#1051;&#1110;&#1082;&#1072;&#1088;&#1110;\&#1095;_&#1083;&#1110;&#1082;&#1072;&#1088;&#1110;.xlsx" TargetMode="External"/></Relationships>
</file>

<file path=ppt/charts/_rels/chart10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5.xml"/><Relationship Id="rId2" Type="http://schemas.microsoft.com/office/2011/relationships/chartColorStyle" Target="colors85.xml"/><Relationship Id="rId1" Type="http://schemas.microsoft.com/office/2011/relationships/chartStyle" Target="style85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0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6.xml"/><Relationship Id="rId2" Type="http://schemas.microsoft.com/office/2011/relationships/chartColorStyle" Target="colors86.xml"/><Relationship Id="rId1" Type="http://schemas.microsoft.com/office/2011/relationships/chartStyle" Target="style86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0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7.xml"/><Relationship Id="rId2" Type="http://schemas.microsoft.com/office/2011/relationships/chartColorStyle" Target="colors87.xml"/><Relationship Id="rId1" Type="http://schemas.microsoft.com/office/2011/relationships/chartStyle" Target="style87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0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8.xml"/><Relationship Id="rId2" Type="http://schemas.microsoft.com/office/2011/relationships/chartColorStyle" Target="colors88.xml"/><Relationship Id="rId1" Type="http://schemas.microsoft.com/office/2011/relationships/chartStyle" Target="style88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0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9.xml"/><Relationship Id="rId2" Type="http://schemas.microsoft.com/office/2011/relationships/chartColorStyle" Target="colors89.xml"/><Relationship Id="rId1" Type="http://schemas.microsoft.com/office/2011/relationships/chartStyle" Target="style89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0.xml"/><Relationship Id="rId2" Type="http://schemas.microsoft.com/office/2011/relationships/chartColorStyle" Target="colors90.xml"/><Relationship Id="rId1" Type="http://schemas.microsoft.com/office/2011/relationships/chartStyle" Target="style90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1.xml"/><Relationship Id="rId2" Type="http://schemas.microsoft.com/office/2011/relationships/chartColorStyle" Target="colors91.xml"/><Relationship Id="rId1" Type="http://schemas.microsoft.com/office/2011/relationships/chartStyle" Target="style91.xml"/><Relationship Id="rId4" Type="http://schemas.openxmlformats.org/officeDocument/2006/relationships/oleObject" Target="file:///D:\&#1057;&#1086;&#1094;&#1080;&#1086;&#1083;&#1086;&#1075;&#1080;&#1103;\2023\&#1051;&#1110;&#1082;&#1072;&#1088;&#1110;\&#1095;_&#1083;&#1110;&#1082;&#1072;&#1088;&#1110;.xlsx" TargetMode="External"/></Relationships>
</file>

<file path=ppt/charts/_rels/chart1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2.xml"/><Relationship Id="rId2" Type="http://schemas.microsoft.com/office/2011/relationships/chartColorStyle" Target="colors92.xml"/><Relationship Id="rId1" Type="http://schemas.microsoft.com/office/2011/relationships/chartStyle" Target="style92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3.xml"/><Relationship Id="rId2" Type="http://schemas.microsoft.com/office/2011/relationships/chartColorStyle" Target="colors93.xml"/><Relationship Id="rId1" Type="http://schemas.microsoft.com/office/2011/relationships/chartStyle" Target="style93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4.xml"/><Relationship Id="rId2" Type="http://schemas.microsoft.com/office/2011/relationships/chartColorStyle" Target="colors94.xml"/><Relationship Id="rId1" Type="http://schemas.microsoft.com/office/2011/relationships/chartStyle" Target="style94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5.xml"/><Relationship Id="rId2" Type="http://schemas.microsoft.com/office/2011/relationships/chartColorStyle" Target="colors95.xml"/><Relationship Id="rId1" Type="http://schemas.microsoft.com/office/2011/relationships/chartStyle" Target="style95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6.xml"/><Relationship Id="rId2" Type="http://schemas.microsoft.com/office/2011/relationships/chartColorStyle" Target="colors96.xml"/><Relationship Id="rId1" Type="http://schemas.microsoft.com/office/2011/relationships/chartStyle" Target="style96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7.xml"/><Relationship Id="rId2" Type="http://schemas.microsoft.com/office/2011/relationships/chartColorStyle" Target="colors97.xml"/><Relationship Id="rId1" Type="http://schemas.microsoft.com/office/2011/relationships/chartStyle" Target="style97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8.xml"/><Relationship Id="rId2" Type="http://schemas.microsoft.com/office/2011/relationships/chartColorStyle" Target="colors98.xml"/><Relationship Id="rId1" Type="http://schemas.microsoft.com/office/2011/relationships/chartStyle" Target="style98.xml"/><Relationship Id="rId4" Type="http://schemas.openxmlformats.org/officeDocument/2006/relationships/oleObject" Target="file:///D:\&#1057;&#1086;&#1094;&#1080;&#1086;&#1083;&#1086;&#1075;&#1080;&#1103;\2023\&#1051;&#1110;&#1082;&#1072;&#1088;&#1110;\&#1095;_&#1083;&#1110;&#1082;&#1072;&#1088;&#1110;.xlsx" TargetMode="External"/></Relationships>
</file>

<file path=ppt/charts/_rels/chart119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Relationship Id="rId1" Type="http://schemas.openxmlformats.org/officeDocument/2006/relationships/themeOverride" Target="../theme/themeOverride11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20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Relationship Id="rId1" Type="http://schemas.openxmlformats.org/officeDocument/2006/relationships/themeOverride" Target="../theme/themeOverride120.xml"/></Relationships>
</file>

<file path=ppt/charts/_rels/chart12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Relationship Id="rId1" Type="http://schemas.openxmlformats.org/officeDocument/2006/relationships/themeOverride" Target="../theme/themeOverride121.xml"/></Relationships>
</file>

<file path=ppt/charts/_rels/chart12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Relationship Id="rId1" Type="http://schemas.openxmlformats.org/officeDocument/2006/relationships/themeOverride" Target="../theme/themeOverride122.xml"/></Relationships>
</file>

<file path=ppt/charts/_rels/chart12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Relationship Id="rId1" Type="http://schemas.openxmlformats.org/officeDocument/2006/relationships/themeOverride" Target="../theme/themeOverride123.xml"/></Relationships>
</file>

<file path=ppt/charts/_rels/chart1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4.xml"/><Relationship Id="rId2" Type="http://schemas.microsoft.com/office/2011/relationships/chartColorStyle" Target="colors99.xml"/><Relationship Id="rId1" Type="http://schemas.microsoft.com/office/2011/relationships/chartStyle" Target="style99.xml"/><Relationship Id="rId4" Type="http://schemas.openxmlformats.org/officeDocument/2006/relationships/oleObject" Target="file:///D:\&#1057;&#1086;&#1094;&#1080;&#1086;&#1083;&#1086;&#1075;&#1080;&#1103;\2023\&#1051;&#1110;&#1082;&#1072;&#1088;&#1110;\&#1095;_&#1083;&#1110;&#1082;&#1072;&#1088;&#1110;.xlsx" TargetMode="External"/></Relationships>
</file>

<file path=ppt/charts/_rels/chart1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5.xml"/><Relationship Id="rId2" Type="http://schemas.microsoft.com/office/2011/relationships/chartColorStyle" Target="colors100.xml"/><Relationship Id="rId1" Type="http://schemas.microsoft.com/office/2011/relationships/chartStyle" Target="style100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6.xml"/><Relationship Id="rId2" Type="http://schemas.microsoft.com/office/2011/relationships/chartColorStyle" Target="colors101.xml"/><Relationship Id="rId1" Type="http://schemas.microsoft.com/office/2011/relationships/chartStyle" Target="style101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7.xml"/><Relationship Id="rId2" Type="http://schemas.microsoft.com/office/2011/relationships/chartColorStyle" Target="colors102.xml"/><Relationship Id="rId1" Type="http://schemas.microsoft.com/office/2011/relationships/chartStyle" Target="style102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8.xml"/><Relationship Id="rId2" Type="http://schemas.microsoft.com/office/2011/relationships/chartColorStyle" Target="colors103.xml"/><Relationship Id="rId1" Type="http://schemas.microsoft.com/office/2011/relationships/chartStyle" Target="style103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9.xml"/><Relationship Id="rId2" Type="http://schemas.microsoft.com/office/2011/relationships/chartColorStyle" Target="colors104.xml"/><Relationship Id="rId1" Type="http://schemas.microsoft.com/office/2011/relationships/chartStyle" Target="style104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0.xml"/><Relationship Id="rId2" Type="http://schemas.microsoft.com/office/2011/relationships/chartColorStyle" Target="colors105.xml"/><Relationship Id="rId1" Type="http://schemas.microsoft.com/office/2011/relationships/chartStyle" Target="style105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1.xml"/><Relationship Id="rId2" Type="http://schemas.microsoft.com/office/2011/relationships/chartColorStyle" Target="colors106.xml"/><Relationship Id="rId1" Type="http://schemas.microsoft.com/office/2011/relationships/chartStyle" Target="style106.xml"/><Relationship Id="rId4" Type="http://schemas.openxmlformats.org/officeDocument/2006/relationships/oleObject" Target="file:///D:\&#1057;&#1086;&#1094;&#1080;&#1086;&#1083;&#1086;&#1075;&#1080;&#1103;\2023\&#1051;&#1110;&#1082;&#1072;&#1088;&#1110;\&#1095;_&#1083;&#1110;&#1082;&#1072;&#1088;&#1110;.xlsx" TargetMode="External"/></Relationships>
</file>

<file path=ppt/charts/_rels/chart1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2.xml"/><Relationship Id="rId2" Type="http://schemas.microsoft.com/office/2011/relationships/chartColorStyle" Target="colors107.xml"/><Relationship Id="rId1" Type="http://schemas.microsoft.com/office/2011/relationships/chartStyle" Target="style107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3.xml"/><Relationship Id="rId2" Type="http://schemas.microsoft.com/office/2011/relationships/chartColorStyle" Target="colors108.xml"/><Relationship Id="rId1" Type="http://schemas.microsoft.com/office/2011/relationships/chartStyle" Target="style108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4.xml"/><Relationship Id="rId2" Type="http://schemas.microsoft.com/office/2011/relationships/chartColorStyle" Target="colors109.xml"/><Relationship Id="rId1" Type="http://schemas.microsoft.com/office/2011/relationships/chartStyle" Target="style109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5.xml"/><Relationship Id="rId2" Type="http://schemas.microsoft.com/office/2011/relationships/chartColorStyle" Target="colors110.xml"/><Relationship Id="rId1" Type="http://schemas.microsoft.com/office/2011/relationships/chartStyle" Target="style110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6.xml"/><Relationship Id="rId2" Type="http://schemas.microsoft.com/office/2011/relationships/chartColorStyle" Target="colors111.xml"/><Relationship Id="rId1" Type="http://schemas.microsoft.com/office/2011/relationships/chartStyle" Target="style111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7.xml"/><Relationship Id="rId2" Type="http://schemas.microsoft.com/office/2011/relationships/chartColorStyle" Target="colors112.xml"/><Relationship Id="rId1" Type="http://schemas.microsoft.com/office/2011/relationships/chartStyle" Target="style112.xml"/><Relationship Id="rId4" Type="http://schemas.openxmlformats.org/officeDocument/2006/relationships/oleObject" Target="file:///D:\&#1057;&#1086;&#1094;&#1080;&#1086;&#1083;&#1086;&#1075;&#1080;&#1103;\2023\&#1051;&#1110;&#1082;&#1072;&#1088;&#1110;\&#1095;_&#1083;&#1110;&#1082;&#1072;&#1088;&#1110;.xlsx" TargetMode="External"/></Relationships>
</file>

<file path=ppt/charts/_rels/chart1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8.xml"/><Relationship Id="rId2" Type="http://schemas.microsoft.com/office/2011/relationships/chartColorStyle" Target="colors113.xml"/><Relationship Id="rId1" Type="http://schemas.microsoft.com/office/2011/relationships/chartStyle" Target="style113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9.xml"/><Relationship Id="rId2" Type="http://schemas.microsoft.com/office/2011/relationships/chartColorStyle" Target="colors114.xml"/><Relationship Id="rId1" Type="http://schemas.microsoft.com/office/2011/relationships/chartStyle" Target="style114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D:\&#1057;&#1086;&#1094;&#1080;&#1086;&#1083;&#1086;&#1075;&#1080;&#1103;\2023\&#1051;&#1110;&#1082;&#1072;&#1088;&#1110;\&#1095;_&#1083;&#1110;&#1082;&#1072;&#1088;&#1110;.xlsx" TargetMode="External"/></Relationships>
</file>

<file path=ppt/charts/_rels/chart1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0.xml"/><Relationship Id="rId2" Type="http://schemas.microsoft.com/office/2011/relationships/chartColorStyle" Target="colors115.xml"/><Relationship Id="rId1" Type="http://schemas.microsoft.com/office/2011/relationships/chartStyle" Target="style115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4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1.xml"/><Relationship Id="rId2" Type="http://schemas.microsoft.com/office/2011/relationships/chartColorStyle" Target="colors116.xml"/><Relationship Id="rId1" Type="http://schemas.microsoft.com/office/2011/relationships/chartStyle" Target="style116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4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2.xml"/><Relationship Id="rId2" Type="http://schemas.microsoft.com/office/2011/relationships/chartColorStyle" Target="colors117.xml"/><Relationship Id="rId1" Type="http://schemas.microsoft.com/office/2011/relationships/chartStyle" Target="style117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4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3.xml"/><Relationship Id="rId2" Type="http://schemas.microsoft.com/office/2011/relationships/chartColorStyle" Target="colors118.xml"/><Relationship Id="rId1" Type="http://schemas.microsoft.com/office/2011/relationships/chartStyle" Target="style118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4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4.xml"/><Relationship Id="rId2" Type="http://schemas.microsoft.com/office/2011/relationships/chartColorStyle" Target="colors119.xml"/><Relationship Id="rId1" Type="http://schemas.microsoft.com/office/2011/relationships/chartStyle" Target="style119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4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5.xml"/><Relationship Id="rId2" Type="http://schemas.microsoft.com/office/2011/relationships/chartColorStyle" Target="colors120.xml"/><Relationship Id="rId1" Type="http://schemas.microsoft.com/office/2011/relationships/chartStyle" Target="style120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4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6.xml"/><Relationship Id="rId2" Type="http://schemas.microsoft.com/office/2011/relationships/chartColorStyle" Target="colors121.xml"/><Relationship Id="rId1" Type="http://schemas.microsoft.com/office/2011/relationships/chartStyle" Target="style121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4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7.xml"/><Relationship Id="rId2" Type="http://schemas.microsoft.com/office/2011/relationships/chartColorStyle" Target="colors122.xml"/><Relationship Id="rId1" Type="http://schemas.microsoft.com/office/2011/relationships/chartStyle" Target="style122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4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8.xml"/><Relationship Id="rId2" Type="http://schemas.microsoft.com/office/2011/relationships/chartColorStyle" Target="colors123.xml"/><Relationship Id="rId1" Type="http://schemas.microsoft.com/office/2011/relationships/chartStyle" Target="style123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4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9.xml"/><Relationship Id="rId2" Type="http://schemas.microsoft.com/office/2011/relationships/chartColorStyle" Target="colors124.xml"/><Relationship Id="rId1" Type="http://schemas.microsoft.com/office/2011/relationships/chartStyle" Target="style124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5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0.xml"/><Relationship Id="rId2" Type="http://schemas.microsoft.com/office/2011/relationships/chartColorStyle" Target="colors125.xml"/><Relationship Id="rId1" Type="http://schemas.microsoft.com/office/2011/relationships/chartStyle" Target="style125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5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1.xml"/><Relationship Id="rId2" Type="http://schemas.microsoft.com/office/2011/relationships/chartColorStyle" Target="colors126.xml"/><Relationship Id="rId1" Type="http://schemas.microsoft.com/office/2011/relationships/chartStyle" Target="style126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5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2.xml"/><Relationship Id="rId2" Type="http://schemas.microsoft.com/office/2011/relationships/chartColorStyle" Target="colors127.xml"/><Relationship Id="rId1" Type="http://schemas.microsoft.com/office/2011/relationships/chartStyle" Target="style127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5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3.xml"/><Relationship Id="rId2" Type="http://schemas.microsoft.com/office/2011/relationships/chartColorStyle" Target="colors128.xml"/><Relationship Id="rId1" Type="http://schemas.microsoft.com/office/2011/relationships/chartStyle" Target="style128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5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4.xml"/><Relationship Id="rId2" Type="http://schemas.microsoft.com/office/2011/relationships/chartColorStyle" Target="colors129.xml"/><Relationship Id="rId1" Type="http://schemas.microsoft.com/office/2011/relationships/chartStyle" Target="style129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5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5.xml"/><Relationship Id="rId2" Type="http://schemas.microsoft.com/office/2011/relationships/chartColorStyle" Target="colors130.xml"/><Relationship Id="rId1" Type="http://schemas.microsoft.com/office/2011/relationships/chartStyle" Target="style130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5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6.xml"/><Relationship Id="rId2" Type="http://schemas.microsoft.com/office/2011/relationships/chartColorStyle" Target="colors131.xml"/><Relationship Id="rId1" Type="http://schemas.microsoft.com/office/2011/relationships/chartStyle" Target="style131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5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7.xml"/><Relationship Id="rId2" Type="http://schemas.microsoft.com/office/2011/relationships/chartColorStyle" Target="colors132.xml"/><Relationship Id="rId1" Type="http://schemas.microsoft.com/office/2011/relationships/chartStyle" Target="style132.xml"/><Relationship Id="rId4" Type="http://schemas.openxmlformats.org/officeDocument/2006/relationships/oleObject" Target="file:///D:\&#1057;&#1086;&#1094;&#1080;&#1086;&#1083;&#1086;&#1075;&#1080;&#1103;\2023\&#1051;&#1110;&#1082;&#1072;&#1088;&#1110;\&#1095;_&#1083;&#1110;&#1082;&#1072;&#1088;&#1110;.xlsx" TargetMode="External"/></Relationships>
</file>

<file path=ppt/charts/_rels/chart15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8.xml"/><Relationship Id="rId2" Type="http://schemas.microsoft.com/office/2011/relationships/chartColorStyle" Target="colors133.xml"/><Relationship Id="rId1" Type="http://schemas.microsoft.com/office/2011/relationships/chartStyle" Target="style133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5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9.xml"/><Relationship Id="rId2" Type="http://schemas.microsoft.com/office/2011/relationships/chartColorStyle" Target="colors134.xml"/><Relationship Id="rId1" Type="http://schemas.microsoft.com/office/2011/relationships/chartStyle" Target="style134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6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0.xml"/><Relationship Id="rId2" Type="http://schemas.microsoft.com/office/2011/relationships/chartColorStyle" Target="colors135.xml"/><Relationship Id="rId1" Type="http://schemas.microsoft.com/office/2011/relationships/chartStyle" Target="style135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6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1.xml"/><Relationship Id="rId2" Type="http://schemas.microsoft.com/office/2011/relationships/chartColorStyle" Target="colors136.xml"/><Relationship Id="rId1" Type="http://schemas.microsoft.com/office/2011/relationships/chartStyle" Target="style136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6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2.xml"/><Relationship Id="rId2" Type="http://schemas.microsoft.com/office/2011/relationships/chartColorStyle" Target="colors137.xml"/><Relationship Id="rId1" Type="http://schemas.microsoft.com/office/2011/relationships/chartStyle" Target="style137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6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3.xml"/><Relationship Id="rId2" Type="http://schemas.microsoft.com/office/2011/relationships/chartColorStyle" Target="colors138.xml"/><Relationship Id="rId1" Type="http://schemas.microsoft.com/office/2011/relationships/chartStyle" Target="style138.xml"/><Relationship Id="rId4" Type="http://schemas.openxmlformats.org/officeDocument/2006/relationships/oleObject" Target="file:///D:\&#1057;&#1086;&#1094;&#1080;&#1086;&#1083;&#1086;&#1075;&#1080;&#1103;\2023\&#1051;&#1110;&#1082;&#1072;&#1088;&#1110;\&#1095;_&#1083;&#1110;&#1082;&#1072;&#1088;&#1110;.xlsx" TargetMode="External"/></Relationships>
</file>

<file path=ppt/charts/_rels/chart16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4.xml"/><Relationship Id="rId2" Type="http://schemas.microsoft.com/office/2011/relationships/chartColorStyle" Target="colors139.xml"/><Relationship Id="rId1" Type="http://schemas.microsoft.com/office/2011/relationships/chartStyle" Target="style139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6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5.xml"/><Relationship Id="rId2" Type="http://schemas.microsoft.com/office/2011/relationships/chartColorStyle" Target="colors140.xml"/><Relationship Id="rId1" Type="http://schemas.microsoft.com/office/2011/relationships/chartStyle" Target="style140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6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6.xml"/><Relationship Id="rId2" Type="http://schemas.microsoft.com/office/2011/relationships/chartColorStyle" Target="colors141.xml"/><Relationship Id="rId1" Type="http://schemas.microsoft.com/office/2011/relationships/chartStyle" Target="style141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6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7.xml"/><Relationship Id="rId2" Type="http://schemas.microsoft.com/office/2011/relationships/chartColorStyle" Target="colors142.xml"/><Relationship Id="rId1" Type="http://schemas.microsoft.com/office/2011/relationships/chartStyle" Target="style142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6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8.xml"/><Relationship Id="rId2" Type="http://schemas.microsoft.com/office/2011/relationships/chartColorStyle" Target="colors143.xml"/><Relationship Id="rId1" Type="http://schemas.microsoft.com/office/2011/relationships/chartStyle" Target="style143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6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9.xml"/><Relationship Id="rId2" Type="http://schemas.microsoft.com/office/2011/relationships/chartColorStyle" Target="colors144.xml"/><Relationship Id="rId1" Type="http://schemas.microsoft.com/office/2011/relationships/chartStyle" Target="style144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7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0.xml"/><Relationship Id="rId2" Type="http://schemas.microsoft.com/office/2011/relationships/chartColorStyle" Target="colors145.xml"/><Relationship Id="rId1" Type="http://schemas.microsoft.com/office/2011/relationships/chartStyle" Target="style145.xml"/><Relationship Id="rId4" Type="http://schemas.openxmlformats.org/officeDocument/2006/relationships/oleObject" Target="file:///D:\&#1057;&#1086;&#1094;&#1080;&#1086;&#1083;&#1086;&#1075;&#1080;&#1103;\2023\&#1051;&#1110;&#1082;&#1072;&#1088;&#1110;\&#1095;_&#1083;&#1110;&#1082;&#1072;&#1088;&#1110;.xlsx" TargetMode="External"/></Relationships>
</file>

<file path=ppt/charts/_rels/chart17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1.xml"/><Relationship Id="rId2" Type="http://schemas.microsoft.com/office/2011/relationships/chartColorStyle" Target="colors146.xml"/><Relationship Id="rId1" Type="http://schemas.microsoft.com/office/2011/relationships/chartStyle" Target="style146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7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2.xml"/><Relationship Id="rId2" Type="http://schemas.microsoft.com/office/2011/relationships/chartColorStyle" Target="colors147.xml"/><Relationship Id="rId1" Type="http://schemas.microsoft.com/office/2011/relationships/chartStyle" Target="style147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7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3.xml"/><Relationship Id="rId2" Type="http://schemas.microsoft.com/office/2011/relationships/chartColorStyle" Target="colors148.xml"/><Relationship Id="rId1" Type="http://schemas.microsoft.com/office/2011/relationships/chartStyle" Target="style148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7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4.xml"/><Relationship Id="rId2" Type="http://schemas.microsoft.com/office/2011/relationships/chartColorStyle" Target="colors149.xml"/><Relationship Id="rId1" Type="http://schemas.microsoft.com/office/2011/relationships/chartStyle" Target="style149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7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5.xml"/><Relationship Id="rId2" Type="http://schemas.microsoft.com/office/2011/relationships/chartColorStyle" Target="colors150.xml"/><Relationship Id="rId1" Type="http://schemas.microsoft.com/office/2011/relationships/chartStyle" Target="style150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7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6.xml"/><Relationship Id="rId2" Type="http://schemas.microsoft.com/office/2011/relationships/chartColorStyle" Target="colors151.xml"/><Relationship Id="rId1" Type="http://schemas.microsoft.com/office/2011/relationships/chartStyle" Target="style151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7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7.xml"/><Relationship Id="rId2" Type="http://schemas.microsoft.com/office/2011/relationships/chartColorStyle" Target="colors152.xml"/><Relationship Id="rId1" Type="http://schemas.microsoft.com/office/2011/relationships/chartStyle" Target="style152.xml"/><Relationship Id="rId4" Type="http://schemas.openxmlformats.org/officeDocument/2006/relationships/oleObject" Target="file:///D:\&#1057;&#1086;&#1094;&#1080;&#1086;&#1083;&#1086;&#1075;&#1080;&#1103;\2023\&#1051;&#1110;&#1082;&#1072;&#1088;&#1110;\&#1095;_&#1083;&#1110;&#1082;&#1072;&#1088;&#1110;.xlsx" TargetMode="External"/></Relationships>
</file>

<file path=ppt/charts/_rels/chart17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8.xml"/><Relationship Id="rId2" Type="http://schemas.microsoft.com/office/2011/relationships/chartColorStyle" Target="colors153.xml"/><Relationship Id="rId1" Type="http://schemas.microsoft.com/office/2011/relationships/chartStyle" Target="style153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7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9.xml"/><Relationship Id="rId2" Type="http://schemas.microsoft.com/office/2011/relationships/chartColorStyle" Target="colors154.xml"/><Relationship Id="rId1" Type="http://schemas.microsoft.com/office/2011/relationships/chartStyle" Target="style154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8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0.xml"/><Relationship Id="rId2" Type="http://schemas.microsoft.com/office/2011/relationships/chartColorStyle" Target="colors155.xml"/><Relationship Id="rId1" Type="http://schemas.microsoft.com/office/2011/relationships/chartStyle" Target="style155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8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1.xml"/><Relationship Id="rId2" Type="http://schemas.microsoft.com/office/2011/relationships/chartColorStyle" Target="colors156.xml"/><Relationship Id="rId1" Type="http://schemas.microsoft.com/office/2011/relationships/chartStyle" Target="style156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8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2.xml"/><Relationship Id="rId2" Type="http://schemas.microsoft.com/office/2011/relationships/chartColorStyle" Target="colors157.xml"/><Relationship Id="rId1" Type="http://schemas.microsoft.com/office/2011/relationships/chartStyle" Target="style157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8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3.xml"/><Relationship Id="rId2" Type="http://schemas.microsoft.com/office/2011/relationships/chartColorStyle" Target="colors158.xml"/><Relationship Id="rId1" Type="http://schemas.microsoft.com/office/2011/relationships/chartStyle" Target="style158.xml"/><Relationship Id="rId4" Type="http://schemas.openxmlformats.org/officeDocument/2006/relationships/oleObject" Target="file:///D:\&#1057;&#1086;&#1094;&#1080;&#1086;&#1083;&#1086;&#1075;&#1080;&#1103;\2023\&#1051;&#1110;&#1082;&#1072;&#1088;&#1110;\&#1095;_&#1083;&#1110;&#1082;&#1072;&#1088;&#1110;.xlsx" TargetMode="External"/></Relationships>
</file>

<file path=ppt/charts/_rels/chart18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4.xml"/><Relationship Id="rId2" Type="http://schemas.microsoft.com/office/2011/relationships/chartColorStyle" Target="colors159.xml"/><Relationship Id="rId1" Type="http://schemas.microsoft.com/office/2011/relationships/chartStyle" Target="style159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8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5.xml"/><Relationship Id="rId2" Type="http://schemas.microsoft.com/office/2011/relationships/chartColorStyle" Target="colors160.xml"/><Relationship Id="rId1" Type="http://schemas.microsoft.com/office/2011/relationships/chartStyle" Target="style160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8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6.xml"/><Relationship Id="rId2" Type="http://schemas.microsoft.com/office/2011/relationships/chartColorStyle" Target="colors161.xml"/><Relationship Id="rId1" Type="http://schemas.microsoft.com/office/2011/relationships/chartStyle" Target="style161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8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7.xml"/><Relationship Id="rId2" Type="http://schemas.microsoft.com/office/2011/relationships/chartColorStyle" Target="colors162.xml"/><Relationship Id="rId1" Type="http://schemas.microsoft.com/office/2011/relationships/chartStyle" Target="style162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8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8.xml"/><Relationship Id="rId2" Type="http://schemas.microsoft.com/office/2011/relationships/chartColorStyle" Target="colors163.xml"/><Relationship Id="rId1" Type="http://schemas.microsoft.com/office/2011/relationships/chartStyle" Target="style163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8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9.xml"/><Relationship Id="rId2" Type="http://schemas.microsoft.com/office/2011/relationships/chartColorStyle" Target="colors164.xml"/><Relationship Id="rId1" Type="http://schemas.microsoft.com/office/2011/relationships/chartStyle" Target="style164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9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0.xml"/><Relationship Id="rId2" Type="http://schemas.microsoft.com/office/2011/relationships/chartColorStyle" Target="colors165.xml"/><Relationship Id="rId1" Type="http://schemas.microsoft.com/office/2011/relationships/chartStyle" Target="style165.xml"/><Relationship Id="rId4" Type="http://schemas.openxmlformats.org/officeDocument/2006/relationships/oleObject" Target="file:///D:\&#1057;&#1086;&#1094;&#1080;&#1086;&#1083;&#1086;&#1075;&#1080;&#1103;\2023\&#1051;&#1110;&#1082;&#1072;&#1088;&#1110;\&#1095;_&#1083;&#1110;&#1082;&#1072;&#1088;&#1110;.xlsx" TargetMode="External"/></Relationships>
</file>

<file path=ppt/charts/_rels/chart19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1.xml"/><Relationship Id="rId2" Type="http://schemas.microsoft.com/office/2011/relationships/chartColorStyle" Target="colors166.xml"/><Relationship Id="rId1" Type="http://schemas.microsoft.com/office/2011/relationships/chartStyle" Target="style166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9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2.xml"/><Relationship Id="rId2" Type="http://schemas.microsoft.com/office/2011/relationships/chartColorStyle" Target="colors167.xml"/><Relationship Id="rId1" Type="http://schemas.microsoft.com/office/2011/relationships/chartStyle" Target="style167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9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3.xml"/><Relationship Id="rId2" Type="http://schemas.microsoft.com/office/2011/relationships/chartColorStyle" Target="colors168.xml"/><Relationship Id="rId1" Type="http://schemas.microsoft.com/office/2011/relationships/chartStyle" Target="style168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9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4.xml"/><Relationship Id="rId2" Type="http://schemas.microsoft.com/office/2011/relationships/chartColorStyle" Target="colors169.xml"/><Relationship Id="rId1" Type="http://schemas.microsoft.com/office/2011/relationships/chartStyle" Target="style169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9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5.xml"/><Relationship Id="rId2" Type="http://schemas.microsoft.com/office/2011/relationships/chartColorStyle" Target="colors170.xml"/><Relationship Id="rId1" Type="http://schemas.microsoft.com/office/2011/relationships/chartStyle" Target="style170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9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6.xml"/><Relationship Id="rId2" Type="http://schemas.microsoft.com/office/2011/relationships/chartColorStyle" Target="colors171.xml"/><Relationship Id="rId1" Type="http://schemas.microsoft.com/office/2011/relationships/chartStyle" Target="style171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9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7.xml"/><Relationship Id="rId2" Type="http://schemas.microsoft.com/office/2011/relationships/chartColorStyle" Target="colors172.xml"/><Relationship Id="rId1" Type="http://schemas.microsoft.com/office/2011/relationships/chartStyle" Target="style172.xml"/><Relationship Id="rId4" Type="http://schemas.openxmlformats.org/officeDocument/2006/relationships/oleObject" Target="file:///D:\&#1057;&#1086;&#1094;&#1080;&#1086;&#1083;&#1086;&#1075;&#1080;&#1103;\2023\&#1051;&#1110;&#1082;&#1072;&#1088;&#1110;\&#1095;_&#1083;&#1110;&#1082;&#1072;&#1088;&#1110;.xlsx" TargetMode="External"/></Relationships>
</file>

<file path=ppt/charts/_rels/chart19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8.xml"/><Relationship Id="rId2" Type="http://schemas.microsoft.com/office/2011/relationships/chartColorStyle" Target="colors173.xml"/><Relationship Id="rId1" Type="http://schemas.microsoft.com/office/2011/relationships/chartStyle" Target="style173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19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9.xml"/><Relationship Id="rId2" Type="http://schemas.microsoft.com/office/2011/relationships/chartColorStyle" Target="colors174.xml"/><Relationship Id="rId1" Type="http://schemas.microsoft.com/office/2011/relationships/chartStyle" Target="style174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&#1057;&#1086;&#1094;&#1080;&#1086;&#1083;&#1086;&#1075;&#1080;&#1103;\2023\&#1051;&#1110;&#1082;&#1072;&#1088;&#1110;\&#1095;_&#1083;&#1110;&#1082;&#1072;&#1088;&#1110;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file:///D:\&#1057;&#1086;&#1094;&#1080;&#1086;&#1083;&#1086;&#1075;&#1080;&#1103;\2023\&#1051;&#1110;&#1082;&#1072;&#1088;&#1110;\&#1095;_&#1083;&#1110;&#1082;&#1072;&#1088;&#1110;.xlsx" TargetMode="External"/></Relationships>
</file>

<file path=ppt/charts/_rels/chart20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0.xml"/><Relationship Id="rId2" Type="http://schemas.microsoft.com/office/2011/relationships/chartColorStyle" Target="colors175.xml"/><Relationship Id="rId1" Type="http://schemas.microsoft.com/office/2011/relationships/chartStyle" Target="style175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20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1.xml"/><Relationship Id="rId2" Type="http://schemas.microsoft.com/office/2011/relationships/chartColorStyle" Target="colors176.xml"/><Relationship Id="rId1" Type="http://schemas.microsoft.com/office/2011/relationships/chartStyle" Target="style176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20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2.xml"/><Relationship Id="rId2" Type="http://schemas.microsoft.com/office/2011/relationships/chartColorStyle" Target="colors177.xml"/><Relationship Id="rId1" Type="http://schemas.microsoft.com/office/2011/relationships/chartStyle" Target="style177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Relationship Id="rId1" Type="http://schemas.openxmlformats.org/officeDocument/2006/relationships/themeOverride" Target="../theme/themeOverrid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D:\&#1057;&#1086;&#1094;&#1080;&#1086;&#1083;&#1086;&#1075;&#1080;&#1103;\2023\&#1051;&#1110;&#1082;&#1072;&#1088;&#1110;\&#1095;_&#1083;&#1110;&#1082;&#1072;&#1088;&#1110;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file:///D:\&#1057;&#1086;&#1094;&#1080;&#1086;&#1083;&#1086;&#1075;&#1080;&#1103;\2023\&#1051;&#1110;&#1082;&#1072;&#1088;&#1110;\&#1095;_&#1083;&#1110;&#1082;&#1072;&#1088;&#1110;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oleObject" Target="file:///D:\&#1057;&#1086;&#1094;&#1080;&#1086;&#1083;&#1086;&#1075;&#1080;&#1103;\2023\&#1051;&#1110;&#1082;&#1072;&#1088;&#1110;\&#1095;_&#1083;&#1110;&#1082;&#1072;&#1088;&#1110;.xlsx" TargetMode="Externa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5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oleObject" Target="file:///C:\Users\Alexander\Desktop\230315%20-%20&#1051;&#1110;&#1082;&#1072;&#1088;&#1110;3\&#1095;_&#1083;&#1110;&#1082;&#1072;&#1088;&#1110;%20(1).xlsx" TargetMode="Externa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6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7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8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9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0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1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2.xml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oleObject" Target="file:///D:\&#1057;&#1086;&#1094;&#1080;&#1086;&#1083;&#1086;&#1075;&#1080;&#1103;\2023\&#1051;&#1110;&#1082;&#1072;&#1088;&#1110;\&#1095;_&#1083;&#1110;&#1082;&#1072;&#1088;&#1110;.xlsx" TargetMode="Externa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3.xml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4.xml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5.xml"/><Relationship Id="rId2" Type="http://schemas.microsoft.com/office/2011/relationships/chartColorStyle" Target="colors40.xml"/><Relationship Id="rId1" Type="http://schemas.microsoft.com/office/2011/relationships/chartStyle" Target="style40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6.xml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7.xml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8.xml"/><Relationship Id="rId2" Type="http://schemas.microsoft.com/office/2011/relationships/chartColorStyle" Target="colors43.xml"/><Relationship Id="rId1" Type="http://schemas.microsoft.com/office/2011/relationships/chartStyle" Target="style43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9.xml"/><Relationship Id="rId2" Type="http://schemas.microsoft.com/office/2011/relationships/chartColorStyle" Target="colors44.xml"/><Relationship Id="rId1" Type="http://schemas.microsoft.com/office/2011/relationships/chartStyle" Target="style44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0.xml"/><Relationship Id="rId2" Type="http://schemas.microsoft.com/office/2011/relationships/chartColorStyle" Target="colors45.xml"/><Relationship Id="rId1" Type="http://schemas.microsoft.com/office/2011/relationships/chartStyle" Target="style45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1.xml"/><Relationship Id="rId2" Type="http://schemas.microsoft.com/office/2011/relationships/chartColorStyle" Target="colors46.xml"/><Relationship Id="rId1" Type="http://schemas.microsoft.com/office/2011/relationships/chartStyle" Target="style46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2.xml"/><Relationship Id="rId2" Type="http://schemas.microsoft.com/office/2011/relationships/chartColorStyle" Target="colors47.xml"/><Relationship Id="rId1" Type="http://schemas.microsoft.com/office/2011/relationships/chartStyle" Target="style47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3.xml"/><Relationship Id="rId2" Type="http://schemas.microsoft.com/office/2011/relationships/chartColorStyle" Target="colors48.xml"/><Relationship Id="rId1" Type="http://schemas.microsoft.com/office/2011/relationships/chartStyle" Target="style48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4.xml"/><Relationship Id="rId2" Type="http://schemas.microsoft.com/office/2011/relationships/chartColorStyle" Target="colors49.xml"/><Relationship Id="rId1" Type="http://schemas.microsoft.com/office/2011/relationships/chartStyle" Target="style49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5.xml"/><Relationship Id="rId2" Type="http://schemas.microsoft.com/office/2011/relationships/chartColorStyle" Target="colors50.xml"/><Relationship Id="rId1" Type="http://schemas.microsoft.com/office/2011/relationships/chartStyle" Target="style50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6.xml"/><Relationship Id="rId2" Type="http://schemas.microsoft.com/office/2011/relationships/chartColorStyle" Target="colors51.xml"/><Relationship Id="rId1" Type="http://schemas.microsoft.com/office/2011/relationships/chartStyle" Target="style51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7.xml"/><Relationship Id="rId2" Type="http://schemas.microsoft.com/office/2011/relationships/chartColorStyle" Target="colors52.xml"/><Relationship Id="rId1" Type="http://schemas.microsoft.com/office/2011/relationships/chartStyle" Target="style52.xml"/><Relationship Id="rId4" Type="http://schemas.openxmlformats.org/officeDocument/2006/relationships/oleObject" Target="file:///D:\&#1057;&#1086;&#1094;&#1080;&#1086;&#1083;&#1086;&#1075;&#1080;&#1103;\2023\&#1051;&#1110;&#1082;&#1072;&#1088;&#1110;\&#1095;_&#1083;&#1110;&#1082;&#1072;&#1088;&#1110;.xlsx" TargetMode="Externa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8.xml"/><Relationship Id="rId2" Type="http://schemas.microsoft.com/office/2011/relationships/chartColorStyle" Target="colors53.xml"/><Relationship Id="rId1" Type="http://schemas.microsoft.com/office/2011/relationships/chartStyle" Target="style53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9.xml"/><Relationship Id="rId2" Type="http://schemas.microsoft.com/office/2011/relationships/chartColorStyle" Target="colors54.xml"/><Relationship Id="rId1" Type="http://schemas.microsoft.com/office/2011/relationships/chartStyle" Target="style54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0.xml"/><Relationship Id="rId2" Type="http://schemas.microsoft.com/office/2011/relationships/chartColorStyle" Target="colors55.xml"/><Relationship Id="rId1" Type="http://schemas.microsoft.com/office/2011/relationships/chartStyle" Target="style55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1.xml"/><Relationship Id="rId2" Type="http://schemas.microsoft.com/office/2011/relationships/chartColorStyle" Target="colors56.xml"/><Relationship Id="rId1" Type="http://schemas.microsoft.com/office/2011/relationships/chartStyle" Target="style56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2.xml"/><Relationship Id="rId2" Type="http://schemas.microsoft.com/office/2011/relationships/chartColorStyle" Target="colors57.xml"/><Relationship Id="rId1" Type="http://schemas.microsoft.com/office/2011/relationships/chartStyle" Target="style57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3.xml"/><Relationship Id="rId2" Type="http://schemas.microsoft.com/office/2011/relationships/chartColorStyle" Target="colors58.xml"/><Relationship Id="rId1" Type="http://schemas.microsoft.com/office/2011/relationships/chartStyle" Target="style58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4.xml"/><Relationship Id="rId2" Type="http://schemas.microsoft.com/office/2011/relationships/chartColorStyle" Target="colors59.xml"/><Relationship Id="rId1" Type="http://schemas.microsoft.com/office/2011/relationships/chartStyle" Target="style59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5.xml"/><Relationship Id="rId2" Type="http://schemas.microsoft.com/office/2011/relationships/chartColorStyle" Target="colors60.xml"/><Relationship Id="rId1" Type="http://schemas.microsoft.com/office/2011/relationships/chartStyle" Target="style60.xml"/><Relationship Id="rId4" Type="http://schemas.openxmlformats.org/officeDocument/2006/relationships/oleObject" Target="file:///D:\&#1057;&#1086;&#1094;&#1080;&#1086;&#1083;&#1086;&#1075;&#1080;&#1103;\2023\&#1051;&#1110;&#1082;&#1072;&#1088;&#1110;\&#1095;_&#1083;&#1110;&#1082;&#1072;&#1088;&#1110;.xlsx" TargetMode="External"/></Relationships>
</file>

<file path=ppt/charts/_rels/chart6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Relationship Id="rId1" Type="http://schemas.openxmlformats.org/officeDocument/2006/relationships/themeOverride" Target="../theme/themeOverride66.xml"/></Relationships>
</file>

<file path=ppt/charts/_rels/chart6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Relationship Id="rId1" Type="http://schemas.openxmlformats.org/officeDocument/2006/relationships/themeOverride" Target="../theme/themeOverride67.xml"/></Relationships>
</file>

<file path=ppt/charts/_rels/chart68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Relationship Id="rId1" Type="http://schemas.openxmlformats.org/officeDocument/2006/relationships/themeOverride" Target="../theme/themeOverride68.xml"/></Relationships>
</file>

<file path=ppt/charts/_rels/chart69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Relationship Id="rId1" Type="http://schemas.openxmlformats.org/officeDocument/2006/relationships/themeOverride" Target="../theme/themeOverride6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70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Relationship Id="rId1" Type="http://schemas.openxmlformats.org/officeDocument/2006/relationships/themeOverride" Target="../theme/themeOverride70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1.xml"/><Relationship Id="rId2" Type="http://schemas.microsoft.com/office/2011/relationships/chartColorStyle" Target="colors61.xml"/><Relationship Id="rId1" Type="http://schemas.microsoft.com/office/2011/relationships/chartStyle" Target="style61.xml"/><Relationship Id="rId4" Type="http://schemas.openxmlformats.org/officeDocument/2006/relationships/oleObject" Target="file:///D:\&#1057;&#1086;&#1094;&#1080;&#1086;&#1083;&#1086;&#1075;&#1080;&#1103;\2023\&#1051;&#1110;&#1082;&#1072;&#1088;&#1110;\&#1095;_&#1083;&#1110;&#1082;&#1072;&#1088;&#1110;.xlsx" TargetMode="External"/></Relationships>
</file>

<file path=ppt/charts/_rels/chart7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Relationship Id="rId1" Type="http://schemas.openxmlformats.org/officeDocument/2006/relationships/themeOverride" Target="../theme/themeOverride72.xml"/></Relationships>
</file>

<file path=ppt/charts/_rels/chart7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Relationship Id="rId1" Type="http://schemas.openxmlformats.org/officeDocument/2006/relationships/themeOverride" Target="../theme/themeOverride73.xml"/></Relationships>
</file>

<file path=ppt/charts/_rels/chart7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Relationship Id="rId1" Type="http://schemas.openxmlformats.org/officeDocument/2006/relationships/themeOverride" Target="../theme/themeOverride74.xml"/></Relationships>
</file>

<file path=ppt/charts/_rels/chart7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Relationship Id="rId1" Type="http://schemas.openxmlformats.org/officeDocument/2006/relationships/themeOverride" Target="../theme/themeOverride75.xml"/></Relationships>
</file>

<file path=ppt/charts/_rels/chart7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Relationship Id="rId1" Type="http://schemas.openxmlformats.org/officeDocument/2006/relationships/themeOverride" Target="../theme/themeOverride76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7.xml"/><Relationship Id="rId2" Type="http://schemas.microsoft.com/office/2011/relationships/chartColorStyle" Target="colors62.xml"/><Relationship Id="rId1" Type="http://schemas.microsoft.com/office/2011/relationships/chartStyle" Target="style62.xml"/><Relationship Id="rId4" Type="http://schemas.openxmlformats.org/officeDocument/2006/relationships/oleObject" Target="file:///D:\&#1057;&#1086;&#1094;&#1080;&#1086;&#1083;&#1086;&#1075;&#1080;&#1103;\2023\&#1051;&#1110;&#1082;&#1072;&#1088;&#1110;\&#1095;_&#1083;&#1110;&#1082;&#1072;&#1088;&#1110;.xlsx" TargetMode="External"/></Relationships>
</file>

<file path=ppt/charts/_rels/chart78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Relationship Id="rId1" Type="http://schemas.openxmlformats.org/officeDocument/2006/relationships/themeOverride" Target="../theme/themeOverride78.xml"/></Relationships>
</file>

<file path=ppt/charts/_rels/chart79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Relationship Id="rId1" Type="http://schemas.openxmlformats.org/officeDocument/2006/relationships/themeOverride" Target="../theme/themeOverride7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D:\&#1057;&#1086;&#1094;&#1080;&#1086;&#1083;&#1086;&#1075;&#1080;&#1103;\2023\&#1051;&#1110;&#1082;&#1072;&#1088;&#1110;\&#1095;_&#1083;&#1110;&#1082;&#1072;&#1088;&#1110;.xlsx" TargetMode="External"/></Relationships>
</file>

<file path=ppt/charts/_rels/chart80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Relationship Id="rId1" Type="http://schemas.openxmlformats.org/officeDocument/2006/relationships/themeOverride" Target="../theme/themeOverride80.xml"/></Relationships>
</file>

<file path=ppt/charts/_rels/chart8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Relationship Id="rId1" Type="http://schemas.openxmlformats.org/officeDocument/2006/relationships/themeOverride" Target="../theme/themeOverride81.xml"/></Relationships>
</file>

<file path=ppt/charts/_rels/chart8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Relationship Id="rId1" Type="http://schemas.openxmlformats.org/officeDocument/2006/relationships/themeOverride" Target="../theme/themeOverride82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3.xml"/><Relationship Id="rId2" Type="http://schemas.microsoft.com/office/2011/relationships/chartColorStyle" Target="colors63.xml"/><Relationship Id="rId1" Type="http://schemas.microsoft.com/office/2011/relationships/chartStyle" Target="style63.xml"/><Relationship Id="rId4" Type="http://schemas.openxmlformats.org/officeDocument/2006/relationships/oleObject" Target="file:///D:\&#1057;&#1086;&#1094;&#1080;&#1086;&#1083;&#1086;&#1075;&#1080;&#1103;\2023\&#1051;&#1110;&#1082;&#1072;&#1088;&#1110;\&#1095;_&#1083;&#1110;&#1082;&#1072;&#1088;&#1110;.xlsx" TargetMode="Externa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4.xml"/><Relationship Id="rId2" Type="http://schemas.microsoft.com/office/2011/relationships/chartColorStyle" Target="colors64.xml"/><Relationship Id="rId1" Type="http://schemas.microsoft.com/office/2011/relationships/chartStyle" Target="style64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5.xml"/><Relationship Id="rId2" Type="http://schemas.microsoft.com/office/2011/relationships/chartColorStyle" Target="colors65.xml"/><Relationship Id="rId1" Type="http://schemas.microsoft.com/office/2011/relationships/chartStyle" Target="style65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6.xml"/><Relationship Id="rId2" Type="http://schemas.microsoft.com/office/2011/relationships/chartColorStyle" Target="colors66.xml"/><Relationship Id="rId1" Type="http://schemas.microsoft.com/office/2011/relationships/chartStyle" Target="style66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7.xml"/><Relationship Id="rId2" Type="http://schemas.microsoft.com/office/2011/relationships/chartColorStyle" Target="colors67.xml"/><Relationship Id="rId1" Type="http://schemas.microsoft.com/office/2011/relationships/chartStyle" Target="style67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8.xml"/><Relationship Id="rId2" Type="http://schemas.microsoft.com/office/2011/relationships/chartColorStyle" Target="colors68.xml"/><Relationship Id="rId1" Type="http://schemas.microsoft.com/office/2011/relationships/chartStyle" Target="style68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8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9.xml"/><Relationship Id="rId2" Type="http://schemas.microsoft.com/office/2011/relationships/chartColorStyle" Target="colors69.xml"/><Relationship Id="rId1" Type="http://schemas.microsoft.com/office/2011/relationships/chartStyle" Target="style69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0.xml"/><Relationship Id="rId2" Type="http://schemas.microsoft.com/office/2011/relationships/chartColorStyle" Target="colors70.xml"/><Relationship Id="rId1" Type="http://schemas.microsoft.com/office/2011/relationships/chartStyle" Target="style70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9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1.xml"/><Relationship Id="rId2" Type="http://schemas.microsoft.com/office/2011/relationships/chartColorStyle" Target="colors71.xml"/><Relationship Id="rId1" Type="http://schemas.microsoft.com/office/2011/relationships/chartStyle" Target="style71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9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2.xml"/><Relationship Id="rId2" Type="http://schemas.microsoft.com/office/2011/relationships/chartColorStyle" Target="colors72.xml"/><Relationship Id="rId1" Type="http://schemas.microsoft.com/office/2011/relationships/chartStyle" Target="style72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9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3.xml"/><Relationship Id="rId2" Type="http://schemas.microsoft.com/office/2011/relationships/chartColorStyle" Target="colors73.xml"/><Relationship Id="rId1" Type="http://schemas.microsoft.com/office/2011/relationships/chartStyle" Target="style73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9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4.xml"/><Relationship Id="rId2" Type="http://schemas.microsoft.com/office/2011/relationships/chartColorStyle" Target="colors74.xml"/><Relationship Id="rId1" Type="http://schemas.microsoft.com/office/2011/relationships/chartStyle" Target="style74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9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5.xml"/><Relationship Id="rId2" Type="http://schemas.microsoft.com/office/2011/relationships/chartColorStyle" Target="colors75.xml"/><Relationship Id="rId1" Type="http://schemas.microsoft.com/office/2011/relationships/chartStyle" Target="style75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9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6.xml"/><Relationship Id="rId2" Type="http://schemas.microsoft.com/office/2011/relationships/chartColorStyle" Target="colors76.xml"/><Relationship Id="rId1" Type="http://schemas.microsoft.com/office/2011/relationships/chartStyle" Target="style76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9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7.xml"/><Relationship Id="rId2" Type="http://schemas.microsoft.com/office/2011/relationships/chartColorStyle" Target="colors77.xml"/><Relationship Id="rId1" Type="http://schemas.microsoft.com/office/2011/relationships/chartStyle" Target="style77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9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8.xml"/><Relationship Id="rId2" Type="http://schemas.microsoft.com/office/2011/relationships/chartColorStyle" Target="colors78.xml"/><Relationship Id="rId1" Type="http://schemas.microsoft.com/office/2011/relationships/chartStyle" Target="style78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_rels/chart9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9.xml"/><Relationship Id="rId2" Type="http://schemas.microsoft.com/office/2011/relationships/chartColorStyle" Target="colors79.xml"/><Relationship Id="rId1" Type="http://schemas.microsoft.com/office/2011/relationships/chartStyle" Target="style79.xml"/><Relationship Id="rId4" Type="http://schemas.openxmlformats.org/officeDocument/2006/relationships/oleObject" Target="file:///D:\&#1057;&#1086;&#1094;&#1080;&#1086;&#1083;&#1086;&#1075;&#1080;&#1103;\2023\&#1063;&#1077;&#1088;&#1074;&#1077;&#1085;&#1100;\&#1051;&#1110;&#1082;&#1072;&#1088;&#1110;\&#1095;_&#1083;&#1110;&#1082;&#1072;&#1088;&#111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882931403112177"/>
          <c:y val="4.6099303652008615E-2"/>
          <c:w val="0.71000231913366973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Аркуш1!$B$4</c:f>
              <c:strCache>
                <c:ptCount val="1"/>
                <c:pt idx="0">
                  <c:v>1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Аркуш1!$C$3:$E$3</c:f>
              <c:strCache>
                <c:ptCount val="3"/>
                <c:pt idx="0">
                  <c:v> готовність системи охорони здоров’я до роботи в умовах війни</c:v>
                </c:pt>
                <c:pt idx="1">
                  <c:v>готовність вашого медичного закладу до роботи в умовах війни</c:v>
                </c:pt>
                <c:pt idx="2">
                  <c:v>підготовку персоналу вашого медичного закладу до роботи в умовах війни</c:v>
                </c:pt>
              </c:strCache>
            </c:strRef>
          </c:cat>
          <c:val>
            <c:numRef>
              <c:f>Аркуш1!$C$4:$E$4</c:f>
              <c:numCache>
                <c:formatCode>0.0%</c:formatCode>
                <c:ptCount val="3"/>
                <c:pt idx="0">
                  <c:v>2.1467603434816553E-2</c:v>
                </c:pt>
                <c:pt idx="1">
                  <c:v>4.4664031620553359E-2</c:v>
                </c:pt>
                <c:pt idx="2">
                  <c:v>3.8034865293185421E-2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BE-4972-8E8F-204D5CBEA8CE}"/>
            </c:ext>
          </c:extLst>
        </c:ser>
        <c:ser>
          <c:idx val="1"/>
          <c:order val="1"/>
          <c:tx>
            <c:strRef>
              <c:f>Аркуш1!$B$5</c:f>
              <c:strCache>
                <c:ptCount val="1"/>
                <c:pt idx="0">
                  <c:v>2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Аркуш1!$C$3:$E$3</c:f>
              <c:strCache>
                <c:ptCount val="3"/>
                <c:pt idx="0">
                  <c:v> готовність системи охорони здоров’я до роботи в умовах війни</c:v>
                </c:pt>
                <c:pt idx="1">
                  <c:v>готовність вашого медичного закладу до роботи в умовах війни</c:v>
                </c:pt>
                <c:pt idx="2">
                  <c:v>підготовку персоналу вашого медичного закладу до роботи в умовах війни</c:v>
                </c:pt>
              </c:strCache>
            </c:strRef>
          </c:cat>
          <c:val>
            <c:numRef>
              <c:f>Аркуш1!$C$5:$E$5</c:f>
              <c:numCache>
                <c:formatCode>0.0%</c:formatCode>
                <c:ptCount val="3"/>
                <c:pt idx="0">
                  <c:v>5.6206088992974239E-2</c:v>
                </c:pt>
                <c:pt idx="1">
                  <c:v>9.8023715415019766E-2</c:v>
                </c:pt>
                <c:pt idx="2">
                  <c:v>9.1917591125198095E-2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BE-4972-8E8F-204D5CBEA8CE}"/>
            </c:ext>
          </c:extLst>
        </c:ser>
        <c:ser>
          <c:idx val="2"/>
          <c:order val="2"/>
          <c:tx>
            <c:strRef>
              <c:f>Аркуш1!$B$6</c:f>
              <c:strCache>
                <c:ptCount val="1"/>
                <c:pt idx="0">
                  <c:v>3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Аркуш1!$C$3:$E$3</c:f>
              <c:strCache>
                <c:ptCount val="3"/>
                <c:pt idx="0">
                  <c:v> готовність системи охорони здоров’я до роботи в умовах війни</c:v>
                </c:pt>
                <c:pt idx="1">
                  <c:v>готовність вашого медичного закладу до роботи в умовах війни</c:v>
                </c:pt>
                <c:pt idx="2">
                  <c:v>підготовку персоналу вашого медичного закладу до роботи в умовах війни</c:v>
                </c:pt>
              </c:strCache>
            </c:strRef>
          </c:cat>
          <c:val>
            <c:numRef>
              <c:f>Аркуш1!$C$6:$E$6</c:f>
              <c:numCache>
                <c:formatCode>0.0%</c:formatCode>
                <c:ptCount val="3"/>
                <c:pt idx="0">
                  <c:v>0.21818891491022638</c:v>
                </c:pt>
                <c:pt idx="1">
                  <c:v>0.22094861660079052</c:v>
                </c:pt>
                <c:pt idx="2">
                  <c:v>0.21315372424722662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BE-4972-8E8F-204D5CBEA8CE}"/>
            </c:ext>
          </c:extLst>
        </c:ser>
        <c:ser>
          <c:idx val="3"/>
          <c:order val="3"/>
          <c:tx>
            <c:strRef>
              <c:f>Аркуш1!$B$7</c:f>
              <c:strCache>
                <c:ptCount val="1"/>
                <c:pt idx="0">
                  <c:v>4</c:v>
                </c:pt>
              </c:strCache>
            </c:strRef>
          </c:tx>
          <c:spPr>
            <a:pattFill prst="wdUpDiag">
              <a:fgClr>
                <a:srgbClr val="9BBB59"/>
              </a:fgClr>
              <a:bgClr>
                <a:sysClr val="window" lastClr="FFFFFF"/>
              </a:bgClr>
            </a:pattFill>
            <a:ln>
              <a:solidFill>
                <a:srgbClr val="9BBB59"/>
              </a:solidFill>
            </a:ln>
            <a:effectLst/>
          </c:spPr>
          <c:invertIfNegative val="0"/>
          <c:cat>
            <c:strRef>
              <c:f>Аркуш1!$C$3:$E$3</c:f>
              <c:strCache>
                <c:ptCount val="3"/>
                <c:pt idx="0">
                  <c:v> готовність системи охорони здоров’я до роботи в умовах війни</c:v>
                </c:pt>
                <c:pt idx="1">
                  <c:v>готовність вашого медичного закладу до роботи в умовах війни</c:v>
                </c:pt>
                <c:pt idx="2">
                  <c:v>підготовку персоналу вашого медичного закладу до роботи в умовах війни</c:v>
                </c:pt>
              </c:strCache>
            </c:strRef>
          </c:cat>
          <c:val>
            <c:numRef>
              <c:f>Аркуш1!$C$7:$E$7</c:f>
              <c:numCache>
                <c:formatCode>0.0%</c:formatCode>
                <c:ptCount val="3"/>
                <c:pt idx="0">
                  <c:v>0.32825917252146758</c:v>
                </c:pt>
                <c:pt idx="1">
                  <c:v>0.32134387351778654</c:v>
                </c:pt>
                <c:pt idx="2">
                  <c:v>0.31101426307448493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BE-4972-8E8F-204D5CBEA8CE}"/>
            </c:ext>
          </c:extLst>
        </c:ser>
        <c:ser>
          <c:idx val="4"/>
          <c:order val="4"/>
          <c:tx>
            <c:strRef>
              <c:f>Аркуш1!$B$8</c:f>
              <c:strCache>
                <c:ptCount val="1"/>
                <c:pt idx="0">
                  <c:v>5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Аркуш1!$C$3:$E$3</c:f>
              <c:strCache>
                <c:ptCount val="3"/>
                <c:pt idx="0">
                  <c:v> готовність системи охорони здоров’я до роботи в умовах війни</c:v>
                </c:pt>
                <c:pt idx="1">
                  <c:v>готовність вашого медичного закладу до роботи в умовах війни</c:v>
                </c:pt>
                <c:pt idx="2">
                  <c:v>підготовку персоналу вашого медичного закладу до роботи в умовах війни</c:v>
                </c:pt>
              </c:strCache>
            </c:strRef>
          </c:cat>
          <c:val>
            <c:numRef>
              <c:f>Аркуш1!$C$8:$E$8</c:f>
              <c:numCache>
                <c:formatCode>0.0%</c:formatCode>
                <c:ptCount val="3"/>
                <c:pt idx="0">
                  <c:v>0.23848555815768929</c:v>
                </c:pt>
                <c:pt idx="1">
                  <c:v>0.26600790513833994</c:v>
                </c:pt>
                <c:pt idx="2">
                  <c:v>0.29714738510301109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BE-4972-8E8F-204D5CBEA8CE}"/>
            </c:ext>
          </c:extLst>
        </c:ser>
        <c:ser>
          <c:idx val="5"/>
          <c:order val="5"/>
          <c:tx>
            <c:strRef>
              <c:f>Аркуш1!$B$9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Аркуш1!$C$3:$E$3</c:f>
              <c:strCache>
                <c:ptCount val="3"/>
                <c:pt idx="0">
                  <c:v> готовність системи охорони здоров’я до роботи в умовах війни</c:v>
                </c:pt>
                <c:pt idx="1">
                  <c:v>готовність вашого медичного закладу до роботи в умовах війни</c:v>
                </c:pt>
                <c:pt idx="2">
                  <c:v>підготовку персоналу вашого медичного закладу до роботи в умовах війни</c:v>
                </c:pt>
              </c:strCache>
            </c:strRef>
          </c:cat>
          <c:val>
            <c:numRef>
              <c:f>Аркуш1!$C$9:$E$9</c:f>
              <c:numCache>
                <c:formatCode>0.0%</c:formatCode>
                <c:ptCount val="3"/>
                <c:pt idx="0">
                  <c:v>0.13739266198282593</c:v>
                </c:pt>
                <c:pt idx="1">
                  <c:v>4.9011857707509883E-2</c:v>
                </c:pt>
                <c:pt idx="2">
                  <c:v>4.8732171156893822E-2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DBE-4972-8E8F-204D5CBEA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834744"/>
        <c:axId val="175821808"/>
      </c:barChart>
      <c:lineChart>
        <c:grouping val="standard"/>
        <c:varyColors val="0"/>
        <c:ser>
          <c:idx val="6"/>
          <c:order val="6"/>
          <c:tx>
            <c:strRef>
              <c:f>Аркуш1!$B$10</c:f>
              <c:strCache>
                <c:ptCount val="1"/>
                <c:pt idx="0">
                  <c:v>Середньозважена оцінка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val>
            <c:numRef>
              <c:f>Аркуш1!$C$10:$E$10</c:f>
              <c:numCache>
                <c:formatCode>0.00</c:formatCode>
                <c:ptCount val="3"/>
                <c:pt idx="0">
                  <c:v>3.8185520361990952</c:v>
                </c:pt>
                <c:pt idx="1">
                  <c:v>3.7003325020781377</c:v>
                </c:pt>
                <c:pt idx="2">
                  <c:v>3.7750937109537692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DBE-4972-8E8F-204D5CBEA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833960"/>
        <c:axId val="175830432"/>
      </c:lineChart>
      <c:catAx>
        <c:axId val="175834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821808"/>
        <c:crosses val="autoZero"/>
        <c:auto val="1"/>
        <c:lblAlgn val="ctr"/>
        <c:lblOffset val="100"/>
        <c:noMultiLvlLbl val="0"/>
      </c:catAx>
      <c:valAx>
        <c:axId val="17582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834744"/>
        <c:crosses val="autoZero"/>
        <c:crossBetween val="between"/>
      </c:valAx>
      <c:valAx>
        <c:axId val="175830432"/>
        <c:scaling>
          <c:orientation val="minMax"/>
          <c:max val="4.5"/>
          <c:min val="2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833960"/>
        <c:crosses val="max"/>
        <c:crossBetween val="between"/>
      </c:valAx>
      <c:catAx>
        <c:axId val="175833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583043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[ч_лікарі.xlsx]Лист1!$B$14</c:f>
              <c:strCache>
                <c:ptCount val="1"/>
                <c:pt idx="0">
                  <c:v>1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[ч_лікарі.xlsx]Лист1!$H$14:$I$14</c:f>
              <c:numCache>
                <c:formatCode>0.0%</c:formatCode>
                <c:ptCount val="2"/>
                <c:pt idx="0">
                  <c:v>6.9696969696969702E-2</c:v>
                </c:pt>
                <c:pt idx="1">
                  <c:v>4.1039671682626538E-2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65-4360-85A6-F09A63F29835}"/>
            </c:ext>
          </c:extLst>
        </c:ser>
        <c:ser>
          <c:idx val="1"/>
          <c:order val="1"/>
          <c:tx>
            <c:strRef>
              <c:f>[ч_лікарі.xlsx]Лист1!$B$15</c:f>
              <c:strCache>
                <c:ptCount val="1"/>
                <c:pt idx="0">
                  <c:v>2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[ч_лікарі.xlsx]Лист1!$H$15:$I$15</c:f>
              <c:numCache>
                <c:formatCode>0.0%</c:formatCode>
                <c:ptCount val="2"/>
                <c:pt idx="0">
                  <c:v>0.11818181818181818</c:v>
                </c:pt>
                <c:pt idx="1">
                  <c:v>9.5303237574099406E-2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65-4360-85A6-F09A63F29835}"/>
            </c:ext>
          </c:extLst>
        </c:ser>
        <c:ser>
          <c:idx val="2"/>
          <c:order val="2"/>
          <c:tx>
            <c:strRef>
              <c:f>[ч_лікарі.xlsx]Лист1!$B$16</c:f>
              <c:strCache>
                <c:ptCount val="1"/>
                <c:pt idx="0">
                  <c:v>3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[ч_лікарі.xlsx]Лист1!$H$16:$I$16</c:f>
              <c:numCache>
                <c:formatCode>0.0%</c:formatCode>
                <c:ptCount val="2"/>
                <c:pt idx="0">
                  <c:v>0.22121212121212122</c:v>
                </c:pt>
                <c:pt idx="1">
                  <c:v>0.22161422708618331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65-4360-85A6-F09A63F29835}"/>
            </c:ext>
          </c:extLst>
        </c:ser>
        <c:ser>
          <c:idx val="3"/>
          <c:order val="3"/>
          <c:tx>
            <c:strRef>
              <c:f>[ч_лікарі.xlsx]Лист1!$B$17</c:f>
              <c:strCache>
                <c:ptCount val="1"/>
                <c:pt idx="0">
                  <c:v>4</c:v>
                </c:pt>
              </c:strCache>
            </c:strRef>
          </c:tx>
          <c:spPr>
            <a:pattFill prst="wdUpDiag">
              <a:fgClr>
                <a:srgbClr val="9BBB59"/>
              </a:fgClr>
              <a:bgClr>
                <a:sysClr val="window" lastClr="FFFFFF"/>
              </a:bgClr>
            </a:pattFill>
            <a:ln>
              <a:solidFill>
                <a:srgbClr val="9BBB59"/>
              </a:solidFill>
            </a:ln>
            <a:effectLst/>
          </c:spPr>
          <c:invertIfNegative val="0"/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[ч_лікарі.xlsx]Лист1!$H$17:$I$17</c:f>
              <c:numCache>
                <c:formatCode>0.0%</c:formatCode>
                <c:ptCount val="2"/>
                <c:pt idx="0">
                  <c:v>0.29696969696969699</c:v>
                </c:pt>
                <c:pt idx="1">
                  <c:v>0.32466940264477884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65-4360-85A6-F09A63F29835}"/>
            </c:ext>
          </c:extLst>
        </c:ser>
        <c:ser>
          <c:idx val="4"/>
          <c:order val="4"/>
          <c:tx>
            <c:strRef>
              <c:f>[ч_лікарі.xlsx]Лист1!$B$18</c:f>
              <c:strCache>
                <c:ptCount val="1"/>
                <c:pt idx="0">
                  <c:v>5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[ч_лікарі.xlsx]Лист1!$H$18:$I$18</c:f>
              <c:numCache>
                <c:formatCode>0.0%</c:formatCode>
                <c:ptCount val="2"/>
                <c:pt idx="0">
                  <c:v>0.24545454545454548</c:v>
                </c:pt>
                <c:pt idx="1">
                  <c:v>0.26812585499316005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65-4360-85A6-F09A63F29835}"/>
            </c:ext>
          </c:extLst>
        </c:ser>
        <c:ser>
          <c:idx val="5"/>
          <c:order val="5"/>
          <c:tx>
            <c:strRef>
              <c:f>[ч_лікарі.xlsx]Лист1!$B$19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[ч_лікарі.xlsx]Лист1!$H$19:$I$19</c:f>
              <c:numCache>
                <c:formatCode>0.0%</c:formatCode>
                <c:ptCount val="2"/>
                <c:pt idx="0">
                  <c:v>4.8484848484848485E-2</c:v>
                </c:pt>
                <c:pt idx="1">
                  <c:v>4.9247606019151846E-2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865-4360-85A6-F09A63F298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571152"/>
        <c:axId val="183574288"/>
      </c:barChart>
      <c:lineChart>
        <c:grouping val="standard"/>
        <c:varyColors val="0"/>
        <c:ser>
          <c:idx val="6"/>
          <c:order val="6"/>
          <c:tx>
            <c:strRef>
              <c:f>[ч_лікарі.xlsx]Лист1!$B$20</c:f>
              <c:strCache>
                <c:ptCount val="1"/>
                <c:pt idx="0">
                  <c:v>Середньозважена оцінка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[ч_лікарі.xlsx]Лист1!$H$20:$I$20</c:f>
              <c:numCache>
                <c:formatCode>0.00</c:formatCode>
                <c:ptCount val="2"/>
                <c:pt idx="0">
                  <c:v>3.5573248407643314</c:v>
                </c:pt>
                <c:pt idx="1">
                  <c:v>3.7189448441246995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865-4360-85A6-F09A63F298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947024"/>
        <c:axId val="183573112"/>
      </c:lineChart>
      <c:catAx>
        <c:axId val="18357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574288"/>
        <c:crosses val="autoZero"/>
        <c:auto val="1"/>
        <c:lblAlgn val="ctr"/>
        <c:lblOffset val="100"/>
        <c:noMultiLvlLbl val="0"/>
      </c:catAx>
      <c:valAx>
        <c:axId val="18357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571152"/>
        <c:crosses val="autoZero"/>
        <c:crossBetween val="between"/>
      </c:valAx>
      <c:valAx>
        <c:axId val="183573112"/>
        <c:scaling>
          <c:orientation val="minMax"/>
          <c:max val="4.5"/>
          <c:min val="2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947024"/>
        <c:crosses val="max"/>
        <c:crossBetween val="between"/>
      </c:valAx>
      <c:catAx>
        <c:axId val="148947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357311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[ч_лікарі.xlsx]Лист1!$B$131</c:f>
              <c:strCache>
                <c:ptCount val="1"/>
                <c:pt idx="0">
                  <c:v>Графік став значно більш напруженим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[ч_лікарі.xlsx]Лист1!$H$109:$I$109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[ч_лікарі.xlsx]Лист1!$H$131:$I$131</c:f>
              <c:numCache>
                <c:formatCode>0.0%</c:formatCode>
                <c:ptCount val="2"/>
                <c:pt idx="0">
                  <c:v>0.27878787878787881</c:v>
                </c:pt>
                <c:pt idx="1">
                  <c:v>0.29729729729729731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C9-4D31-9060-385BDAD8EDB1}"/>
            </c:ext>
          </c:extLst>
        </c:ser>
        <c:ser>
          <c:idx val="1"/>
          <c:order val="1"/>
          <c:tx>
            <c:strRef>
              <c:f>[ч_лікарі.xlsx]Лист1!$B$132</c:f>
              <c:strCache>
                <c:ptCount val="1"/>
                <c:pt idx="0">
                  <c:v>Графік став трохи більш напруженим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[ч_лікарі.xlsx]Лист1!$H$109:$I$109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[ч_лікарі.xlsx]Лист1!$H$132:$I$132</c:f>
              <c:numCache>
                <c:formatCode>0.0%</c:formatCode>
                <c:ptCount val="2"/>
                <c:pt idx="0">
                  <c:v>0.52727272727272723</c:v>
                </c:pt>
                <c:pt idx="1">
                  <c:v>0.52387387387387385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C9-4D31-9060-385BDAD8EDB1}"/>
            </c:ext>
          </c:extLst>
        </c:ser>
        <c:ser>
          <c:idx val="2"/>
          <c:order val="2"/>
          <c:tx>
            <c:strRef>
              <c:f>[ч_лікарі.xlsx]Лист1!$B$133</c:f>
              <c:strCache>
                <c:ptCount val="1"/>
                <c:pt idx="0">
                  <c:v>Моє навантаження зменшилось</c:v>
                </c:pt>
              </c:strCache>
            </c:strRef>
          </c:tx>
          <c:spPr>
            <a:pattFill prst="wdDn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[ч_лікарі.xlsx]Лист1!$H$109:$I$109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[ч_лікарі.xlsx]Лист1!$H$133:$I$133</c:f>
              <c:numCache>
                <c:formatCode>0.0%</c:formatCode>
                <c:ptCount val="2"/>
                <c:pt idx="0">
                  <c:v>5.4545454545454543E-2</c:v>
                </c:pt>
                <c:pt idx="1">
                  <c:v>4.3693693693693698E-2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C9-4D31-9060-385BDAD8EDB1}"/>
            </c:ext>
          </c:extLst>
        </c:ser>
        <c:ser>
          <c:idx val="3"/>
          <c:order val="3"/>
          <c:tx>
            <c:strRef>
              <c:f>[ч_лікарі.xlsx]Лист1!$B$134</c:f>
              <c:strCache>
                <c:ptCount val="1"/>
                <c:pt idx="0">
                  <c:v>Моє навантаження значно зменшилось або зникло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[ч_лікарі.xlsx]Лист1!$H$109:$I$109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[ч_лікарі.xlsx]Лист1!$H$134:$I$134</c:f>
              <c:numCache>
                <c:formatCode>0.0%</c:formatCode>
                <c:ptCount val="2"/>
                <c:pt idx="0">
                  <c:v>6.0606060606060606E-3</c:v>
                </c:pt>
                <c:pt idx="1">
                  <c:v>3.153153153153153E-3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C9-4D31-9060-385BDAD8EDB1}"/>
            </c:ext>
          </c:extLst>
        </c:ser>
        <c:ser>
          <c:idx val="4"/>
          <c:order val="4"/>
          <c:tx>
            <c:strRef>
              <c:f>[ч_лікарі.xlsx]Лист1!$B$135</c:f>
              <c:strCache>
                <c:ptCount val="1"/>
                <c:pt idx="0">
                  <c:v>Важко сказати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[ч_лікарі.xlsx]Лист1!$H$109:$I$109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[ч_лікарі.xlsx]Лист1!$H$135:$I$135</c:f>
              <c:numCache>
                <c:formatCode>0.0%</c:formatCode>
                <c:ptCount val="2"/>
                <c:pt idx="0">
                  <c:v>0.13333333333333333</c:v>
                </c:pt>
                <c:pt idx="1">
                  <c:v>0.13198198198198199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C9-4D31-9060-385BDAD8ED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74670728"/>
        <c:axId val="374671120"/>
      </c:barChart>
      <c:lineChart>
        <c:grouping val="standard"/>
        <c:varyColors val="0"/>
        <c:ser>
          <c:idx val="5"/>
          <c:order val="5"/>
          <c:tx>
            <c:strRef>
              <c:f>[ч_лікарі.xlsx]Лист1!$B$136</c:f>
              <c:strCache>
                <c:ptCount val="1"/>
                <c:pt idx="0">
                  <c:v>Напружений - Зменшилося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[ч_лікарі.xlsx]Лист1!$H$109:$I$109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[ч_лікарі.xlsx]Лист1!$H$136:$I$136</c:f>
              <c:numCache>
                <c:formatCode>0.0%</c:formatCode>
                <c:ptCount val="2"/>
                <c:pt idx="0">
                  <c:v>0.74545454545454537</c:v>
                </c:pt>
                <c:pt idx="1">
                  <c:v>0.7743243243243243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EC9-4D31-9060-385BDAD8ED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4671904"/>
        <c:axId val="374671512"/>
      </c:lineChart>
      <c:catAx>
        <c:axId val="374670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4671120"/>
        <c:crosses val="autoZero"/>
        <c:auto val="1"/>
        <c:lblAlgn val="ctr"/>
        <c:lblOffset val="100"/>
        <c:noMultiLvlLbl val="0"/>
      </c:catAx>
      <c:valAx>
        <c:axId val="37467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4670728"/>
        <c:crosses val="autoZero"/>
        <c:crossBetween val="between"/>
      </c:valAx>
      <c:valAx>
        <c:axId val="374671512"/>
        <c:scaling>
          <c:orientation val="minMax"/>
          <c:max val="0.82000000000000006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4671904"/>
        <c:crosses val="max"/>
        <c:crossBetween val="between"/>
      </c:valAx>
      <c:catAx>
        <c:axId val="374671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467151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[ч_лікарі.xlsx]Лист1!$B$131</c:f>
              <c:strCache>
                <c:ptCount val="1"/>
                <c:pt idx="0">
                  <c:v>Графік став значно більш напруженим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[ч_лікарі.xlsx]Лист1!$J$109:$L$109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[ч_лікарі.xlsx]Лист1!$J$131:$L$131</c:f>
              <c:numCache>
                <c:formatCode>0.0%</c:formatCode>
                <c:ptCount val="3"/>
                <c:pt idx="0">
                  <c:v>0.24897624897624898</c:v>
                </c:pt>
                <c:pt idx="1">
                  <c:v>0.33385826771653543</c:v>
                </c:pt>
                <c:pt idx="2">
                  <c:v>0.37878787878787873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5C-49C3-BA34-1AF58BDB10F9}"/>
            </c:ext>
          </c:extLst>
        </c:ser>
        <c:ser>
          <c:idx val="1"/>
          <c:order val="1"/>
          <c:tx>
            <c:strRef>
              <c:f>[ч_лікарі.xlsx]Лист1!$B$132</c:f>
              <c:strCache>
                <c:ptCount val="1"/>
                <c:pt idx="0">
                  <c:v>Графік став трохи більш напруженим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[ч_лікарі.xlsx]Лист1!$J$109:$L$109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[ч_лікарі.xlsx]Лист1!$J$132:$L$132</c:f>
              <c:numCache>
                <c:formatCode>0.0%</c:formatCode>
                <c:ptCount val="3"/>
                <c:pt idx="0">
                  <c:v>0.5495495495495496</c:v>
                </c:pt>
                <c:pt idx="1">
                  <c:v>0.5023622047244094</c:v>
                </c:pt>
                <c:pt idx="2">
                  <c:v>0.46969696969696967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5C-49C3-BA34-1AF58BDB10F9}"/>
            </c:ext>
          </c:extLst>
        </c:ser>
        <c:ser>
          <c:idx val="2"/>
          <c:order val="2"/>
          <c:tx>
            <c:strRef>
              <c:f>[ч_лікарі.xlsx]Лист1!$B$133</c:f>
              <c:strCache>
                <c:ptCount val="1"/>
                <c:pt idx="0">
                  <c:v>Моє навантаження зменшилось</c:v>
                </c:pt>
              </c:strCache>
            </c:strRef>
          </c:tx>
          <c:spPr>
            <a:pattFill prst="wdDn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[ч_лікарі.xlsx]Лист1!$J$109:$L$109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[ч_лікарі.xlsx]Лист1!$J$133:$L$133</c:f>
              <c:numCache>
                <c:formatCode>0.0%</c:formatCode>
                <c:ptCount val="3"/>
                <c:pt idx="0">
                  <c:v>4.7502047502047499E-2</c:v>
                </c:pt>
                <c:pt idx="1">
                  <c:v>4.4881889763779527E-2</c:v>
                </c:pt>
                <c:pt idx="2">
                  <c:v>3.0303030303030304E-2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5C-49C3-BA34-1AF58BDB10F9}"/>
            </c:ext>
          </c:extLst>
        </c:ser>
        <c:ser>
          <c:idx val="3"/>
          <c:order val="3"/>
          <c:tx>
            <c:strRef>
              <c:f>[ч_лікарі.xlsx]Лист1!$B$134</c:f>
              <c:strCache>
                <c:ptCount val="1"/>
                <c:pt idx="0">
                  <c:v>Моє навантаження значно зменшилось або зникло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[ч_лікарі.xlsx]Лист1!$J$109:$L$109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[ч_лікарі.xlsx]Лист1!$J$134:$L$134</c:f>
              <c:numCache>
                <c:formatCode>0.0%</c:formatCode>
                <c:ptCount val="3"/>
                <c:pt idx="0">
                  <c:v>3.2760032760032766E-3</c:v>
                </c:pt>
                <c:pt idx="1">
                  <c:v>3.937007874015748E-3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5C-49C3-BA34-1AF58BDB10F9}"/>
            </c:ext>
          </c:extLst>
        </c:ser>
        <c:ser>
          <c:idx val="4"/>
          <c:order val="4"/>
          <c:tx>
            <c:strRef>
              <c:f>[ч_лікарі.xlsx]Лист1!$B$135</c:f>
              <c:strCache>
                <c:ptCount val="1"/>
                <c:pt idx="0">
                  <c:v>Важко сказати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[ч_лікарі.xlsx]Лист1!$J$109:$L$109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[ч_лікарі.xlsx]Лист1!$J$135:$L$135</c:f>
              <c:numCache>
                <c:formatCode>0.0%</c:formatCode>
                <c:ptCount val="3"/>
                <c:pt idx="0">
                  <c:v>0.15069615069615069</c:v>
                </c:pt>
                <c:pt idx="1">
                  <c:v>0.11496062992125983</c:v>
                </c:pt>
                <c:pt idx="2">
                  <c:v>0.12121212121212122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5C-49C3-BA34-1AF58BDB1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74673080"/>
        <c:axId val="374673472"/>
      </c:barChart>
      <c:lineChart>
        <c:grouping val="standard"/>
        <c:varyColors val="0"/>
        <c:ser>
          <c:idx val="5"/>
          <c:order val="5"/>
          <c:tx>
            <c:strRef>
              <c:f>[ч_лікарі.xlsx]Лист1!$B$136</c:f>
              <c:strCache>
                <c:ptCount val="1"/>
                <c:pt idx="0">
                  <c:v>Напружений - Зменшилося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[ч_лікарі.xlsx]Лист1!$J$109:$L$109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[ч_лікарі.xlsx]Лист1!$J$136:$L$136</c:f>
              <c:numCache>
                <c:formatCode>0.0%</c:formatCode>
                <c:ptCount val="3"/>
                <c:pt idx="0">
                  <c:v>0.74774774774774777</c:v>
                </c:pt>
                <c:pt idx="1">
                  <c:v>0.78740157480314954</c:v>
                </c:pt>
                <c:pt idx="2">
                  <c:v>0.81818181818181812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95C-49C3-BA34-1AF58BDB1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4674256"/>
        <c:axId val="374673864"/>
      </c:lineChart>
      <c:catAx>
        <c:axId val="374673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4673472"/>
        <c:crosses val="autoZero"/>
        <c:auto val="1"/>
        <c:lblAlgn val="ctr"/>
        <c:lblOffset val="100"/>
        <c:noMultiLvlLbl val="0"/>
      </c:catAx>
      <c:valAx>
        <c:axId val="37467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4673080"/>
        <c:crosses val="autoZero"/>
        <c:crossBetween val="between"/>
      </c:valAx>
      <c:valAx>
        <c:axId val="374673864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4674256"/>
        <c:crosses val="max"/>
        <c:crossBetween val="between"/>
      </c:valAx>
      <c:catAx>
        <c:axId val="374674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467386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[ч_лікарі.xlsx]Лист1!$B$131</c:f>
              <c:strCache>
                <c:ptCount val="1"/>
                <c:pt idx="0">
                  <c:v>Графік став значно більш напруженим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[ч_лікарі.xlsx]Лист1!$M$109:$P$109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[ч_лікарі.xlsx]Лист1!$M$131:$P$131</c:f>
              <c:numCache>
                <c:formatCode>0.0%</c:formatCode>
                <c:ptCount val="4"/>
                <c:pt idx="0">
                  <c:v>0.29777777777777775</c:v>
                </c:pt>
                <c:pt idx="1">
                  <c:v>0.28819444444444442</c:v>
                </c:pt>
                <c:pt idx="2">
                  <c:v>0.30710172744721687</c:v>
                </c:pt>
                <c:pt idx="3">
                  <c:v>0.25571725571725573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40-4154-805E-FA62E64C0E9B}"/>
            </c:ext>
          </c:extLst>
        </c:ser>
        <c:ser>
          <c:idx val="1"/>
          <c:order val="1"/>
          <c:tx>
            <c:strRef>
              <c:f>[ч_лікарі.xlsx]Лист1!$B$132</c:f>
              <c:strCache>
                <c:ptCount val="1"/>
                <c:pt idx="0">
                  <c:v>Графік став трохи більш напруженим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[ч_лікарі.xlsx]Лист1!$M$109:$P$109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[ч_лікарі.xlsx]Лист1!$M$132:$P$132</c:f>
              <c:numCache>
                <c:formatCode>0.0%</c:formatCode>
                <c:ptCount val="4"/>
                <c:pt idx="0">
                  <c:v>0.54666666666666663</c:v>
                </c:pt>
                <c:pt idx="1">
                  <c:v>0.49652777777777779</c:v>
                </c:pt>
                <c:pt idx="2">
                  <c:v>0.49648112603966732</c:v>
                </c:pt>
                <c:pt idx="3">
                  <c:v>0.61954261954261958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40-4154-805E-FA62E64C0E9B}"/>
            </c:ext>
          </c:extLst>
        </c:ser>
        <c:ser>
          <c:idx val="2"/>
          <c:order val="2"/>
          <c:tx>
            <c:strRef>
              <c:f>[ч_лікарі.xlsx]Лист1!$B$133</c:f>
              <c:strCache>
                <c:ptCount val="1"/>
                <c:pt idx="0">
                  <c:v>Моє навантаження зменшилось</c:v>
                </c:pt>
              </c:strCache>
            </c:strRef>
          </c:tx>
          <c:spPr>
            <a:pattFill prst="wdDn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[ч_лікарі.xlsx]Лист1!$M$109:$P$109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[ч_лікарі.xlsx]Лист1!$M$133:$P$133</c:f>
              <c:numCache>
                <c:formatCode>0.0%</c:formatCode>
                <c:ptCount val="4"/>
                <c:pt idx="0">
                  <c:v>9.3333333333333338E-2</c:v>
                </c:pt>
                <c:pt idx="1">
                  <c:v>7.2916666666666671E-2</c:v>
                </c:pt>
                <c:pt idx="2">
                  <c:v>4.2866282789507354E-2</c:v>
                </c:pt>
                <c:pt idx="3">
                  <c:v>1.6632016632016633E-2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40-4154-805E-FA62E64C0E9B}"/>
            </c:ext>
          </c:extLst>
        </c:ser>
        <c:ser>
          <c:idx val="3"/>
          <c:order val="3"/>
          <c:tx>
            <c:strRef>
              <c:f>[ч_лікарі.xlsx]Лист1!$B$134</c:f>
              <c:strCache>
                <c:ptCount val="1"/>
                <c:pt idx="0">
                  <c:v>Моє навантаження значно зменшилось або зникло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[ч_лікарі.xlsx]Лист1!$M$109:$P$109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[ч_лікарі.xlsx]Лист1!$M$134:$P$134</c:f>
              <c:numCache>
                <c:formatCode>0.0%</c:formatCode>
                <c:ptCount val="4"/>
                <c:pt idx="0">
                  <c:v>0</c:v>
                </c:pt>
                <c:pt idx="1">
                  <c:v>6.9444444444444441E-3</c:v>
                </c:pt>
                <c:pt idx="2">
                  <c:v>3.1989763275751758E-3</c:v>
                </c:pt>
                <c:pt idx="3">
                  <c:v>4.1580041580041582E-3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40-4154-805E-FA62E64C0E9B}"/>
            </c:ext>
          </c:extLst>
        </c:ser>
        <c:ser>
          <c:idx val="4"/>
          <c:order val="4"/>
          <c:tx>
            <c:strRef>
              <c:f>[ч_лікарі.xlsx]Лист1!$B$135</c:f>
              <c:strCache>
                <c:ptCount val="1"/>
                <c:pt idx="0">
                  <c:v>Важко сказати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[ч_лікарі.xlsx]Лист1!$M$109:$P$109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[ч_лікарі.xlsx]Лист1!$M$135:$P$135</c:f>
              <c:numCache>
                <c:formatCode>0.0%</c:formatCode>
                <c:ptCount val="4"/>
                <c:pt idx="0">
                  <c:v>6.222222222222222E-2</c:v>
                </c:pt>
                <c:pt idx="1">
                  <c:v>0.13541666666666666</c:v>
                </c:pt>
                <c:pt idx="2">
                  <c:v>0.15035188739603328</c:v>
                </c:pt>
                <c:pt idx="3">
                  <c:v>0.10395010395010396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40-4154-805E-FA62E64C0E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74675432"/>
        <c:axId val="374675824"/>
      </c:barChart>
      <c:lineChart>
        <c:grouping val="standard"/>
        <c:varyColors val="0"/>
        <c:ser>
          <c:idx val="5"/>
          <c:order val="5"/>
          <c:tx>
            <c:strRef>
              <c:f>[ч_лікарі.xlsx]Лист1!$B$136</c:f>
              <c:strCache>
                <c:ptCount val="1"/>
                <c:pt idx="0">
                  <c:v>Напружений - Зменшилося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[ч_лікарі.xlsx]Лист1!$M$109:$P$109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[ч_лікарі.xlsx]Лист1!$M$136:$P$136</c:f>
              <c:numCache>
                <c:formatCode>0.0%</c:formatCode>
                <c:ptCount val="4"/>
                <c:pt idx="0">
                  <c:v>0.75111111111111095</c:v>
                </c:pt>
                <c:pt idx="1">
                  <c:v>0.70486111111111116</c:v>
                </c:pt>
                <c:pt idx="2">
                  <c:v>0.75751759436980171</c:v>
                </c:pt>
                <c:pt idx="3">
                  <c:v>0.85446985446985446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540-4154-805E-FA62E64C0E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4676608"/>
        <c:axId val="374676216"/>
      </c:lineChart>
      <c:catAx>
        <c:axId val="374675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4675824"/>
        <c:crosses val="autoZero"/>
        <c:auto val="1"/>
        <c:lblAlgn val="ctr"/>
        <c:lblOffset val="100"/>
        <c:noMultiLvlLbl val="0"/>
      </c:catAx>
      <c:valAx>
        <c:axId val="37467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4675432"/>
        <c:crosses val="autoZero"/>
        <c:crossBetween val="between"/>
      </c:valAx>
      <c:valAx>
        <c:axId val="374676216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4676608"/>
        <c:crosses val="max"/>
        <c:crossBetween val="between"/>
      </c:valAx>
      <c:catAx>
        <c:axId val="374676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467621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[ч_лікарі.xlsx]Лист1!$B$131</c:f>
              <c:strCache>
                <c:ptCount val="1"/>
                <c:pt idx="0">
                  <c:v>Графік став значно більш напруженим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[ч_лікарі.xlsx]Лист1!$Q$109:$U$109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[ч_лікарі.xlsx]Лист1!$Q$131:$U$131</c:f>
              <c:numCache>
                <c:formatCode>0.0%</c:formatCode>
                <c:ptCount val="5"/>
                <c:pt idx="0">
                  <c:v>0.33221476510067111</c:v>
                </c:pt>
                <c:pt idx="1">
                  <c:v>0.29219600725952816</c:v>
                </c:pt>
                <c:pt idx="2">
                  <c:v>0.31393568147013784</c:v>
                </c:pt>
                <c:pt idx="3">
                  <c:v>0.27533783783783783</c:v>
                </c:pt>
                <c:pt idx="4">
                  <c:v>0.26940639269406391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C7-4045-AC9C-8DB016322CE3}"/>
            </c:ext>
          </c:extLst>
        </c:ser>
        <c:ser>
          <c:idx val="1"/>
          <c:order val="1"/>
          <c:tx>
            <c:strRef>
              <c:f>[ч_лікарі.xlsx]Лист1!$B$132</c:f>
              <c:strCache>
                <c:ptCount val="1"/>
                <c:pt idx="0">
                  <c:v>Графік став трохи більш напруженим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[ч_лікарі.xlsx]Лист1!$Q$109:$U$109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[ч_лікарі.xlsx]Лист1!$Q$132:$U$132</c:f>
              <c:numCache>
                <c:formatCode>0.0%</c:formatCode>
                <c:ptCount val="5"/>
                <c:pt idx="0">
                  <c:v>0.46979865771812079</c:v>
                </c:pt>
                <c:pt idx="1">
                  <c:v>0.47186932849364793</c:v>
                </c:pt>
                <c:pt idx="2">
                  <c:v>0.52220520673813176</c:v>
                </c:pt>
                <c:pt idx="3">
                  <c:v>0.57770270270270274</c:v>
                </c:pt>
                <c:pt idx="4">
                  <c:v>0.56164383561643838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C7-4045-AC9C-8DB016322CE3}"/>
            </c:ext>
          </c:extLst>
        </c:ser>
        <c:ser>
          <c:idx val="2"/>
          <c:order val="2"/>
          <c:tx>
            <c:strRef>
              <c:f>[ч_лікарі.xlsx]Лист1!$B$133</c:f>
              <c:strCache>
                <c:ptCount val="1"/>
                <c:pt idx="0">
                  <c:v>Моє навантаження зменшилось</c:v>
                </c:pt>
              </c:strCache>
            </c:strRef>
          </c:tx>
          <c:spPr>
            <a:pattFill prst="wdDn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[ч_лікарі.xlsx]Лист1!$Q$109:$U$109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[ч_лікарі.xlsx]Лист1!$Q$133:$U$133</c:f>
              <c:numCache>
                <c:formatCode>0.0%</c:formatCode>
                <c:ptCount val="5"/>
                <c:pt idx="0">
                  <c:v>4.6979865771812082E-2</c:v>
                </c:pt>
                <c:pt idx="1">
                  <c:v>5.0816696914700546E-2</c:v>
                </c:pt>
                <c:pt idx="2">
                  <c:v>2.9096477794793262E-2</c:v>
                </c:pt>
                <c:pt idx="3">
                  <c:v>5.0675675675675678E-2</c:v>
                </c:pt>
                <c:pt idx="4">
                  <c:v>5.7077625570776253E-2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C7-4045-AC9C-8DB016322CE3}"/>
            </c:ext>
          </c:extLst>
        </c:ser>
        <c:ser>
          <c:idx val="3"/>
          <c:order val="3"/>
          <c:tx>
            <c:strRef>
              <c:f>[ч_лікарі.xlsx]Лист1!$B$134</c:f>
              <c:strCache>
                <c:ptCount val="1"/>
                <c:pt idx="0">
                  <c:v>Моє навантаження значно зменшилось або зникло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[ч_лікарі.xlsx]Лист1!$Q$109:$U$109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[ч_лікарі.xlsx]Лист1!$Q$134:$U$134</c:f>
              <c:numCache>
                <c:formatCode>0.0%</c:formatCode>
                <c:ptCount val="5"/>
                <c:pt idx="0">
                  <c:v>3.3557046979865775E-3</c:v>
                </c:pt>
                <c:pt idx="1">
                  <c:v>3.629764065335753E-3</c:v>
                </c:pt>
                <c:pt idx="2">
                  <c:v>4.5941807044410417E-3</c:v>
                </c:pt>
                <c:pt idx="3">
                  <c:v>0</c:v>
                </c:pt>
                <c:pt idx="4">
                  <c:v>6.8493150684931503E-3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C7-4045-AC9C-8DB016322CE3}"/>
            </c:ext>
          </c:extLst>
        </c:ser>
        <c:ser>
          <c:idx val="4"/>
          <c:order val="4"/>
          <c:tx>
            <c:strRef>
              <c:f>[ч_лікарі.xlsx]Лист1!$B$135</c:f>
              <c:strCache>
                <c:ptCount val="1"/>
                <c:pt idx="0">
                  <c:v>Важко сказати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[ч_лікарі.xlsx]Лист1!$Q$109:$U$109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[ч_лікарі.xlsx]Лист1!$Q$135:$U$135</c:f>
              <c:numCache>
                <c:formatCode>0.0%</c:formatCode>
                <c:ptCount val="5"/>
                <c:pt idx="0">
                  <c:v>0.1476510067114094</c:v>
                </c:pt>
                <c:pt idx="1">
                  <c:v>0.18148820326678766</c:v>
                </c:pt>
                <c:pt idx="2">
                  <c:v>0.13016845329249618</c:v>
                </c:pt>
                <c:pt idx="3">
                  <c:v>9.6283783783783786E-2</c:v>
                </c:pt>
                <c:pt idx="4">
                  <c:v>0.1050228310502283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C7-4045-AC9C-8DB016322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74473320"/>
        <c:axId val="374473712"/>
      </c:barChart>
      <c:lineChart>
        <c:grouping val="standard"/>
        <c:varyColors val="0"/>
        <c:ser>
          <c:idx val="5"/>
          <c:order val="5"/>
          <c:tx>
            <c:strRef>
              <c:f>[ч_лікарі.xlsx]Лист1!$B$136</c:f>
              <c:strCache>
                <c:ptCount val="1"/>
                <c:pt idx="0">
                  <c:v>Напружений - Зменшилося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[ч_лікарі.xlsx]Лист1!$Q$109:$U$109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[ч_лікарі.xlsx]Лист1!$Q$136:$U$136</c:f>
              <c:numCache>
                <c:formatCode>0.0%</c:formatCode>
                <c:ptCount val="5"/>
                <c:pt idx="0">
                  <c:v>0.75167785234899309</c:v>
                </c:pt>
                <c:pt idx="1">
                  <c:v>0.70961887477313979</c:v>
                </c:pt>
                <c:pt idx="2">
                  <c:v>0.80245022970903523</c:v>
                </c:pt>
                <c:pt idx="3">
                  <c:v>0.80236486486486491</c:v>
                </c:pt>
                <c:pt idx="4">
                  <c:v>0.76712328767123295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DC7-4045-AC9C-8DB016322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4474496"/>
        <c:axId val="374474104"/>
      </c:lineChart>
      <c:catAx>
        <c:axId val="374473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4473712"/>
        <c:crosses val="autoZero"/>
        <c:auto val="1"/>
        <c:lblAlgn val="ctr"/>
        <c:lblOffset val="100"/>
        <c:noMultiLvlLbl val="0"/>
      </c:catAx>
      <c:valAx>
        <c:axId val="374473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4473320"/>
        <c:crosses val="autoZero"/>
        <c:crossBetween val="between"/>
      </c:valAx>
      <c:valAx>
        <c:axId val="374474104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4474496"/>
        <c:crosses val="max"/>
        <c:crossBetween val="between"/>
      </c:valAx>
      <c:catAx>
        <c:axId val="374474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447410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716206180451673E-2"/>
          <c:y val="0.11786926289287594"/>
          <c:w val="0.52064002869206571"/>
          <c:h val="0.80793296018720551"/>
        </c:manualLayout>
      </c:layout>
      <c:pieChart>
        <c:varyColors val="1"/>
        <c:ser>
          <c:idx val="0"/>
          <c:order val="0"/>
          <c:explosion val="4"/>
          <c:dPt>
            <c:idx val="0"/>
            <c:bubble3D val="0"/>
            <c:spPr>
              <a:pattFill prst="wdDnDiag">
                <a:fgClr>
                  <a:srgbClr val="FF0000"/>
                </a:fgClr>
                <a:bgClr>
                  <a:sysClr val="window" lastClr="FFFFFF"/>
                </a:bgClr>
              </a:pattFill>
              <a:ln w="190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32-4743-9389-F5980C22FB32}"/>
              </c:ext>
            </c:extLst>
          </c:dPt>
          <c:dPt>
            <c:idx val="1"/>
            <c:bubble3D val="0"/>
            <c:spPr>
              <a:pattFill prst="wdUpDiag">
                <a:fgClr>
                  <a:srgbClr val="F79646">
                    <a:lumMod val="75000"/>
                  </a:srgbClr>
                </a:fgClr>
                <a:bgClr>
                  <a:sysClr val="window" lastClr="FFFFFF"/>
                </a:bgClr>
              </a:pattFill>
              <a:ln w="19050">
                <a:solidFill>
                  <a:srgbClr val="F79646">
                    <a:lumMod val="75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32-4743-9389-F5980C22FB32}"/>
              </c:ext>
            </c:extLst>
          </c:dPt>
          <c:dPt>
            <c:idx val="2"/>
            <c:bubble3D val="0"/>
            <c:spPr>
              <a:pattFill prst="wdDnDiag">
                <a:fgClr>
                  <a:srgbClr val="00B050"/>
                </a:fgClr>
                <a:bgClr>
                  <a:sysClr val="window" lastClr="FFFFFF"/>
                </a:bgClr>
              </a:pattFill>
              <a:ln w="19050"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32-4743-9389-F5980C22FB32}"/>
              </c:ext>
            </c:extLst>
          </c:dPt>
          <c:dPt>
            <c:idx val="3"/>
            <c:bubble3D val="0"/>
            <c:spPr>
              <a:pattFill prst="wdUpDiag">
                <a:fgClr>
                  <a:srgbClr val="000000">
                    <a:lumMod val="50000"/>
                    <a:lumOff val="50000"/>
                  </a:srgbClr>
                </a:fgClr>
                <a:bgClr>
                  <a:sysClr val="window" lastClr="FFFFFF"/>
                </a:bgClr>
              </a:pattFill>
              <a:ln w="19050">
                <a:solidFill>
                  <a:srgbClr val="000000">
                    <a:lumMod val="50000"/>
                    <a:lumOff val="5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32-4743-9389-F5980C22FB32}"/>
              </c:ext>
            </c:extLst>
          </c:dPt>
          <c:dPt>
            <c:idx val="4"/>
            <c:bubble3D val="0"/>
            <c:spPr>
              <a:pattFill prst="wdDnDiag">
                <a:fgClr>
                  <a:srgbClr val="00B050"/>
                </a:fgClr>
                <a:bgClr>
                  <a:sysClr val="window" lastClr="FFFFFF"/>
                </a:bgClr>
              </a:pattFill>
              <a:ln w="19050"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A32-4743-9389-F5980C22FB32}"/>
              </c:ext>
            </c:extLst>
          </c:dPt>
          <c:dPt>
            <c:idx val="5"/>
            <c:bubble3D val="0"/>
            <c:spPr>
              <a:pattFill prst="wdUpDiag">
                <a:fgClr>
                  <a:sysClr val="windowText" lastClr="000000">
                    <a:lumMod val="50000"/>
                    <a:lumOff val="50000"/>
                  </a:sysClr>
                </a:fgClr>
                <a:bgClr>
                  <a:sysClr val="window" lastClr="FFFFFF"/>
                </a:bgClr>
              </a:pattFill>
              <a:ln w="1905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A32-4743-9389-F5980C22FB32}"/>
              </c:ext>
            </c:extLst>
          </c:dPt>
          <c:dLbls>
            <c:dLbl>
              <c:idx val="1"/>
              <c:layout>
                <c:manualLayout>
                  <c:x val="5.5243925615788472E-3"/>
                  <c:y val="2.111932274841195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32-4743-9389-F5980C22FB32}"/>
                </c:ext>
              </c:extLst>
            </c:dLbl>
            <c:dLbl>
              <c:idx val="3"/>
              <c:layout>
                <c:manualLayout>
                  <c:x val="-4.3337823666551721E-2"/>
                  <c:y val="6.289062049349298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32-4743-9389-F5980C22FB32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Лист1!$B$140:$B$143</c:f>
              <c:strCache>
                <c:ptCount val="4"/>
                <c:pt idx="0">
                  <c:v>Змушували</c:v>
                </c:pt>
                <c:pt idx="1">
                  <c:v>Мене не змушували, але я знаю про ситуації, коли змушували</c:v>
                </c:pt>
                <c:pt idx="2">
                  <c:v>Не змушували</c:v>
                </c:pt>
                <c:pt idx="3">
                  <c:v>Важко відповісти</c:v>
                </c:pt>
              </c:strCache>
            </c:strRef>
          </c:cat>
          <c:val>
            <c:numRef>
              <c:f>Лист1!$C$140:$C$143</c:f>
              <c:numCache>
                <c:formatCode>###0.0%</c:formatCode>
                <c:ptCount val="4"/>
                <c:pt idx="0">
                  <c:v>3.3164260632071792E-2</c:v>
                </c:pt>
                <c:pt idx="1">
                  <c:v>3.745610612563402E-2</c:v>
                </c:pt>
                <c:pt idx="2">
                  <c:v>0.91728443230589152</c:v>
                </c:pt>
                <c:pt idx="3">
                  <c:v>1.2095200936402655E-2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A32-4743-9389-F5980C22FB3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146951171945552"/>
          <c:y val="7.5904752869746697E-2"/>
          <c:w val="0.38457348029794314"/>
          <c:h val="0.90224786125065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ru-RU"/>
    </a:p>
  </c:txPr>
  <c:externalData r:id="rId4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динам!$B$43</c:f>
              <c:strCache>
                <c:ptCount val="1"/>
                <c:pt idx="0">
                  <c:v>Змушували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динам!$C$1:$E$1</c:f>
              <c:strCache>
                <c:ptCount val="3"/>
                <c:pt idx="0">
                  <c:v>Квітень 2020</c:v>
                </c:pt>
                <c:pt idx="1">
                  <c:v>Січень 2021</c:v>
                </c:pt>
                <c:pt idx="2">
                  <c:v>Травень 2023</c:v>
                </c:pt>
              </c:strCache>
            </c:strRef>
          </c:cat>
          <c:val>
            <c:numRef>
              <c:f>динам!$C$43:$E$43</c:f>
              <c:numCache>
                <c:formatCode>###0.0%</c:formatCode>
                <c:ptCount val="3"/>
                <c:pt idx="0">
                  <c:v>0.11081278984622894</c:v>
                </c:pt>
                <c:pt idx="1">
                  <c:v>6.4322647362978283E-2</c:v>
                </c:pt>
                <c:pt idx="2">
                  <c:v>3.3164260632071792E-2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88-4F2B-902A-3D9B6B6CA52E}"/>
            </c:ext>
          </c:extLst>
        </c:ser>
        <c:ser>
          <c:idx val="1"/>
          <c:order val="1"/>
          <c:tx>
            <c:strRef>
              <c:f>динам!$B$44</c:f>
              <c:strCache>
                <c:ptCount val="1"/>
                <c:pt idx="0">
                  <c:v>Мене не змушували, але я знаю про ситуації, коли змушували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динам!$C$1:$E$1</c:f>
              <c:strCache>
                <c:ptCount val="3"/>
                <c:pt idx="0">
                  <c:v>Квітень 2020</c:v>
                </c:pt>
                <c:pt idx="1">
                  <c:v>Січень 2021</c:v>
                </c:pt>
                <c:pt idx="2">
                  <c:v>Травень 2023</c:v>
                </c:pt>
              </c:strCache>
            </c:strRef>
          </c:cat>
          <c:val>
            <c:numRef>
              <c:f>динам!$C$44:$E$44</c:f>
              <c:numCache>
                <c:formatCode>###0.0%</c:formatCode>
                <c:ptCount val="3"/>
                <c:pt idx="0">
                  <c:v>0.20112277276055651</c:v>
                </c:pt>
                <c:pt idx="1">
                  <c:v>8.0868665977249232E-2</c:v>
                </c:pt>
                <c:pt idx="2">
                  <c:v>3.745610612563402E-2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88-4F2B-902A-3D9B6B6CA52E}"/>
            </c:ext>
          </c:extLst>
        </c:ser>
        <c:ser>
          <c:idx val="2"/>
          <c:order val="2"/>
          <c:tx>
            <c:strRef>
              <c:f>динам!$B$45</c:f>
              <c:strCache>
                <c:ptCount val="1"/>
                <c:pt idx="0">
                  <c:v>Не змушували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динам!$C$1:$E$1</c:f>
              <c:strCache>
                <c:ptCount val="3"/>
                <c:pt idx="0">
                  <c:v>Квітень 2020</c:v>
                </c:pt>
                <c:pt idx="1">
                  <c:v>Січень 2021</c:v>
                </c:pt>
                <c:pt idx="2">
                  <c:v>Травень 2023</c:v>
                </c:pt>
              </c:strCache>
            </c:strRef>
          </c:cat>
          <c:val>
            <c:numRef>
              <c:f>динам!$C$45:$E$45</c:f>
              <c:numCache>
                <c:formatCode>###0.0%</c:formatCode>
                <c:ptCount val="3"/>
                <c:pt idx="0">
                  <c:v>0.66780571149621659</c:v>
                </c:pt>
                <c:pt idx="1">
                  <c:v>0.84136504653567745</c:v>
                </c:pt>
                <c:pt idx="2">
                  <c:v>0.91728443230589152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88-4F2B-902A-3D9B6B6CA52E}"/>
            </c:ext>
          </c:extLst>
        </c:ser>
        <c:ser>
          <c:idx val="3"/>
          <c:order val="3"/>
          <c:tx>
            <c:strRef>
              <c:f>динам!$B$46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rgbClr val="000000">
                  <a:lumMod val="50000"/>
                  <a:lumOff val="50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  <a:effectLst/>
          </c:spPr>
          <c:invertIfNegative val="0"/>
          <c:cat>
            <c:strRef>
              <c:f>динам!$C$1:$E$1</c:f>
              <c:strCache>
                <c:ptCount val="3"/>
                <c:pt idx="0">
                  <c:v>Квітень 2020</c:v>
                </c:pt>
                <c:pt idx="1">
                  <c:v>Січень 2021</c:v>
                </c:pt>
                <c:pt idx="2">
                  <c:v>Травень 2023</c:v>
                </c:pt>
              </c:strCache>
            </c:strRef>
          </c:cat>
          <c:val>
            <c:numRef>
              <c:f>динам!$C$46:$E$46</c:f>
              <c:numCache>
                <c:formatCode>###0.0%</c:formatCode>
                <c:ptCount val="3"/>
                <c:pt idx="0">
                  <c:v>2.0258725896997801E-2</c:v>
                </c:pt>
                <c:pt idx="1">
                  <c:v>1.344364012409514E-2</c:v>
                </c:pt>
                <c:pt idx="2">
                  <c:v>1.2095200936402655E-2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88-4F2B-902A-3D9B6B6CA5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8472200"/>
        <c:axId val="298471808"/>
      </c:barChart>
      <c:catAx>
        <c:axId val="298472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8471808"/>
        <c:crosses val="autoZero"/>
        <c:auto val="1"/>
        <c:lblAlgn val="ctr"/>
        <c:lblOffset val="100"/>
        <c:noMultiLvlLbl val="0"/>
      </c:catAx>
      <c:valAx>
        <c:axId val="29847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84722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[ч_лікарі.xlsx]Лист1!$B$140</c:f>
              <c:strCache>
                <c:ptCount val="1"/>
                <c:pt idx="0">
                  <c:v>Змушували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[ч_лікарі.xlsx]Лист1!$D$138:$G$138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[ч_лікарі.xlsx]Лист1!$D$140:$G$140</c:f>
              <c:numCache>
                <c:formatCode>###0.0%</c:formatCode>
                <c:ptCount val="4"/>
                <c:pt idx="0">
                  <c:v>4.2340261739799843E-2</c:v>
                </c:pt>
                <c:pt idx="1">
                  <c:v>3.0012004801920768E-2</c:v>
                </c:pt>
                <c:pt idx="2">
                  <c:v>1.7621145374449341E-2</c:v>
                </c:pt>
                <c:pt idx="3" formatCode="####.0%">
                  <c:v>4.9019607843137254E-3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2-4155-846E-98DD5ECD8B37}"/>
            </c:ext>
          </c:extLst>
        </c:ser>
        <c:ser>
          <c:idx val="1"/>
          <c:order val="1"/>
          <c:tx>
            <c:strRef>
              <c:f>[ч_лікарі.xlsx]Лист1!$B$141</c:f>
              <c:strCache>
                <c:ptCount val="1"/>
                <c:pt idx="0">
                  <c:v>Мене не змушували, але я знаю про ситуації, коли змушували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[ч_лікарі.xlsx]Лист1!$D$138:$G$138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[ч_лікарі.xlsx]Лист1!$D$141:$G$141</c:f>
              <c:numCache>
                <c:formatCode>###0.0%</c:formatCode>
                <c:ptCount val="4"/>
                <c:pt idx="0">
                  <c:v>4.3879907621247112E-2</c:v>
                </c:pt>
                <c:pt idx="1">
                  <c:v>3.2412965186074429E-2</c:v>
                </c:pt>
                <c:pt idx="2">
                  <c:v>3.5242290748898682E-2</c:v>
                </c:pt>
                <c:pt idx="3">
                  <c:v>1.9607843137254902E-2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2-4155-846E-98DD5ECD8B37}"/>
            </c:ext>
          </c:extLst>
        </c:ser>
        <c:ser>
          <c:idx val="2"/>
          <c:order val="2"/>
          <c:tx>
            <c:strRef>
              <c:f>[ч_лікарі.xlsx]Лист1!$B$142</c:f>
              <c:strCache>
                <c:ptCount val="1"/>
                <c:pt idx="0">
                  <c:v>Не змушували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[ч_лікарі.xlsx]Лист1!$D$138:$G$138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[ч_лікарі.xlsx]Лист1!$D$142:$G$142</c:f>
              <c:numCache>
                <c:formatCode>###0.0%</c:formatCode>
                <c:ptCount val="4"/>
                <c:pt idx="0">
                  <c:v>0.90377213240954579</c:v>
                </c:pt>
                <c:pt idx="1">
                  <c:v>0.92797118847539006</c:v>
                </c:pt>
                <c:pt idx="2">
                  <c:v>0.92951541850220265</c:v>
                </c:pt>
                <c:pt idx="3">
                  <c:v>0.94607843137254899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B2-4155-846E-98DD5ECD8B37}"/>
            </c:ext>
          </c:extLst>
        </c:ser>
        <c:ser>
          <c:idx val="3"/>
          <c:order val="3"/>
          <c:tx>
            <c:strRef>
              <c:f>[ч_лікарі.xlsx]Лист1!$B$143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rgbClr val="000000">
                  <a:lumMod val="50000"/>
                  <a:lumOff val="50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  <a:effectLst/>
          </c:spPr>
          <c:invertIfNegative val="0"/>
          <c:cat>
            <c:strRef>
              <c:f>[ч_лікарі.xlsx]Лист1!$D$138:$G$138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[ч_лікарі.xlsx]Лист1!$D$143:$G$143</c:f>
              <c:numCache>
                <c:formatCode>####.0%</c:formatCode>
                <c:ptCount val="4"/>
                <c:pt idx="0" formatCode="###0.0%">
                  <c:v>1.0007698229407235E-2</c:v>
                </c:pt>
                <c:pt idx="1">
                  <c:v>9.6038415366146452E-3</c:v>
                </c:pt>
                <c:pt idx="2" formatCode="###0.0%">
                  <c:v>1.7621145374449341E-2</c:v>
                </c:pt>
                <c:pt idx="3" formatCode="###0.0%">
                  <c:v>2.9411764705882349E-2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B2-4155-846E-98DD5ECD8B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4476064"/>
        <c:axId val="374476456"/>
      </c:barChart>
      <c:catAx>
        <c:axId val="37447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4476456"/>
        <c:crosses val="autoZero"/>
        <c:auto val="1"/>
        <c:lblAlgn val="ctr"/>
        <c:lblOffset val="100"/>
        <c:noMultiLvlLbl val="0"/>
      </c:catAx>
      <c:valAx>
        <c:axId val="374476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44760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[ч_лікарі.xlsx]Лист1!$B$140</c:f>
              <c:strCache>
                <c:ptCount val="1"/>
                <c:pt idx="0">
                  <c:v>Змушували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[ч_лікарі.xlsx]Лист1!$H$138:$I$138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[ч_лікарі.xlsx]Лист1!$H$140:$I$140</c:f>
              <c:numCache>
                <c:formatCode>###0.0%</c:formatCode>
                <c:ptCount val="2"/>
                <c:pt idx="0">
                  <c:v>3.003003003003003E-2</c:v>
                </c:pt>
                <c:pt idx="1">
                  <c:v>3.3738191632928474E-2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49-4031-9C86-A8CBF03868FD}"/>
            </c:ext>
          </c:extLst>
        </c:ser>
        <c:ser>
          <c:idx val="1"/>
          <c:order val="1"/>
          <c:tx>
            <c:strRef>
              <c:f>[ч_лікарі.xlsx]Лист1!$B$141</c:f>
              <c:strCache>
                <c:ptCount val="1"/>
                <c:pt idx="0">
                  <c:v>Мене не змушували, але я знаю про ситуації, коли змушували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[ч_лікарі.xlsx]Лист1!$H$138:$I$138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[ч_лікарі.xlsx]Лист1!$H$141:$I$141</c:f>
              <c:numCache>
                <c:formatCode>###0.0%</c:formatCode>
                <c:ptCount val="2"/>
                <c:pt idx="0">
                  <c:v>3.003003003003003E-2</c:v>
                </c:pt>
                <c:pt idx="1">
                  <c:v>3.8236617183985605E-2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49-4031-9C86-A8CBF03868FD}"/>
            </c:ext>
          </c:extLst>
        </c:ser>
        <c:ser>
          <c:idx val="2"/>
          <c:order val="2"/>
          <c:tx>
            <c:strRef>
              <c:f>[ч_лікарі.xlsx]Лист1!$B$142</c:f>
              <c:strCache>
                <c:ptCount val="1"/>
                <c:pt idx="0">
                  <c:v>Не змушували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[ч_лікарі.xlsx]Лист1!$H$138:$I$138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[ч_лікарі.xlsx]Лист1!$H$142:$I$142</c:f>
              <c:numCache>
                <c:formatCode>###0.0%</c:formatCode>
                <c:ptCount val="2"/>
                <c:pt idx="0">
                  <c:v>0.93093093093093093</c:v>
                </c:pt>
                <c:pt idx="1">
                  <c:v>0.91542959964012593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49-4031-9C86-A8CBF03868FD}"/>
            </c:ext>
          </c:extLst>
        </c:ser>
        <c:ser>
          <c:idx val="3"/>
          <c:order val="3"/>
          <c:tx>
            <c:strRef>
              <c:f>[ч_лікарі.xlsx]Лист1!$B$143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rgbClr val="000000">
                  <a:lumMod val="50000"/>
                  <a:lumOff val="50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  <a:effectLst/>
          </c:spPr>
          <c:invertIfNegative val="0"/>
          <c:cat>
            <c:strRef>
              <c:f>[ч_лікарі.xlsx]Лист1!$H$138:$I$138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[ч_лікарі.xlsx]Лист1!$H$143:$I$143</c:f>
              <c:numCache>
                <c:formatCode>###0.0%</c:formatCode>
                <c:ptCount val="2"/>
                <c:pt idx="0" formatCode="####.0%">
                  <c:v>9.0090090090090089E-3</c:v>
                </c:pt>
                <c:pt idx="1">
                  <c:v>1.2595591542959963E-2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49-4031-9C86-A8CBF03868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4477632"/>
        <c:axId val="374478024"/>
      </c:barChart>
      <c:catAx>
        <c:axId val="37447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4478024"/>
        <c:crosses val="autoZero"/>
        <c:auto val="1"/>
        <c:lblAlgn val="ctr"/>
        <c:lblOffset val="100"/>
        <c:noMultiLvlLbl val="0"/>
      </c:catAx>
      <c:valAx>
        <c:axId val="374478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44776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[ч_лікарі.xlsx]Лист1!$B$140</c:f>
              <c:strCache>
                <c:ptCount val="1"/>
                <c:pt idx="0">
                  <c:v>Змушували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[ч_лікарі.xlsx]Лист1!$J$138:$L$138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[ч_лікарі.xlsx]Лист1!$J$140:$L$140</c:f>
              <c:numCache>
                <c:formatCode>###0.0%</c:formatCode>
                <c:ptCount val="3"/>
                <c:pt idx="0">
                  <c:v>2.7800490596892886E-2</c:v>
                </c:pt>
                <c:pt idx="1">
                  <c:v>3.6106750392464679E-2</c:v>
                </c:pt>
                <c:pt idx="2">
                  <c:v>7.575757575757576E-2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91-4FCE-825D-FFC4081CBEC3}"/>
            </c:ext>
          </c:extLst>
        </c:ser>
        <c:ser>
          <c:idx val="1"/>
          <c:order val="1"/>
          <c:tx>
            <c:strRef>
              <c:f>[ч_лікарі.xlsx]Лист1!$B$141</c:f>
              <c:strCache>
                <c:ptCount val="1"/>
                <c:pt idx="0">
                  <c:v>Мене не змушували, але я знаю про ситуації, коли змушували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[ч_лікарі.xlsx]Лист1!$J$138:$L$138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[ч_лікарі.xlsx]Лист1!$J$141:$L$141</c:f>
              <c:numCache>
                <c:formatCode>###0.0%</c:formatCode>
                <c:ptCount val="3"/>
                <c:pt idx="0">
                  <c:v>2.2076860179885527E-2</c:v>
                </c:pt>
                <c:pt idx="1">
                  <c:v>5.3375196232339092E-2</c:v>
                </c:pt>
                <c:pt idx="2">
                  <c:v>1.5151515151515152E-2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91-4FCE-825D-FFC4081CBEC3}"/>
            </c:ext>
          </c:extLst>
        </c:ser>
        <c:ser>
          <c:idx val="2"/>
          <c:order val="2"/>
          <c:tx>
            <c:strRef>
              <c:f>[ч_лікарі.xlsx]Лист1!$B$142</c:f>
              <c:strCache>
                <c:ptCount val="1"/>
                <c:pt idx="0">
                  <c:v>Не змушували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[ч_лікарі.xlsx]Лист1!$J$138:$L$138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[ч_лікарі.xlsx]Лист1!$J$142:$L$142</c:f>
              <c:numCache>
                <c:formatCode>###0.0%</c:formatCode>
                <c:ptCount val="3"/>
                <c:pt idx="0">
                  <c:v>0.93785772690106295</c:v>
                </c:pt>
                <c:pt idx="1">
                  <c:v>0.89795918367346939</c:v>
                </c:pt>
                <c:pt idx="2">
                  <c:v>0.90909090909090906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91-4FCE-825D-FFC4081CBEC3}"/>
            </c:ext>
          </c:extLst>
        </c:ser>
        <c:ser>
          <c:idx val="3"/>
          <c:order val="3"/>
          <c:tx>
            <c:strRef>
              <c:f>[ч_лікарі.xlsx]Лист1!$B$143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rgbClr val="000000">
                  <a:lumMod val="50000"/>
                  <a:lumOff val="50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  <a:effectLst/>
          </c:spPr>
          <c:invertIfNegative val="0"/>
          <c:cat>
            <c:strRef>
              <c:f>[ч_лікарі.xlsx]Лист1!$J$138:$L$138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[ч_лікарі.xlsx]Лист1!$J$143:$L$143</c:f>
              <c:numCache>
                <c:formatCode>###0.0%</c:formatCode>
                <c:ptCount val="3"/>
                <c:pt idx="0">
                  <c:v>1.2264922322158627E-2</c:v>
                </c:pt>
                <c:pt idx="1">
                  <c:v>1.2558869701726845E-2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91-4FCE-825D-FFC4081CBE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4479200"/>
        <c:axId val="374479592"/>
      </c:barChart>
      <c:catAx>
        <c:axId val="37447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4479592"/>
        <c:crosses val="autoZero"/>
        <c:auto val="1"/>
        <c:lblAlgn val="ctr"/>
        <c:lblOffset val="100"/>
        <c:noMultiLvlLbl val="0"/>
      </c:catAx>
      <c:valAx>
        <c:axId val="374479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44792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[ч_лікарі.xlsx]Лист1!$B$140</c:f>
              <c:strCache>
                <c:ptCount val="1"/>
                <c:pt idx="0">
                  <c:v>Змушували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[ч_лікарі.xlsx]Лист1!$M$138:$P$138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[ч_лікарі.xlsx]Лист1!$M$140:$P$140</c:f>
              <c:numCache>
                <c:formatCode>###0.0%</c:formatCode>
                <c:ptCount val="4"/>
                <c:pt idx="0">
                  <c:v>5.3571428571428568E-2</c:v>
                </c:pt>
                <c:pt idx="1">
                  <c:v>2.7777777777777776E-2</c:v>
                </c:pt>
                <c:pt idx="2">
                  <c:v>3.7651563497128268E-2</c:v>
                </c:pt>
                <c:pt idx="3">
                  <c:v>1.2396694214876033E-2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3B-4886-9E69-8833B3E0E066}"/>
            </c:ext>
          </c:extLst>
        </c:ser>
        <c:ser>
          <c:idx val="1"/>
          <c:order val="1"/>
          <c:tx>
            <c:strRef>
              <c:f>[ч_лікарі.xlsx]Лист1!$B$141</c:f>
              <c:strCache>
                <c:ptCount val="1"/>
                <c:pt idx="0">
                  <c:v>Мене не змушували, але я знаю про ситуації, коли змушували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[ч_лікарі.xlsx]Лист1!$M$138:$P$138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[ч_лікарі.xlsx]Лист1!$M$141:$P$141</c:f>
              <c:numCache>
                <c:formatCode>###0.0%</c:formatCode>
                <c:ptCount val="4"/>
                <c:pt idx="0">
                  <c:v>4.0178571428571432E-2</c:v>
                </c:pt>
                <c:pt idx="1">
                  <c:v>3.8194444444444448E-2</c:v>
                </c:pt>
                <c:pt idx="2">
                  <c:v>3.7651563497128268E-2</c:v>
                </c:pt>
                <c:pt idx="3">
                  <c:v>3.5123966942148761E-2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3B-4886-9E69-8833B3E0E066}"/>
            </c:ext>
          </c:extLst>
        </c:ser>
        <c:ser>
          <c:idx val="2"/>
          <c:order val="2"/>
          <c:tx>
            <c:strRef>
              <c:f>[ч_лікарі.xlsx]Лист1!$B$142</c:f>
              <c:strCache>
                <c:ptCount val="1"/>
                <c:pt idx="0">
                  <c:v>Не змушували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[ч_лікарі.xlsx]Лист1!$M$138:$P$138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[ч_лікарі.xlsx]Лист1!$M$142:$P$142</c:f>
              <c:numCache>
                <c:formatCode>###0.0%</c:formatCode>
                <c:ptCount val="4"/>
                <c:pt idx="0">
                  <c:v>0.9017857142857143</c:v>
                </c:pt>
                <c:pt idx="1">
                  <c:v>0.92361111111111116</c:v>
                </c:pt>
                <c:pt idx="2">
                  <c:v>0.90874282067645185</c:v>
                </c:pt>
                <c:pt idx="3">
                  <c:v>0.94834710743801653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3B-4886-9E69-8833B3E0E066}"/>
            </c:ext>
          </c:extLst>
        </c:ser>
        <c:ser>
          <c:idx val="3"/>
          <c:order val="3"/>
          <c:tx>
            <c:strRef>
              <c:f>[ч_лікарі.xlsx]Лист1!$B$143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rgbClr val="000000">
                  <a:lumMod val="50000"/>
                  <a:lumOff val="50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  <a:effectLst/>
          </c:spPr>
          <c:invertIfNegative val="0"/>
          <c:cat>
            <c:strRef>
              <c:f>[ч_лікарі.xlsx]Лист1!$M$138:$P$138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[ч_лікарі.xlsx]Лист1!$M$143:$P$143</c:f>
              <c:numCache>
                <c:formatCode>###0.0%</c:formatCode>
                <c:ptCount val="4"/>
                <c:pt idx="0" formatCode="####.0%">
                  <c:v>4.464285714285714E-3</c:v>
                </c:pt>
                <c:pt idx="1">
                  <c:v>1.0416666666666664E-2</c:v>
                </c:pt>
                <c:pt idx="2">
                  <c:v>1.5954052329291639E-2</c:v>
                </c:pt>
                <c:pt idx="3" formatCode="####.0%">
                  <c:v>4.1322314049586778E-3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3B-4886-9E69-8833B3E0E0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4480768"/>
        <c:axId val="374481160"/>
      </c:barChart>
      <c:catAx>
        <c:axId val="37448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4481160"/>
        <c:crosses val="autoZero"/>
        <c:auto val="1"/>
        <c:lblAlgn val="ctr"/>
        <c:lblOffset val="100"/>
        <c:noMultiLvlLbl val="0"/>
      </c:catAx>
      <c:valAx>
        <c:axId val="374481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44807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[ч_лікарі.xlsx]Лист1!$B$14</c:f>
              <c:strCache>
                <c:ptCount val="1"/>
                <c:pt idx="0">
                  <c:v>1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[ч_лікарі.xlsx]Лист1!$J$14:$L$14</c:f>
              <c:numCache>
                <c:formatCode>0.0%</c:formatCode>
                <c:ptCount val="3"/>
                <c:pt idx="0">
                  <c:v>3.9735099337748346E-2</c:v>
                </c:pt>
                <c:pt idx="1">
                  <c:v>4.617834394904459E-2</c:v>
                </c:pt>
                <c:pt idx="2">
                  <c:v>0.10606060606060605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8A-49A4-9891-D908919255A1}"/>
            </c:ext>
          </c:extLst>
        </c:ser>
        <c:ser>
          <c:idx val="1"/>
          <c:order val="1"/>
          <c:tx>
            <c:strRef>
              <c:f>[ч_лікарі.xlsx]Лист1!$B$15</c:f>
              <c:strCache>
                <c:ptCount val="1"/>
                <c:pt idx="0">
                  <c:v>2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[ч_лікарі.xlsx]Лист1!$J$15:$L$15</c:f>
              <c:numCache>
                <c:formatCode>0.0%</c:formatCode>
                <c:ptCount val="3"/>
                <c:pt idx="0">
                  <c:v>9.1059602649006616E-2</c:v>
                </c:pt>
                <c:pt idx="1">
                  <c:v>0.10509554140127389</c:v>
                </c:pt>
                <c:pt idx="2">
                  <c:v>9.0909090909090912E-2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8A-49A4-9891-D908919255A1}"/>
            </c:ext>
          </c:extLst>
        </c:ser>
        <c:ser>
          <c:idx val="2"/>
          <c:order val="2"/>
          <c:tx>
            <c:strRef>
              <c:f>[ч_лікарі.xlsx]Лист1!$B$16</c:f>
              <c:strCache>
                <c:ptCount val="1"/>
                <c:pt idx="0">
                  <c:v>3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[ч_лікарі.xlsx]Лист1!$J$16:$L$16</c:f>
              <c:numCache>
                <c:formatCode>0.0%</c:formatCode>
                <c:ptCount val="3"/>
                <c:pt idx="0">
                  <c:v>0.19950331125827814</c:v>
                </c:pt>
                <c:pt idx="1">
                  <c:v>0.23487261146496816</c:v>
                </c:pt>
                <c:pt idx="2">
                  <c:v>0.34848484848484851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8A-49A4-9891-D908919255A1}"/>
            </c:ext>
          </c:extLst>
        </c:ser>
        <c:ser>
          <c:idx val="3"/>
          <c:order val="3"/>
          <c:tx>
            <c:strRef>
              <c:f>[ч_лікарі.xlsx]Лист1!$B$17</c:f>
              <c:strCache>
                <c:ptCount val="1"/>
                <c:pt idx="0">
                  <c:v>4</c:v>
                </c:pt>
              </c:strCache>
            </c:strRef>
          </c:tx>
          <c:spPr>
            <a:pattFill prst="wdUpDiag">
              <a:fgClr>
                <a:srgbClr val="9BBB59"/>
              </a:fgClr>
              <a:bgClr>
                <a:sysClr val="window" lastClr="FFFFFF"/>
              </a:bgClr>
            </a:pattFill>
            <a:ln>
              <a:solidFill>
                <a:srgbClr val="9BBB59"/>
              </a:solidFill>
            </a:ln>
            <a:effectLst/>
          </c:spPr>
          <c:invertIfNegative val="0"/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[ч_лікарі.xlsx]Лист1!$J$17:$L$17</c:f>
              <c:numCache>
                <c:formatCode>0.0%</c:formatCode>
                <c:ptCount val="3"/>
                <c:pt idx="0">
                  <c:v>0.33278145695364236</c:v>
                </c:pt>
                <c:pt idx="1">
                  <c:v>0.31210191082802546</c:v>
                </c:pt>
                <c:pt idx="2">
                  <c:v>0.2878787878787879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8A-49A4-9891-D908919255A1}"/>
            </c:ext>
          </c:extLst>
        </c:ser>
        <c:ser>
          <c:idx val="4"/>
          <c:order val="4"/>
          <c:tx>
            <c:strRef>
              <c:f>[ч_лікарі.xlsx]Лист1!$B$18</c:f>
              <c:strCache>
                <c:ptCount val="1"/>
                <c:pt idx="0">
                  <c:v>5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[ч_лікарі.xlsx]Лист1!$J$18:$L$18</c:f>
              <c:numCache>
                <c:formatCode>0.0%</c:formatCode>
                <c:ptCount val="3"/>
                <c:pt idx="0">
                  <c:v>0.27814569536423839</c:v>
                </c:pt>
                <c:pt idx="1">
                  <c:v>0.26035031847133761</c:v>
                </c:pt>
                <c:pt idx="2">
                  <c:v>0.15151515151515152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8A-49A4-9891-D908919255A1}"/>
            </c:ext>
          </c:extLst>
        </c:ser>
        <c:ser>
          <c:idx val="5"/>
          <c:order val="5"/>
          <c:tx>
            <c:strRef>
              <c:f>[ч_лікарі.xlsx]Лист1!$B$19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[ч_лікарі.xlsx]Лист1!$J$19:$L$19</c:f>
              <c:numCache>
                <c:formatCode>0.0%</c:formatCode>
                <c:ptCount val="3"/>
                <c:pt idx="0">
                  <c:v>5.8774834437086095E-2</c:v>
                </c:pt>
                <c:pt idx="1">
                  <c:v>4.1401273885350316E-2</c:v>
                </c:pt>
                <c:pt idx="2">
                  <c:v>1.5151515151515152E-2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8A-49A4-9891-D90891925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954080"/>
        <c:axId val="148943888"/>
      </c:barChart>
      <c:lineChart>
        <c:grouping val="standard"/>
        <c:varyColors val="0"/>
        <c:ser>
          <c:idx val="6"/>
          <c:order val="6"/>
          <c:tx>
            <c:strRef>
              <c:f>[ч_лікарі.xlsx]Лист1!$B$20</c:f>
              <c:strCache>
                <c:ptCount val="1"/>
                <c:pt idx="0">
                  <c:v>Середньозважена оцінка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[ч_лікарі.xlsx]Лист1!$J$20:$L$20</c:f>
              <c:numCache>
                <c:formatCode>0.00</c:formatCode>
                <c:ptCount val="3"/>
                <c:pt idx="0">
                  <c:v>3.7634124890061567</c:v>
                </c:pt>
                <c:pt idx="1">
                  <c:v>3.6627906976744184</c:v>
                </c:pt>
                <c:pt idx="2">
                  <c:v>3.2923076923076926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58A-49A4-9891-D90891925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946240"/>
        <c:axId val="148953296"/>
      </c:lineChart>
      <c:catAx>
        <c:axId val="14895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943888"/>
        <c:crosses val="autoZero"/>
        <c:auto val="1"/>
        <c:lblAlgn val="ctr"/>
        <c:lblOffset val="100"/>
        <c:noMultiLvlLbl val="0"/>
      </c:catAx>
      <c:valAx>
        <c:axId val="14894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954080"/>
        <c:crosses val="autoZero"/>
        <c:crossBetween val="between"/>
      </c:valAx>
      <c:valAx>
        <c:axId val="148953296"/>
        <c:scaling>
          <c:orientation val="minMax"/>
          <c:max val="4.5"/>
          <c:min val="2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946240"/>
        <c:crosses val="max"/>
        <c:crossBetween val="between"/>
      </c:valAx>
      <c:catAx>
        <c:axId val="148946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895329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[ч_лікарі.xlsx]Лист1!$B$140</c:f>
              <c:strCache>
                <c:ptCount val="1"/>
                <c:pt idx="0">
                  <c:v>Змушували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[ч_лікарі.xlsx]Лист1!$Q$138:$U$138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[ч_лікарі.xlsx]Лист1!$Q$140:$U$140</c:f>
              <c:numCache>
                <c:formatCode>###0.0%</c:formatCode>
                <c:ptCount val="5"/>
                <c:pt idx="0">
                  <c:v>1.6722408026755852E-2</c:v>
                </c:pt>
                <c:pt idx="1">
                  <c:v>3.6166365280289332E-2</c:v>
                </c:pt>
                <c:pt idx="2">
                  <c:v>3.82262996941896E-2</c:v>
                </c:pt>
                <c:pt idx="3">
                  <c:v>3.7037037037037035E-2</c:v>
                </c:pt>
                <c:pt idx="4">
                  <c:v>2.5114155251141551E-2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C6-43AB-8C10-07D82F5EFD16}"/>
            </c:ext>
          </c:extLst>
        </c:ser>
        <c:ser>
          <c:idx val="1"/>
          <c:order val="1"/>
          <c:tx>
            <c:strRef>
              <c:f>[ч_лікарі.xlsx]Лист1!$B$141</c:f>
              <c:strCache>
                <c:ptCount val="1"/>
                <c:pt idx="0">
                  <c:v>Мене не змушували, але я знаю про ситуації, коли змушували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[ч_лікарі.xlsx]Лист1!$Q$138:$U$138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[ч_лікарі.xlsx]Лист1!$Q$141:$U$141</c:f>
              <c:numCache>
                <c:formatCode>###0.0%</c:formatCode>
                <c:ptCount val="5"/>
                <c:pt idx="0">
                  <c:v>7.6923076923076927E-2</c:v>
                </c:pt>
                <c:pt idx="1">
                  <c:v>3.7974683544303799E-2</c:v>
                </c:pt>
                <c:pt idx="2">
                  <c:v>3.82262996941896E-2</c:v>
                </c:pt>
                <c:pt idx="3">
                  <c:v>3.8720538720538718E-2</c:v>
                </c:pt>
                <c:pt idx="4" formatCode="####.0%">
                  <c:v>9.1324200913242004E-3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C6-43AB-8C10-07D82F5EFD16}"/>
            </c:ext>
          </c:extLst>
        </c:ser>
        <c:ser>
          <c:idx val="2"/>
          <c:order val="2"/>
          <c:tx>
            <c:strRef>
              <c:f>[ч_лікарі.xlsx]Лист1!$B$142</c:f>
              <c:strCache>
                <c:ptCount val="1"/>
                <c:pt idx="0">
                  <c:v>Не змушували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[ч_лікарі.xlsx]Лист1!$Q$138:$U$138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[ч_лікарі.xlsx]Лист1!$Q$142:$U$142</c:f>
              <c:numCache>
                <c:formatCode>###0.0%</c:formatCode>
                <c:ptCount val="5"/>
                <c:pt idx="0">
                  <c:v>0.89966555183946484</c:v>
                </c:pt>
                <c:pt idx="1">
                  <c:v>0.90958408679927671</c:v>
                </c:pt>
                <c:pt idx="2">
                  <c:v>0.91131498470948014</c:v>
                </c:pt>
                <c:pt idx="3">
                  <c:v>0.91414141414141414</c:v>
                </c:pt>
                <c:pt idx="4">
                  <c:v>0.95205479452054798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C6-43AB-8C10-07D82F5EFD16}"/>
            </c:ext>
          </c:extLst>
        </c:ser>
        <c:ser>
          <c:idx val="3"/>
          <c:order val="3"/>
          <c:tx>
            <c:strRef>
              <c:f>[ч_лікарі.xlsx]Лист1!$B$143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rgbClr val="000000">
                  <a:lumMod val="50000"/>
                  <a:lumOff val="50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  <a:effectLst/>
          </c:spPr>
          <c:invertIfNegative val="0"/>
          <c:cat>
            <c:strRef>
              <c:f>[ч_лікарі.xlsx]Лист1!$Q$138:$U$138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[ч_лікарі.xlsx]Лист1!$Q$143:$U$143</c:f>
              <c:numCache>
                <c:formatCode>###0.0%</c:formatCode>
                <c:ptCount val="5"/>
                <c:pt idx="0" formatCode="####.0%">
                  <c:v>6.688963210702341E-3</c:v>
                </c:pt>
                <c:pt idx="1">
                  <c:v>1.62748643761302E-2</c:v>
                </c:pt>
                <c:pt idx="2">
                  <c:v>1.2232415902140671E-2</c:v>
                </c:pt>
                <c:pt idx="3">
                  <c:v>1.0101010101010102E-2</c:v>
                </c:pt>
                <c:pt idx="4">
                  <c:v>1.3698630136986301E-2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C6-43AB-8C10-07D82F5EFD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4482336"/>
        <c:axId val="374482728"/>
      </c:barChart>
      <c:catAx>
        <c:axId val="37448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4482728"/>
        <c:crosses val="autoZero"/>
        <c:auto val="1"/>
        <c:lblAlgn val="ctr"/>
        <c:lblOffset val="100"/>
        <c:noMultiLvlLbl val="0"/>
      </c:catAx>
      <c:valAx>
        <c:axId val="374482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44823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881449601408515E-2"/>
          <c:y val="7.860329507004396E-2"/>
          <c:w val="0.52064002869206571"/>
          <c:h val="0.80793296018720551"/>
        </c:manualLayout>
      </c:layout>
      <c:pieChart>
        <c:varyColors val="1"/>
        <c:ser>
          <c:idx val="0"/>
          <c:order val="0"/>
          <c:explosion val="4"/>
          <c:dPt>
            <c:idx val="0"/>
            <c:bubble3D val="0"/>
            <c:spPr>
              <a:pattFill prst="wdDnDiag">
                <a:fgClr>
                  <a:srgbClr val="00B050"/>
                </a:fgClr>
                <a:bgClr>
                  <a:sysClr val="window" lastClr="FFFFFF"/>
                </a:bgClr>
              </a:pattFill>
              <a:ln w="19050"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84-4093-9FC9-52A8E26DEEBB}"/>
              </c:ext>
            </c:extLst>
          </c:dPt>
          <c:dPt>
            <c:idx val="1"/>
            <c:bubble3D val="0"/>
            <c:spPr>
              <a:pattFill prst="wdUpDiag">
                <a:fgClr>
                  <a:srgbClr val="C00000"/>
                </a:fgClr>
                <a:bgClr>
                  <a:sysClr val="window" lastClr="FFFFFF"/>
                </a:bgClr>
              </a:patt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84-4093-9FC9-52A8E26DEEBB}"/>
              </c:ext>
            </c:extLst>
          </c:dPt>
          <c:dPt>
            <c:idx val="2"/>
            <c:bubble3D val="0"/>
            <c:spPr>
              <a:pattFill prst="wdDnDiag">
                <a:fgClr>
                  <a:srgbClr val="F79646"/>
                </a:fgClr>
                <a:bgClr>
                  <a:sysClr val="window" lastClr="FFFFFF"/>
                </a:bgClr>
              </a:pattFill>
              <a:ln w="19050">
                <a:solidFill>
                  <a:srgbClr val="F7964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284-4093-9FC9-52A8E26DEEBB}"/>
              </c:ext>
            </c:extLst>
          </c:dPt>
          <c:dPt>
            <c:idx val="3"/>
            <c:bubble3D val="0"/>
            <c:spPr>
              <a:pattFill prst="wdUpDiag">
                <a:fgClr>
                  <a:srgbClr val="000000">
                    <a:lumMod val="50000"/>
                    <a:lumOff val="50000"/>
                  </a:srgbClr>
                </a:fgClr>
                <a:bgClr>
                  <a:sysClr val="window" lastClr="FFFFFF"/>
                </a:bgClr>
              </a:pattFill>
              <a:ln w="19050">
                <a:solidFill>
                  <a:srgbClr val="000000">
                    <a:lumMod val="50000"/>
                    <a:lumOff val="5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284-4093-9FC9-52A8E26DEEBB}"/>
              </c:ext>
            </c:extLst>
          </c:dPt>
          <c:dPt>
            <c:idx val="4"/>
            <c:bubble3D val="0"/>
            <c:spPr>
              <a:pattFill prst="wdDnDiag">
                <a:fgClr>
                  <a:srgbClr val="00B050"/>
                </a:fgClr>
                <a:bgClr>
                  <a:sysClr val="window" lastClr="FFFFFF"/>
                </a:bgClr>
              </a:pattFill>
              <a:ln w="19050"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84-4093-9FC9-52A8E26DEEBB}"/>
              </c:ext>
            </c:extLst>
          </c:dPt>
          <c:dPt>
            <c:idx val="5"/>
            <c:bubble3D val="0"/>
            <c:spPr>
              <a:pattFill prst="wdUpDiag">
                <a:fgClr>
                  <a:sysClr val="windowText" lastClr="000000">
                    <a:lumMod val="50000"/>
                    <a:lumOff val="50000"/>
                  </a:sysClr>
                </a:fgClr>
                <a:bgClr>
                  <a:sysClr val="window" lastClr="FFFFFF"/>
                </a:bgClr>
              </a:pattFill>
              <a:ln w="1905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284-4093-9FC9-52A8E26DEEBB}"/>
              </c:ext>
            </c:extLst>
          </c:dPt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Лист1!$B$148:$B$151</c:f>
              <c:strCache>
                <c:ptCount val="4"/>
                <c:pt idx="0">
                  <c:v>Ні, не стикався і не чув про таке</c:v>
                </c:pt>
                <c:pt idx="1">
                  <c:v>Стикався особисто</c:v>
                </c:pt>
                <c:pt idx="2">
                  <c:v>Я не стикався, але знаю про випадки тиску керівництва на колег</c:v>
                </c:pt>
                <c:pt idx="3">
                  <c:v>Важко відповісти</c:v>
                </c:pt>
              </c:strCache>
            </c:strRef>
          </c:cat>
          <c:val>
            <c:numRef>
              <c:f>Лист1!$C$148:$C$151</c:f>
              <c:numCache>
                <c:formatCode>0.0%</c:formatCode>
                <c:ptCount val="4"/>
                <c:pt idx="0">
                  <c:v>0.77621832358674459</c:v>
                </c:pt>
                <c:pt idx="1">
                  <c:v>3.8986354775828458E-2</c:v>
                </c:pt>
                <c:pt idx="2">
                  <c:v>0.10994152046783626</c:v>
                </c:pt>
                <c:pt idx="3">
                  <c:v>7.4853801169590645E-2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284-4093-9FC9-52A8E26DEEB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288752520469013"/>
          <c:y val="3.3441442129950281E-2"/>
          <c:w val="0.39315535219463688"/>
          <c:h val="0.912480356520202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ru-RU"/>
    </a:p>
  </c:txPr>
  <c:externalData r:id="rId4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динам!$B$49</c:f>
              <c:strCache>
                <c:ptCount val="1"/>
                <c:pt idx="0">
                  <c:v>Ні, не стикався і не чув про таке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динам!$D$1:$E$1</c:f>
              <c:strCache>
                <c:ptCount val="2"/>
                <c:pt idx="0">
                  <c:v>Січень 2021</c:v>
                </c:pt>
                <c:pt idx="1">
                  <c:v>Травень 2023</c:v>
                </c:pt>
              </c:strCache>
            </c:strRef>
          </c:cat>
          <c:val>
            <c:numRef>
              <c:f>динам!$D$49:$E$49</c:f>
              <c:numCache>
                <c:formatCode>0.0%</c:formatCode>
                <c:ptCount val="2"/>
                <c:pt idx="0" formatCode="###0.0%">
                  <c:v>0.63751295336787561</c:v>
                </c:pt>
                <c:pt idx="1">
                  <c:v>0.77621832358674459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A9-4A48-9195-5F0F2D328BE0}"/>
            </c:ext>
          </c:extLst>
        </c:ser>
        <c:ser>
          <c:idx val="1"/>
          <c:order val="1"/>
          <c:tx>
            <c:strRef>
              <c:f>динам!$B$50</c:f>
              <c:strCache>
                <c:ptCount val="1"/>
                <c:pt idx="0">
                  <c:v>Стикався особисто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динам!$D$1:$E$1</c:f>
              <c:strCache>
                <c:ptCount val="2"/>
                <c:pt idx="0">
                  <c:v>Січень 2021</c:v>
                </c:pt>
                <c:pt idx="1">
                  <c:v>Травень 2023</c:v>
                </c:pt>
              </c:strCache>
            </c:strRef>
          </c:cat>
          <c:val>
            <c:numRef>
              <c:f>динам!$D$50:$E$50</c:f>
              <c:numCache>
                <c:formatCode>0.0%</c:formatCode>
                <c:ptCount val="2"/>
                <c:pt idx="0" formatCode="###0.0%">
                  <c:v>8.4145077720207254E-2</c:v>
                </c:pt>
                <c:pt idx="1">
                  <c:v>3.8986354775828458E-2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A9-4A48-9195-5F0F2D328BE0}"/>
            </c:ext>
          </c:extLst>
        </c:ser>
        <c:ser>
          <c:idx val="2"/>
          <c:order val="2"/>
          <c:tx>
            <c:strRef>
              <c:f>динам!$B$51</c:f>
              <c:strCache>
                <c:ptCount val="1"/>
                <c:pt idx="0">
                  <c:v>Я не стикався, але знаю про випадки тиску керівництва на колег</c:v>
                </c:pt>
              </c:strCache>
            </c:strRef>
          </c:tx>
          <c:spPr>
            <a:pattFill prst="wdDn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динам!$D$1:$E$1</c:f>
              <c:strCache>
                <c:ptCount val="2"/>
                <c:pt idx="0">
                  <c:v>Січень 2021</c:v>
                </c:pt>
                <c:pt idx="1">
                  <c:v>Травень 2023</c:v>
                </c:pt>
              </c:strCache>
            </c:strRef>
          </c:cat>
          <c:val>
            <c:numRef>
              <c:f>динам!$D$51:$E$51</c:f>
              <c:numCache>
                <c:formatCode>0.0%</c:formatCode>
                <c:ptCount val="2"/>
                <c:pt idx="0" formatCode="###0.0%">
                  <c:v>0.2055958549222798</c:v>
                </c:pt>
                <c:pt idx="1">
                  <c:v>0.10994152046783626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A9-4A48-9195-5F0F2D328BE0}"/>
            </c:ext>
          </c:extLst>
        </c:ser>
        <c:ser>
          <c:idx val="3"/>
          <c:order val="3"/>
          <c:tx>
            <c:strRef>
              <c:f>динам!$B$52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rgbClr val="000000">
                  <a:lumMod val="50000"/>
                  <a:lumOff val="50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  <a:effectLst/>
          </c:spPr>
          <c:invertIfNegative val="0"/>
          <c:cat>
            <c:strRef>
              <c:f>динам!$D$1:$E$1</c:f>
              <c:strCache>
                <c:ptCount val="2"/>
                <c:pt idx="0">
                  <c:v>Січень 2021</c:v>
                </c:pt>
                <c:pt idx="1">
                  <c:v>Травень 2023</c:v>
                </c:pt>
              </c:strCache>
            </c:strRef>
          </c:cat>
          <c:val>
            <c:numRef>
              <c:f>динам!$D$52:$E$52</c:f>
              <c:numCache>
                <c:formatCode>0.0%</c:formatCode>
                <c:ptCount val="2"/>
                <c:pt idx="0" formatCode="###0.0%">
                  <c:v>7.2746113989637304E-2</c:v>
                </c:pt>
                <c:pt idx="1">
                  <c:v>7.4853801169590645E-2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A9-4A48-9195-5F0F2D328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692576"/>
        <c:axId val="167701592"/>
      </c:barChart>
      <c:catAx>
        <c:axId val="16769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701592"/>
        <c:crosses val="autoZero"/>
        <c:auto val="1"/>
        <c:lblAlgn val="ctr"/>
        <c:lblOffset val="100"/>
        <c:noMultiLvlLbl val="0"/>
      </c:catAx>
      <c:valAx>
        <c:axId val="16770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6925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[ч_лікарі.xlsx]Лист1!$B$148</c:f>
              <c:strCache>
                <c:ptCount val="1"/>
                <c:pt idx="0">
                  <c:v>Ні, не стикався і не чув про таке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[ч_лікарі.xlsx]Лист1!$D$138:$G$138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[ч_лікарі.xlsx]Лист1!$D$148:$G$148</c:f>
              <c:numCache>
                <c:formatCode>0.0%</c:formatCode>
                <c:ptCount val="4"/>
                <c:pt idx="0">
                  <c:v>0.7563412759415834</c:v>
                </c:pt>
                <c:pt idx="1">
                  <c:v>0.765625</c:v>
                </c:pt>
                <c:pt idx="2">
                  <c:v>0.85964912280701755</c:v>
                </c:pt>
                <c:pt idx="3">
                  <c:v>0.85294117647058831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37-4D95-8C7B-248953A9801F}"/>
            </c:ext>
          </c:extLst>
        </c:ser>
        <c:ser>
          <c:idx val="1"/>
          <c:order val="1"/>
          <c:tx>
            <c:strRef>
              <c:f>[ч_лікарі.xlsx]Лист1!$B$149</c:f>
              <c:strCache>
                <c:ptCount val="1"/>
                <c:pt idx="0">
                  <c:v>Стикався особисто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[ч_лікарі.xlsx]Лист1!$D$138:$G$138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[ч_лікарі.xlsx]Лист1!$D$149:$G$149</c:f>
              <c:numCache>
                <c:formatCode>0.0%</c:formatCode>
                <c:ptCount val="4"/>
                <c:pt idx="0">
                  <c:v>4.9961568024596462E-2</c:v>
                </c:pt>
                <c:pt idx="1">
                  <c:v>3.4855769230769232E-2</c:v>
                </c:pt>
                <c:pt idx="2">
                  <c:v>2.6315789473684209E-2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37-4D95-8C7B-248953A9801F}"/>
            </c:ext>
          </c:extLst>
        </c:ser>
        <c:ser>
          <c:idx val="2"/>
          <c:order val="2"/>
          <c:tx>
            <c:strRef>
              <c:f>[ч_лікарі.xlsx]Лист1!$B$150</c:f>
              <c:strCache>
                <c:ptCount val="1"/>
                <c:pt idx="0">
                  <c:v>Я не стикався, але знаю про випадки тиску керівництва на колег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[ч_лікарі.xlsx]Лист1!$D$138:$G$138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[ч_лікарі.xlsx]Лист1!$D$150:$G$150</c:f>
              <c:numCache>
                <c:formatCode>0.0%</c:formatCode>
                <c:ptCount val="4"/>
                <c:pt idx="0">
                  <c:v>0.1245196003074558</c:v>
                </c:pt>
                <c:pt idx="1">
                  <c:v>0.11057692307692307</c:v>
                </c:pt>
                <c:pt idx="2">
                  <c:v>7.4561403508771926E-2</c:v>
                </c:pt>
                <c:pt idx="3">
                  <c:v>5.3921568627450983E-2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37-4D95-8C7B-248953A9801F}"/>
            </c:ext>
          </c:extLst>
        </c:ser>
        <c:ser>
          <c:idx val="3"/>
          <c:order val="3"/>
          <c:tx>
            <c:strRef>
              <c:f>[ч_лікарі.xlsx]Лист1!$B$151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rgbClr val="000000">
                  <a:lumMod val="50000"/>
                  <a:lumOff val="50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  <a:effectLst/>
          </c:spPr>
          <c:invertIfNegative val="0"/>
          <c:cat>
            <c:strRef>
              <c:f>[ч_лікарі.xlsx]Лист1!$D$138:$G$138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[ч_лікарі.xlsx]Лист1!$D$151:$G$151</c:f>
              <c:numCache>
                <c:formatCode>0.0%</c:formatCode>
                <c:ptCount val="4"/>
                <c:pt idx="0">
                  <c:v>6.9177555726364331E-2</c:v>
                </c:pt>
                <c:pt idx="1">
                  <c:v>8.8942307692307696E-2</c:v>
                </c:pt>
                <c:pt idx="2">
                  <c:v>3.9473684210526314E-2</c:v>
                </c:pt>
                <c:pt idx="3">
                  <c:v>9.3137254901960786E-2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37-4D95-8C7B-248953A980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4484296"/>
        <c:axId val="374484688"/>
      </c:barChart>
      <c:catAx>
        <c:axId val="37448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4484688"/>
        <c:crosses val="autoZero"/>
        <c:auto val="1"/>
        <c:lblAlgn val="ctr"/>
        <c:lblOffset val="100"/>
        <c:noMultiLvlLbl val="0"/>
      </c:catAx>
      <c:valAx>
        <c:axId val="37448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44842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[ч_лікарі.xlsx]Лист1!$B$148</c:f>
              <c:strCache>
                <c:ptCount val="1"/>
                <c:pt idx="0">
                  <c:v>Ні, не стикався і не чув про таке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[ч_лікарі.xlsx]Лист1!$H$138:$I$138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[ч_лікарі.xlsx]Лист1!$H$148:$I$148</c:f>
              <c:numCache>
                <c:formatCode>0.0%</c:formatCode>
                <c:ptCount val="2"/>
                <c:pt idx="0">
                  <c:v>0.76347305389221565</c:v>
                </c:pt>
                <c:pt idx="1">
                  <c:v>0.77832733812949639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03-493D-B584-1CD0E68D3F72}"/>
            </c:ext>
          </c:extLst>
        </c:ser>
        <c:ser>
          <c:idx val="1"/>
          <c:order val="1"/>
          <c:tx>
            <c:strRef>
              <c:f>[ч_лікарі.xlsx]Лист1!$B$149</c:f>
              <c:strCache>
                <c:ptCount val="1"/>
                <c:pt idx="0">
                  <c:v>Стикався особисто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[ч_лікарі.xlsx]Лист1!$H$138:$I$138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[ч_лікарі.xlsx]Лист1!$H$149:$I$149</c:f>
              <c:numCache>
                <c:formatCode>0.0%</c:formatCode>
                <c:ptCount val="2"/>
                <c:pt idx="0">
                  <c:v>4.4910179640718563E-2</c:v>
                </c:pt>
                <c:pt idx="1">
                  <c:v>3.8219424460431653E-2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03-493D-B584-1CD0E68D3F72}"/>
            </c:ext>
          </c:extLst>
        </c:ser>
        <c:ser>
          <c:idx val="2"/>
          <c:order val="2"/>
          <c:tx>
            <c:strRef>
              <c:f>[ч_лікарі.xlsx]Лист1!$B$150</c:f>
              <c:strCache>
                <c:ptCount val="1"/>
                <c:pt idx="0">
                  <c:v>Я не стикався, але знаю про випадки тиску керівництва на колег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[ч_лікарі.xlsx]Лист1!$H$138:$I$138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[ч_лікарі.xlsx]Лист1!$H$150:$I$150</c:f>
              <c:numCache>
                <c:formatCode>0.0%</c:formatCode>
                <c:ptCount val="2"/>
                <c:pt idx="0">
                  <c:v>0.12874251497005987</c:v>
                </c:pt>
                <c:pt idx="1">
                  <c:v>0.10656474820143885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03-493D-B584-1CD0E68D3F72}"/>
            </c:ext>
          </c:extLst>
        </c:ser>
        <c:ser>
          <c:idx val="3"/>
          <c:order val="3"/>
          <c:tx>
            <c:strRef>
              <c:f>[ч_лікарі.xlsx]Лист1!$B$151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rgbClr val="000000">
                  <a:lumMod val="50000"/>
                  <a:lumOff val="50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  <a:effectLst/>
          </c:spPr>
          <c:invertIfNegative val="0"/>
          <c:cat>
            <c:strRef>
              <c:f>[ч_лікарі.xlsx]Лист1!$H$138:$I$138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[ч_лікарі.xlsx]Лист1!$H$151:$I$151</c:f>
              <c:numCache>
                <c:formatCode>0.0%</c:formatCode>
                <c:ptCount val="2"/>
                <c:pt idx="0">
                  <c:v>6.2874251497005984E-2</c:v>
                </c:pt>
                <c:pt idx="1">
                  <c:v>7.6888489208633087E-2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03-493D-B584-1CD0E68D3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4485864"/>
        <c:axId val="374486256"/>
      </c:barChart>
      <c:catAx>
        <c:axId val="374485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4486256"/>
        <c:crosses val="autoZero"/>
        <c:auto val="1"/>
        <c:lblAlgn val="ctr"/>
        <c:lblOffset val="100"/>
        <c:noMultiLvlLbl val="0"/>
      </c:catAx>
      <c:valAx>
        <c:axId val="37448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44858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[ч_лікарі.xlsx]Лист1!$B$148</c:f>
              <c:strCache>
                <c:ptCount val="1"/>
                <c:pt idx="0">
                  <c:v>Ні, не стикався і не чув про таке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[ч_лікарі.xlsx]Лист1!$J$138:$L$138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[ч_лікарі.xlsx]Лист1!$J$148:$L$148</c:f>
              <c:numCache>
                <c:formatCode>0.0%</c:formatCode>
                <c:ptCount val="3"/>
                <c:pt idx="0">
                  <c:v>0.82174979558462813</c:v>
                </c:pt>
                <c:pt idx="1">
                  <c:v>0.74216300940438873</c:v>
                </c:pt>
                <c:pt idx="2">
                  <c:v>0.59090909090909094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CA-44F1-B292-7789032BA704}"/>
            </c:ext>
          </c:extLst>
        </c:ser>
        <c:ser>
          <c:idx val="1"/>
          <c:order val="1"/>
          <c:tx>
            <c:strRef>
              <c:f>[ч_лікарі.xlsx]Лист1!$B$149</c:f>
              <c:strCache>
                <c:ptCount val="1"/>
                <c:pt idx="0">
                  <c:v>Стикався особисто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[ч_лікарі.xlsx]Лист1!$J$138:$L$138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[ч_лікарі.xlsx]Лист1!$J$149:$L$149</c:f>
              <c:numCache>
                <c:formatCode>0.0%</c:formatCode>
                <c:ptCount val="3"/>
                <c:pt idx="0">
                  <c:v>2.2894521668029431E-2</c:v>
                </c:pt>
                <c:pt idx="1">
                  <c:v>5.0940438871473349E-2</c:v>
                </c:pt>
                <c:pt idx="2">
                  <c:v>0.10606060606060605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CA-44F1-B292-7789032BA704}"/>
            </c:ext>
          </c:extLst>
        </c:ser>
        <c:ser>
          <c:idx val="2"/>
          <c:order val="2"/>
          <c:tx>
            <c:strRef>
              <c:f>[ч_лікарі.xlsx]Лист1!$B$150</c:f>
              <c:strCache>
                <c:ptCount val="1"/>
                <c:pt idx="0">
                  <c:v>Я не стикався, але знаю про випадки тиску керівництва на колег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[ч_лікарі.xlsx]Лист1!$J$138:$L$138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[ч_лікарі.xlsx]Лист1!$J$150:$L$150</c:f>
              <c:numCache>
                <c:formatCode>0.0%</c:formatCode>
                <c:ptCount val="3"/>
                <c:pt idx="0">
                  <c:v>8.3401471790678638E-2</c:v>
                </c:pt>
                <c:pt idx="1">
                  <c:v>0.12774294670846395</c:v>
                </c:pt>
                <c:pt idx="2">
                  <c:v>0.25757575757575757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CA-44F1-B292-7789032BA704}"/>
            </c:ext>
          </c:extLst>
        </c:ser>
        <c:ser>
          <c:idx val="3"/>
          <c:order val="3"/>
          <c:tx>
            <c:strRef>
              <c:f>[ч_лікарі.xlsx]Лист1!$B$151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rgbClr val="000000">
                  <a:lumMod val="50000"/>
                  <a:lumOff val="50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  <a:effectLst/>
          </c:spPr>
          <c:invertIfNegative val="0"/>
          <c:cat>
            <c:strRef>
              <c:f>[ч_лікарі.xlsx]Лист1!$J$138:$L$138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[ч_лікарі.xlsx]Лист1!$J$151:$L$151</c:f>
              <c:numCache>
                <c:formatCode>0.0%</c:formatCode>
                <c:ptCount val="3"/>
                <c:pt idx="0">
                  <c:v>7.1954210956663947E-2</c:v>
                </c:pt>
                <c:pt idx="1">
                  <c:v>7.9153605015673978E-2</c:v>
                </c:pt>
                <c:pt idx="2">
                  <c:v>4.5454545454545456E-2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CA-44F1-B292-7789032BA7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4487432"/>
        <c:axId val="374487824"/>
      </c:barChart>
      <c:catAx>
        <c:axId val="374487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4487824"/>
        <c:crosses val="autoZero"/>
        <c:auto val="1"/>
        <c:lblAlgn val="ctr"/>
        <c:lblOffset val="100"/>
        <c:noMultiLvlLbl val="0"/>
      </c:catAx>
      <c:valAx>
        <c:axId val="37448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44874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[ч_лікарі.xlsx]Лист1!$B$148</c:f>
              <c:strCache>
                <c:ptCount val="1"/>
                <c:pt idx="0">
                  <c:v>Ні, не стикався і не чув про таке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[ч_лікарі.xlsx]Лист1!$M$138:$P$138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[ч_лікарі.xlsx]Лист1!$M$148:$P$148</c:f>
              <c:numCache>
                <c:formatCode>0.0%</c:formatCode>
                <c:ptCount val="4"/>
                <c:pt idx="0">
                  <c:v>0.8214285714285714</c:v>
                </c:pt>
                <c:pt idx="1">
                  <c:v>0.8784722222222221</c:v>
                </c:pt>
                <c:pt idx="2">
                  <c:v>0.7511139401654997</c:v>
                </c:pt>
                <c:pt idx="3">
                  <c:v>0.77593360995850635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7B-4E53-982E-034F544F503A}"/>
            </c:ext>
          </c:extLst>
        </c:ser>
        <c:ser>
          <c:idx val="1"/>
          <c:order val="1"/>
          <c:tx>
            <c:strRef>
              <c:f>[ч_лікарі.xlsx]Лист1!$B$149</c:f>
              <c:strCache>
                <c:ptCount val="1"/>
                <c:pt idx="0">
                  <c:v>Стикався особисто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[ч_лікарі.xlsx]Лист1!$M$138:$P$138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[ч_лікарі.xlsx]Лист1!$M$149:$P$149</c:f>
              <c:numCache>
                <c:formatCode>0.0%</c:formatCode>
                <c:ptCount val="4"/>
                <c:pt idx="0">
                  <c:v>4.0178571428571432E-2</c:v>
                </c:pt>
                <c:pt idx="1">
                  <c:v>2.4305555555555559E-2</c:v>
                </c:pt>
                <c:pt idx="2">
                  <c:v>4.0738383195416929E-2</c:v>
                </c:pt>
                <c:pt idx="3">
                  <c:v>4.149377593360995E-2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7B-4E53-982E-034F544F503A}"/>
            </c:ext>
          </c:extLst>
        </c:ser>
        <c:ser>
          <c:idx val="2"/>
          <c:order val="2"/>
          <c:tx>
            <c:strRef>
              <c:f>[ч_лікарі.xlsx]Лист1!$B$150</c:f>
              <c:strCache>
                <c:ptCount val="1"/>
                <c:pt idx="0">
                  <c:v>Я не стикався, але знаю про випадки тиску керівництва на колег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[ч_лікарі.xlsx]Лист1!$M$138:$P$138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[ч_лікарі.xlsx]Лист1!$M$150:$P$150</c:f>
              <c:numCache>
                <c:formatCode>0.0%</c:formatCode>
                <c:ptCount val="4"/>
                <c:pt idx="0">
                  <c:v>8.0357142857142863E-2</c:v>
                </c:pt>
                <c:pt idx="1">
                  <c:v>5.9027777777777776E-2</c:v>
                </c:pt>
                <c:pt idx="2">
                  <c:v>0.12285168682367917</c:v>
                </c:pt>
                <c:pt idx="3">
                  <c:v>0.11203319502074689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7B-4E53-982E-034F544F503A}"/>
            </c:ext>
          </c:extLst>
        </c:ser>
        <c:ser>
          <c:idx val="3"/>
          <c:order val="3"/>
          <c:tx>
            <c:strRef>
              <c:f>[ч_лікарі.xlsx]Лист1!$B$151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rgbClr val="000000">
                  <a:lumMod val="50000"/>
                  <a:lumOff val="50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  <a:effectLst/>
          </c:spPr>
          <c:invertIfNegative val="0"/>
          <c:cat>
            <c:strRef>
              <c:f>[ч_лікарі.xlsx]Лист1!$M$138:$P$138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[ч_лікарі.xlsx]Лист1!$M$151:$P$151</c:f>
              <c:numCache>
                <c:formatCode>0.0%</c:formatCode>
                <c:ptCount val="4"/>
                <c:pt idx="0">
                  <c:v>5.8035714285714288E-2</c:v>
                </c:pt>
                <c:pt idx="1">
                  <c:v>3.8194444444444448E-2</c:v>
                </c:pt>
                <c:pt idx="2">
                  <c:v>8.5295989815404205E-2</c:v>
                </c:pt>
                <c:pt idx="3">
                  <c:v>7.0539419087136929E-2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7B-4E53-982E-034F544F50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570728"/>
        <c:axId val="375571120"/>
      </c:barChart>
      <c:catAx>
        <c:axId val="375570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5571120"/>
        <c:crosses val="autoZero"/>
        <c:auto val="1"/>
        <c:lblAlgn val="ctr"/>
        <c:lblOffset val="100"/>
        <c:noMultiLvlLbl val="0"/>
      </c:catAx>
      <c:valAx>
        <c:axId val="37557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55707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[ч_лікарі.xlsx]Лист1!$B$148</c:f>
              <c:strCache>
                <c:ptCount val="1"/>
                <c:pt idx="0">
                  <c:v>Ні, не стикався і не чув про таке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[ч_лікарі.xlsx]Лист1!$Q$138:$U$138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[ч_лікарі.xlsx]Лист1!$Q$148:$U$148</c:f>
              <c:numCache>
                <c:formatCode>0.0%</c:formatCode>
                <c:ptCount val="5"/>
                <c:pt idx="0">
                  <c:v>0.72240802675585281</c:v>
                </c:pt>
                <c:pt idx="1">
                  <c:v>0.75406871609403259</c:v>
                </c:pt>
                <c:pt idx="2">
                  <c:v>0.77963525835866265</c:v>
                </c:pt>
                <c:pt idx="3">
                  <c:v>0.79426644182124795</c:v>
                </c:pt>
                <c:pt idx="4">
                  <c:v>0.80821917808219179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D6-4F60-A41D-4C71B81C97A3}"/>
            </c:ext>
          </c:extLst>
        </c:ser>
        <c:ser>
          <c:idx val="1"/>
          <c:order val="1"/>
          <c:tx>
            <c:strRef>
              <c:f>[ч_лікарі.xlsx]Лист1!$B$149</c:f>
              <c:strCache>
                <c:ptCount val="1"/>
                <c:pt idx="0">
                  <c:v>Стикався особисто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[ч_лікарі.xlsx]Лист1!$Q$138:$U$138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[ч_лікарі.xlsx]Лист1!$Q$149:$U$149</c:f>
              <c:numCache>
                <c:formatCode>0.0%</c:formatCode>
                <c:ptCount val="5"/>
                <c:pt idx="0">
                  <c:v>7.0234113712374577E-2</c:v>
                </c:pt>
                <c:pt idx="1">
                  <c:v>3.6166365280289332E-2</c:v>
                </c:pt>
                <c:pt idx="2">
                  <c:v>3.7993920972644375E-2</c:v>
                </c:pt>
                <c:pt idx="3">
                  <c:v>2.866779089376054E-2</c:v>
                </c:pt>
                <c:pt idx="4">
                  <c:v>3.6529680365296802E-2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D6-4F60-A41D-4C71B81C97A3}"/>
            </c:ext>
          </c:extLst>
        </c:ser>
        <c:ser>
          <c:idx val="2"/>
          <c:order val="2"/>
          <c:tx>
            <c:strRef>
              <c:f>[ч_лікарі.xlsx]Лист1!$B$150</c:f>
              <c:strCache>
                <c:ptCount val="1"/>
                <c:pt idx="0">
                  <c:v>Я не стикався, але знаю про випадки тиску керівництва на колег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[ч_лікарі.xlsx]Лист1!$Q$138:$U$138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[ч_лікарі.xlsx]Лист1!$Q$150:$U$150</c:f>
              <c:numCache>
                <c:formatCode>0.0%</c:formatCode>
                <c:ptCount val="5"/>
                <c:pt idx="0">
                  <c:v>0.14715719063545152</c:v>
                </c:pt>
                <c:pt idx="1">
                  <c:v>0.11754068716094032</c:v>
                </c:pt>
                <c:pt idx="2">
                  <c:v>0.11094224924012158</c:v>
                </c:pt>
                <c:pt idx="3">
                  <c:v>0.10286677908937605</c:v>
                </c:pt>
                <c:pt idx="4">
                  <c:v>8.4474885844748868E-2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D6-4F60-A41D-4C71B81C97A3}"/>
            </c:ext>
          </c:extLst>
        </c:ser>
        <c:ser>
          <c:idx val="3"/>
          <c:order val="3"/>
          <c:tx>
            <c:strRef>
              <c:f>[ч_лікарі.xlsx]Лист1!$B$151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rgbClr val="000000">
                  <a:lumMod val="50000"/>
                  <a:lumOff val="50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  <a:effectLst/>
          </c:spPr>
          <c:invertIfNegative val="0"/>
          <c:cat>
            <c:strRef>
              <c:f>[ч_лікарі.xlsx]Лист1!$Q$138:$U$138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[ч_лікарі.xlsx]Лист1!$Q$151:$U$151</c:f>
              <c:numCache>
                <c:formatCode>0.0%</c:formatCode>
                <c:ptCount val="5"/>
                <c:pt idx="0">
                  <c:v>6.0200668896321072E-2</c:v>
                </c:pt>
                <c:pt idx="1">
                  <c:v>9.2224231464737794E-2</c:v>
                </c:pt>
                <c:pt idx="2">
                  <c:v>7.1428571428571425E-2</c:v>
                </c:pt>
                <c:pt idx="3">
                  <c:v>7.4198988195615517E-2</c:v>
                </c:pt>
                <c:pt idx="4">
                  <c:v>7.0776255707762553E-2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D6-4F60-A41D-4C71B81C97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572296"/>
        <c:axId val="375572688"/>
      </c:barChart>
      <c:catAx>
        <c:axId val="375572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5572688"/>
        <c:crosses val="autoZero"/>
        <c:auto val="1"/>
        <c:lblAlgn val="ctr"/>
        <c:lblOffset val="100"/>
        <c:noMultiLvlLbl val="0"/>
      </c:catAx>
      <c:valAx>
        <c:axId val="375572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55722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881449601408515E-2"/>
          <c:y val="7.860329507004396E-2"/>
          <c:w val="0.52064002869206571"/>
          <c:h val="0.80793296018720551"/>
        </c:manualLayout>
      </c:layout>
      <c:pieChart>
        <c:varyColors val="1"/>
        <c:ser>
          <c:idx val="0"/>
          <c:order val="0"/>
          <c:explosion val="4"/>
          <c:dPt>
            <c:idx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 w="19050"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62-4D03-9681-737C1BBA388F}"/>
              </c:ext>
            </c:extLst>
          </c:dPt>
          <c:dPt>
            <c:idx val="1"/>
            <c:bubble3D val="0"/>
            <c:spPr>
              <a:pattFill prst="wdUpDiag">
                <a:fgClr>
                  <a:srgbClr val="C00000"/>
                </a:fgClr>
                <a:bgClr>
                  <a:srgbClr val="FFFFFF"/>
                </a:bgClr>
              </a:patt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62-4D03-9681-737C1BBA388F}"/>
              </c:ext>
            </c:extLst>
          </c:dPt>
          <c:dPt>
            <c:idx val="2"/>
            <c:bubble3D val="0"/>
            <c:spPr>
              <a:pattFill prst="wdDnDiag">
                <a:fgClr>
                  <a:srgbClr val="000000">
                    <a:lumMod val="50000"/>
                    <a:lumOff val="50000"/>
                  </a:srgbClr>
                </a:fgClr>
                <a:bgClr>
                  <a:srgbClr val="FFFFFF"/>
                </a:bgClr>
              </a:pattFill>
              <a:ln w="19050">
                <a:solidFill>
                  <a:srgbClr val="000000">
                    <a:lumMod val="50000"/>
                    <a:lumOff val="5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F62-4D03-9681-737C1BBA388F}"/>
              </c:ext>
            </c:extLst>
          </c:dPt>
          <c:dPt>
            <c:idx val="3"/>
            <c:bubble3D val="0"/>
            <c:spPr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 w="190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F62-4D03-9681-737C1BBA388F}"/>
              </c:ext>
            </c:extLst>
          </c:dPt>
          <c:dPt>
            <c:idx val="4"/>
            <c:bubble3D val="0"/>
            <c:spPr>
              <a:pattFill prst="wdDn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F62-4D03-9681-737C1BBA388F}"/>
              </c:ext>
            </c:extLst>
          </c:dPt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Лист1!$B$156:$B$158</c:f>
              <c:strCache>
                <c:ptCount val="3"/>
                <c:pt idx="0">
                  <c:v>Ні</c:v>
                </c:pt>
                <c:pt idx="1">
                  <c:v>Так</c:v>
                </c:pt>
                <c:pt idx="2">
                  <c:v>Важко сказати</c:v>
                </c:pt>
              </c:strCache>
            </c:strRef>
          </c:cat>
          <c:val>
            <c:numRef>
              <c:f>Лист1!$C$156:$C$158</c:f>
              <c:numCache>
                <c:formatCode>0.0%</c:formatCode>
                <c:ptCount val="3"/>
                <c:pt idx="0">
                  <c:v>0.69059695669137744</c:v>
                </c:pt>
                <c:pt idx="1">
                  <c:v>0.21732344908310572</c:v>
                </c:pt>
                <c:pt idx="2">
                  <c:v>9.2079594225516981E-2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F62-4D03-9681-737C1BBA388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30527705775908"/>
          <c:y val="7.5904752869746697E-2"/>
          <c:w val="0.3529901697070475"/>
          <c:h val="0.82755361603895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ru-RU"/>
    </a:p>
  </c:txPr>
  <c:externalData r:id="rId4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555118110236225E-2"/>
          <c:y val="5.111036967836647E-2"/>
          <c:w val="0.90780202474690663"/>
          <c:h val="0.50687339950301369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[ч_лікарі.xlsx]Аркуш2!$B$4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</c:spPr>
          <c:invertIfNegative val="0"/>
          <c:cat>
            <c:strRef>
              <c:f>[ч_лікарі.xlsx]Аркуш2!$D$2:$G$2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[ч_лікарі.xlsx]Аркуш2!$D$4:$G$4</c:f>
              <c:numCache>
                <c:formatCode>0.0%</c:formatCode>
                <c:ptCount val="4"/>
                <c:pt idx="0">
                  <c:v>0.67180277349768891</c:v>
                </c:pt>
                <c:pt idx="1">
                  <c:v>0.68345323741007191</c:v>
                </c:pt>
                <c:pt idx="2">
                  <c:v>0.78508771929824561</c:v>
                </c:pt>
                <c:pt idx="3">
                  <c:v>0.73399014778325122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5C-4F6F-8370-D031158596D9}"/>
            </c:ext>
          </c:extLst>
        </c:ser>
        <c:ser>
          <c:idx val="4"/>
          <c:order val="1"/>
          <c:tx>
            <c:strRef>
              <c:f>[ч_лікарі.xlsx]Аркуш2!$B$5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</c:spPr>
          <c:invertIfNegative val="0"/>
          <c:cat>
            <c:strRef>
              <c:f>[ч_лікарі.xlsx]Аркуш2!$D$2:$G$2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[ч_лікарі.xlsx]Аркуш2!$D$5:$G$5</c:f>
              <c:numCache>
                <c:formatCode>0.0%</c:formatCode>
                <c:ptCount val="4"/>
                <c:pt idx="0">
                  <c:v>0.2326656394453005</c:v>
                </c:pt>
                <c:pt idx="1">
                  <c:v>0.21942446043165467</c:v>
                </c:pt>
                <c:pt idx="2">
                  <c:v>0.18859649122807018</c:v>
                </c:pt>
                <c:pt idx="3">
                  <c:v>0.14285714285714285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5C-4F6F-8370-D031158596D9}"/>
            </c:ext>
          </c:extLst>
        </c:ser>
        <c:ser>
          <c:idx val="0"/>
          <c:order val="2"/>
          <c:tx>
            <c:strRef>
              <c:f>[ч_лікарі.xlsx]Аркуш2!$B$6</c:f>
              <c:strCache>
                <c:ptCount val="1"/>
                <c:pt idx="0">
                  <c:v>Важко сказати</c:v>
                </c:pt>
              </c:strCache>
            </c:strRef>
          </c:tx>
          <c:spPr>
            <a:pattFill prst="wdDnDiag">
              <a:fgClr>
                <a:srgbClr val="000000">
                  <a:lumMod val="50000"/>
                  <a:lumOff val="50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</c:spPr>
          <c:invertIfNegative val="0"/>
          <c:cat>
            <c:strRef>
              <c:f>[ч_лікарі.xlsx]Аркуш2!$D$2:$G$2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[ч_лікарі.xlsx]Аркуш2!$D$6:$G$6</c:f>
              <c:numCache>
                <c:formatCode>0.0%</c:formatCode>
                <c:ptCount val="4"/>
                <c:pt idx="0">
                  <c:v>9.5531587057010772E-2</c:v>
                </c:pt>
                <c:pt idx="1">
                  <c:v>9.7122302158273388E-2</c:v>
                </c:pt>
                <c:pt idx="2">
                  <c:v>2.6315789473684209E-2</c:v>
                </c:pt>
                <c:pt idx="3">
                  <c:v>0.12315270935960591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5C-4F6F-8370-D031158596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574256"/>
        <c:axId val="375574648"/>
      </c:barChart>
      <c:catAx>
        <c:axId val="375574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5574648"/>
        <c:crosses val="autoZero"/>
        <c:auto val="1"/>
        <c:lblAlgn val="ctr"/>
        <c:lblOffset val="100"/>
        <c:noMultiLvlLbl val="0"/>
      </c:catAx>
      <c:valAx>
        <c:axId val="37557464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37557425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>
                <a:latin typeface="+mn-lt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200" b="1">
          <a:solidFill>
            <a:schemeClr val="tx1"/>
          </a:solidFill>
          <a:latin typeface="Myriad Pro" panose="020B0503030403020204" pitchFamily="34" charset="0"/>
        </a:defRPr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[ч_лікарі.xlsx]Лист1!$B$14</c:f>
              <c:strCache>
                <c:ptCount val="1"/>
                <c:pt idx="0">
                  <c:v>1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[ч_лікарі.xlsx]Лист1!$M$14:$P$14</c:f>
              <c:numCache>
                <c:formatCode>0.0%</c:formatCode>
                <c:ptCount val="4"/>
                <c:pt idx="0">
                  <c:v>5.8035714285714288E-2</c:v>
                </c:pt>
                <c:pt idx="1">
                  <c:v>2.0905923344947737E-2</c:v>
                </c:pt>
                <c:pt idx="2">
                  <c:v>4.4660194174757278E-2</c:v>
                </c:pt>
                <c:pt idx="3">
                  <c:v>5.2742616033755275E-2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DF-4295-95E5-AE545A2D0B0A}"/>
            </c:ext>
          </c:extLst>
        </c:ser>
        <c:ser>
          <c:idx val="1"/>
          <c:order val="1"/>
          <c:tx>
            <c:strRef>
              <c:f>[ч_лікарі.xlsx]Лист1!$B$15</c:f>
              <c:strCache>
                <c:ptCount val="1"/>
                <c:pt idx="0">
                  <c:v>2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[ч_лікарі.xlsx]Лист1!$M$15:$P$15</c:f>
              <c:numCache>
                <c:formatCode>0.0%</c:formatCode>
                <c:ptCount val="4"/>
                <c:pt idx="0">
                  <c:v>3.125E-2</c:v>
                </c:pt>
                <c:pt idx="1">
                  <c:v>8.7108013937282236E-2</c:v>
                </c:pt>
                <c:pt idx="2">
                  <c:v>0.10614886731391586</c:v>
                </c:pt>
                <c:pt idx="3">
                  <c:v>0.10970464135021098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DF-4295-95E5-AE545A2D0B0A}"/>
            </c:ext>
          </c:extLst>
        </c:ser>
        <c:ser>
          <c:idx val="2"/>
          <c:order val="2"/>
          <c:tx>
            <c:strRef>
              <c:f>[ч_лікарі.xlsx]Лист1!$B$16</c:f>
              <c:strCache>
                <c:ptCount val="1"/>
                <c:pt idx="0">
                  <c:v>3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[ч_лікарі.xlsx]Лист1!$M$16:$P$16</c:f>
              <c:numCache>
                <c:formatCode>0.0%</c:formatCode>
                <c:ptCount val="4"/>
                <c:pt idx="0">
                  <c:v>0.16517857142857142</c:v>
                </c:pt>
                <c:pt idx="1">
                  <c:v>0.16376306620209058</c:v>
                </c:pt>
                <c:pt idx="2">
                  <c:v>0.22718446601941747</c:v>
                </c:pt>
                <c:pt idx="3">
                  <c:v>0.26160337552742619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DF-4295-95E5-AE545A2D0B0A}"/>
            </c:ext>
          </c:extLst>
        </c:ser>
        <c:ser>
          <c:idx val="3"/>
          <c:order val="3"/>
          <c:tx>
            <c:strRef>
              <c:f>[ч_лікарі.xlsx]Лист1!$B$17</c:f>
              <c:strCache>
                <c:ptCount val="1"/>
                <c:pt idx="0">
                  <c:v>4</c:v>
                </c:pt>
              </c:strCache>
            </c:strRef>
          </c:tx>
          <c:spPr>
            <a:pattFill prst="wdUpDiag">
              <a:fgClr>
                <a:srgbClr val="9BBB59"/>
              </a:fgClr>
              <a:bgClr>
                <a:sysClr val="window" lastClr="FFFFFF"/>
              </a:bgClr>
            </a:pattFill>
            <a:ln>
              <a:solidFill>
                <a:srgbClr val="9BBB59"/>
              </a:solidFill>
            </a:ln>
            <a:effectLst/>
          </c:spPr>
          <c:invertIfNegative val="0"/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[ч_лікарі.xlsx]Лист1!$M$17:$P$17</c:f>
              <c:numCache>
                <c:formatCode>0.0%</c:formatCode>
                <c:ptCount val="4"/>
                <c:pt idx="0">
                  <c:v>0.32142857142857145</c:v>
                </c:pt>
                <c:pt idx="1">
                  <c:v>0.39372822299651566</c:v>
                </c:pt>
                <c:pt idx="2">
                  <c:v>0.3087378640776699</c:v>
                </c:pt>
                <c:pt idx="3">
                  <c:v>0.31856540084388185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DF-4295-95E5-AE545A2D0B0A}"/>
            </c:ext>
          </c:extLst>
        </c:ser>
        <c:ser>
          <c:idx val="4"/>
          <c:order val="4"/>
          <c:tx>
            <c:strRef>
              <c:f>[ч_лікарі.xlsx]Лист1!$B$18</c:f>
              <c:strCache>
                <c:ptCount val="1"/>
                <c:pt idx="0">
                  <c:v>5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[ч_лікарі.xlsx]Лист1!$M$18:$P$18</c:f>
              <c:numCache>
                <c:formatCode>0.0%</c:formatCode>
                <c:ptCount val="4"/>
                <c:pt idx="0">
                  <c:v>0.40625</c:v>
                </c:pt>
                <c:pt idx="1">
                  <c:v>0.29965156794425085</c:v>
                </c:pt>
                <c:pt idx="2">
                  <c:v>0.25307443365695792</c:v>
                </c:pt>
                <c:pt idx="3">
                  <c:v>0.22151898734177211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DF-4295-95E5-AE545A2D0B0A}"/>
            </c:ext>
          </c:extLst>
        </c:ser>
        <c:ser>
          <c:idx val="5"/>
          <c:order val="5"/>
          <c:tx>
            <c:strRef>
              <c:f>[ч_лікарі.xlsx]Лист1!$B$19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[ч_лікарі.xlsx]Лист1!$M$19:$P$19</c:f>
              <c:numCache>
                <c:formatCode>0.0%</c:formatCode>
                <c:ptCount val="4"/>
                <c:pt idx="0">
                  <c:v>1.7857142857142856E-2</c:v>
                </c:pt>
                <c:pt idx="1">
                  <c:v>3.484320557491289E-2</c:v>
                </c:pt>
                <c:pt idx="2">
                  <c:v>6.0194174757281553E-2</c:v>
                </c:pt>
                <c:pt idx="3">
                  <c:v>3.5864978902953586E-2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6DF-4295-95E5-AE545A2D0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950944"/>
        <c:axId val="148942712"/>
      </c:barChart>
      <c:lineChart>
        <c:grouping val="standard"/>
        <c:varyColors val="0"/>
        <c:ser>
          <c:idx val="6"/>
          <c:order val="6"/>
          <c:tx>
            <c:strRef>
              <c:f>[ч_лікарі.xlsx]Лист1!$B$20</c:f>
              <c:strCache>
                <c:ptCount val="1"/>
                <c:pt idx="0">
                  <c:v>Середньозважена оцінка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[ч_лікарі.xlsx]Лист1!$M$20:$P$20</c:f>
              <c:numCache>
                <c:formatCode>0.00</c:formatCode>
                <c:ptCount val="4"/>
                <c:pt idx="0">
                  <c:v>4.0045454545454549</c:v>
                </c:pt>
                <c:pt idx="1">
                  <c:v>3.895306859205776</c:v>
                </c:pt>
                <c:pt idx="2">
                  <c:v>3.6590909090909096</c:v>
                </c:pt>
                <c:pt idx="3">
                  <c:v>3.5667396061269145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6DF-4295-95E5-AE545A2D0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954864"/>
        <c:axId val="148947416"/>
      </c:lineChart>
      <c:catAx>
        <c:axId val="14895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942712"/>
        <c:crosses val="autoZero"/>
        <c:auto val="1"/>
        <c:lblAlgn val="ctr"/>
        <c:lblOffset val="100"/>
        <c:noMultiLvlLbl val="0"/>
      </c:catAx>
      <c:valAx>
        <c:axId val="148942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950944"/>
        <c:crosses val="autoZero"/>
        <c:crossBetween val="between"/>
      </c:valAx>
      <c:valAx>
        <c:axId val="148947416"/>
        <c:scaling>
          <c:orientation val="minMax"/>
          <c:max val="4.5"/>
          <c:min val="2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954864"/>
        <c:crosses val="max"/>
        <c:crossBetween val="between"/>
      </c:valAx>
      <c:catAx>
        <c:axId val="148954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894741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555118110236225E-2"/>
          <c:y val="5.111036967836647E-2"/>
          <c:w val="0.90780202474690663"/>
          <c:h val="0.50687339950301369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[ч_лікарі.xlsx]Аркуш2!$B$4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</c:spPr>
          <c:invertIfNegative val="0"/>
          <c:cat>
            <c:strRef>
              <c:f>[ч_лікарі.xlsx]Аркуш2!$H$2:$I$2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[ч_лікарі.xlsx]Аркуш2!$H$4:$I$4</c:f>
              <c:numCache>
                <c:formatCode>0.0%</c:formatCode>
                <c:ptCount val="2"/>
                <c:pt idx="0">
                  <c:v>0.71471471471471471</c:v>
                </c:pt>
                <c:pt idx="1">
                  <c:v>0.68780926675663523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2D-4B05-8ECE-1FBA2CA3E4E6}"/>
            </c:ext>
          </c:extLst>
        </c:ser>
        <c:ser>
          <c:idx val="4"/>
          <c:order val="1"/>
          <c:tx>
            <c:strRef>
              <c:f>[ч_лікарі.xlsx]Аркуш2!$B$5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</c:spPr>
          <c:invertIfNegative val="0"/>
          <c:cat>
            <c:strRef>
              <c:f>[ч_лікарі.xlsx]Аркуш2!$H$2:$I$2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[ч_лікарі.xlsx]Аркуш2!$H$5:$I$5</c:f>
              <c:numCache>
                <c:formatCode>0.0%</c:formatCode>
                <c:ptCount val="2"/>
                <c:pt idx="0">
                  <c:v>0.17417417417417413</c:v>
                </c:pt>
                <c:pt idx="1">
                  <c:v>0.22312190733243364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2D-4B05-8ECE-1FBA2CA3E4E6}"/>
            </c:ext>
          </c:extLst>
        </c:ser>
        <c:ser>
          <c:idx val="0"/>
          <c:order val="2"/>
          <c:tx>
            <c:strRef>
              <c:f>[ч_лікарі.xlsx]Аркуш2!$B$6</c:f>
              <c:strCache>
                <c:ptCount val="1"/>
                <c:pt idx="0">
                  <c:v>Важко сказати</c:v>
                </c:pt>
              </c:strCache>
            </c:strRef>
          </c:tx>
          <c:spPr>
            <a:pattFill prst="wdDnDiag">
              <a:fgClr>
                <a:srgbClr val="000000">
                  <a:lumMod val="50000"/>
                  <a:lumOff val="50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</c:spPr>
          <c:invertIfNegative val="0"/>
          <c:cat>
            <c:strRef>
              <c:f>[ч_лікарі.xlsx]Аркуш2!$H$2:$I$2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[ч_лікарі.xlsx]Аркуш2!$H$6:$I$6</c:f>
              <c:numCache>
                <c:formatCode>0.0%</c:formatCode>
                <c:ptCount val="2"/>
                <c:pt idx="0">
                  <c:v>0.1111111111111111</c:v>
                </c:pt>
                <c:pt idx="1">
                  <c:v>8.9068825910931168E-2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2D-4B05-8ECE-1FBA2CA3E4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575824"/>
        <c:axId val="375576216"/>
      </c:barChart>
      <c:catAx>
        <c:axId val="375575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5576216"/>
        <c:crosses val="autoZero"/>
        <c:auto val="1"/>
        <c:lblAlgn val="ctr"/>
        <c:lblOffset val="100"/>
        <c:noMultiLvlLbl val="0"/>
      </c:catAx>
      <c:valAx>
        <c:axId val="37557621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37557582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>
                <a:latin typeface="+mn-lt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200" b="1">
          <a:solidFill>
            <a:schemeClr val="tx1"/>
          </a:solidFill>
          <a:latin typeface="Myriad Pro" panose="020B0503030403020204" pitchFamily="34" charset="0"/>
        </a:defRPr>
      </a:pPr>
      <a:endParaRPr lang="ru-RU"/>
    </a:p>
  </c:txPr>
  <c:externalData r:id="rId2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555118110236225E-2"/>
          <c:y val="5.111036967836647E-2"/>
          <c:w val="0.90780202474690663"/>
          <c:h val="0.50687339950301369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[ч_лікарі.xlsx]Аркуш2!$B$4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</c:spPr>
          <c:invertIfNegative val="0"/>
          <c:cat>
            <c:strRef>
              <c:f>[ч_лікарі.xlsx]Аркуш2!$J$2:$L$2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[ч_лікарі.xlsx]Аркуш2!$J$4:$L$4</c:f>
              <c:numCache>
                <c:formatCode>0.0%</c:formatCode>
                <c:ptCount val="3"/>
                <c:pt idx="0">
                  <c:v>0.77414075286415707</c:v>
                </c:pt>
                <c:pt idx="1">
                  <c:v>0.61254901960784314</c:v>
                </c:pt>
                <c:pt idx="2">
                  <c:v>0.6515151515151516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7D-48FE-9757-351F38078AE9}"/>
            </c:ext>
          </c:extLst>
        </c:ser>
        <c:ser>
          <c:idx val="4"/>
          <c:order val="1"/>
          <c:tx>
            <c:strRef>
              <c:f>[ч_лікарі.xlsx]Аркуш2!$B$5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</c:spPr>
          <c:invertIfNegative val="0"/>
          <c:cat>
            <c:strRef>
              <c:f>[ч_лікарі.xlsx]Аркуш2!$J$2:$L$2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[ч_лікарі.xlsx]Аркуш2!$J$5:$L$5</c:f>
              <c:numCache>
                <c:formatCode>0.0%</c:formatCode>
                <c:ptCount val="3"/>
                <c:pt idx="0">
                  <c:v>0.14729950900163666</c:v>
                </c:pt>
                <c:pt idx="1">
                  <c:v>0.28549019607843135</c:v>
                </c:pt>
                <c:pt idx="2">
                  <c:v>0.19696969696969696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7D-48FE-9757-351F38078AE9}"/>
            </c:ext>
          </c:extLst>
        </c:ser>
        <c:ser>
          <c:idx val="0"/>
          <c:order val="2"/>
          <c:tx>
            <c:strRef>
              <c:f>[ч_лікарі.xlsx]Аркуш2!$B$6</c:f>
              <c:strCache>
                <c:ptCount val="1"/>
                <c:pt idx="0">
                  <c:v>Важко сказати</c:v>
                </c:pt>
              </c:strCache>
            </c:strRef>
          </c:tx>
          <c:spPr>
            <a:pattFill prst="wdDnDiag">
              <a:fgClr>
                <a:srgbClr val="000000">
                  <a:lumMod val="50000"/>
                  <a:lumOff val="50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</c:spPr>
          <c:invertIfNegative val="0"/>
          <c:cat>
            <c:strRef>
              <c:f>[ч_лікарі.xlsx]Аркуш2!$J$2:$L$2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[ч_лікарі.xlsx]Аркуш2!$J$6:$L$6</c:f>
              <c:numCache>
                <c:formatCode>0.0%</c:formatCode>
                <c:ptCount val="3"/>
                <c:pt idx="0">
                  <c:v>7.855973813420622E-2</c:v>
                </c:pt>
                <c:pt idx="1">
                  <c:v>0.10196078431372549</c:v>
                </c:pt>
                <c:pt idx="2">
                  <c:v>0.15151515151515152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7D-48FE-9757-351F38078A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577392"/>
        <c:axId val="375577784"/>
      </c:barChart>
      <c:catAx>
        <c:axId val="375577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5577784"/>
        <c:crosses val="autoZero"/>
        <c:auto val="1"/>
        <c:lblAlgn val="ctr"/>
        <c:lblOffset val="100"/>
        <c:noMultiLvlLbl val="0"/>
      </c:catAx>
      <c:valAx>
        <c:axId val="37557778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3755773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>
                <a:latin typeface="+mn-lt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200" b="1">
          <a:solidFill>
            <a:schemeClr val="tx1"/>
          </a:solidFill>
          <a:latin typeface="Myriad Pro" panose="020B0503030403020204" pitchFamily="34" charset="0"/>
        </a:defRPr>
      </a:pPr>
      <a:endParaRPr lang="ru-RU"/>
    </a:p>
  </c:txPr>
  <c:externalData r:id="rId2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555118110236225E-2"/>
          <c:y val="5.111036967836647E-2"/>
          <c:w val="0.90780202474690663"/>
          <c:h val="0.50687339950301369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[ч_лікарі.xlsx]Аркуш2!$B$4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</c:spPr>
          <c:invertIfNegative val="0"/>
          <c:cat>
            <c:strRef>
              <c:f>[ч_лікарі.xlsx]Аркуш2!$M$2:$P$2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[ч_лікарі.xlsx]Аркуш2!$M$4:$P$4</c:f>
              <c:numCache>
                <c:formatCode>0.0%</c:formatCode>
                <c:ptCount val="4"/>
                <c:pt idx="0">
                  <c:v>0.69955156950672648</c:v>
                </c:pt>
                <c:pt idx="1">
                  <c:v>0.83737024221453282</c:v>
                </c:pt>
                <c:pt idx="2">
                  <c:v>0.6414012738853504</c:v>
                </c:pt>
                <c:pt idx="3">
                  <c:v>0.75883575883575882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8D-429E-B5C0-EADDFB3F7253}"/>
            </c:ext>
          </c:extLst>
        </c:ser>
        <c:ser>
          <c:idx val="4"/>
          <c:order val="1"/>
          <c:tx>
            <c:strRef>
              <c:f>[ч_лікарі.xlsx]Аркуш2!$B$5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</c:spPr>
          <c:invertIfNegative val="0"/>
          <c:cat>
            <c:strRef>
              <c:f>[ч_лікарі.xlsx]Аркуш2!$M$2:$P$2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[ч_лікарі.xlsx]Аркуш2!$M$5:$P$5</c:f>
              <c:numCache>
                <c:formatCode>0.0%</c:formatCode>
                <c:ptCount val="4"/>
                <c:pt idx="0">
                  <c:v>0.21076233183856502</c:v>
                </c:pt>
                <c:pt idx="1">
                  <c:v>0.11072664359861592</c:v>
                </c:pt>
                <c:pt idx="2">
                  <c:v>0.25286624203821656</c:v>
                </c:pt>
                <c:pt idx="3">
                  <c:v>0.16839916839916844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8D-429E-B5C0-EADDFB3F7253}"/>
            </c:ext>
          </c:extLst>
        </c:ser>
        <c:ser>
          <c:idx val="0"/>
          <c:order val="2"/>
          <c:tx>
            <c:strRef>
              <c:f>[ч_лікарі.xlsx]Аркуш2!$B$6</c:f>
              <c:strCache>
                <c:ptCount val="1"/>
                <c:pt idx="0">
                  <c:v>Важко сказати</c:v>
                </c:pt>
              </c:strCache>
            </c:strRef>
          </c:tx>
          <c:spPr>
            <a:pattFill prst="wdDnDiag">
              <a:fgClr>
                <a:srgbClr val="000000">
                  <a:lumMod val="50000"/>
                  <a:lumOff val="50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</c:spPr>
          <c:invertIfNegative val="0"/>
          <c:cat>
            <c:strRef>
              <c:f>[ч_лікарі.xlsx]Аркуш2!$M$2:$P$2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[ч_лікарі.xlsx]Аркуш2!$M$6:$P$6</c:f>
              <c:numCache>
                <c:formatCode>0.0%</c:formatCode>
                <c:ptCount val="4"/>
                <c:pt idx="0">
                  <c:v>8.9686098654708515E-2</c:v>
                </c:pt>
                <c:pt idx="1">
                  <c:v>5.1903114186851208E-2</c:v>
                </c:pt>
                <c:pt idx="2">
                  <c:v>0.10573248407643313</c:v>
                </c:pt>
                <c:pt idx="3">
                  <c:v>7.2765072765072769E-2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8D-429E-B5C0-EADDFB3F72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578960"/>
        <c:axId val="375579352"/>
      </c:barChart>
      <c:catAx>
        <c:axId val="375578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5579352"/>
        <c:crosses val="autoZero"/>
        <c:auto val="1"/>
        <c:lblAlgn val="ctr"/>
        <c:lblOffset val="100"/>
        <c:noMultiLvlLbl val="0"/>
      </c:catAx>
      <c:valAx>
        <c:axId val="37557935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37557896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>
                <a:latin typeface="+mn-lt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200" b="1">
          <a:solidFill>
            <a:schemeClr val="tx1"/>
          </a:solidFill>
          <a:latin typeface="Myriad Pro" panose="020B0503030403020204" pitchFamily="34" charset="0"/>
        </a:defRPr>
      </a:pPr>
      <a:endParaRPr lang="ru-RU"/>
    </a:p>
  </c:txPr>
  <c:externalData r:id="rId2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555118110236225E-2"/>
          <c:y val="5.111036967836647E-2"/>
          <c:w val="0.90780202474690663"/>
          <c:h val="0.50687339950301369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[ч_лікарі.xlsx]Аркуш2!$B$4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</c:spPr>
          <c:invertIfNegative val="0"/>
          <c:cat>
            <c:strRef>
              <c:f>[ч_лікарі.xlsx]Аркуш2!$Q$2:$U$2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[ч_лікарі.xlsx]Аркуш2!$Q$4:$U$4</c:f>
              <c:numCache>
                <c:formatCode>0.0%</c:formatCode>
                <c:ptCount val="5"/>
                <c:pt idx="0">
                  <c:v>0.63758389261744963</c:v>
                </c:pt>
                <c:pt idx="1">
                  <c:v>0.6606498194945849</c:v>
                </c:pt>
                <c:pt idx="2">
                  <c:v>0.72796352583586621</c:v>
                </c:pt>
                <c:pt idx="3">
                  <c:v>0.6998313659359191</c:v>
                </c:pt>
                <c:pt idx="4">
                  <c:v>0.69954128440366969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77-41F4-A6CB-5ED5EC2A9023}"/>
            </c:ext>
          </c:extLst>
        </c:ser>
        <c:ser>
          <c:idx val="4"/>
          <c:order val="1"/>
          <c:tx>
            <c:strRef>
              <c:f>[ч_лікарі.xlsx]Аркуш2!$B$5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</c:spPr>
          <c:invertIfNegative val="0"/>
          <c:cat>
            <c:strRef>
              <c:f>[ч_лікарі.xlsx]Аркуш2!$Q$2:$U$2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[ч_лікарі.xlsx]Аркуш2!$Q$5:$U$5</c:f>
              <c:numCache>
                <c:formatCode>0.0%</c:formatCode>
                <c:ptCount val="5"/>
                <c:pt idx="0">
                  <c:v>0.20469798657718122</c:v>
                </c:pt>
                <c:pt idx="1">
                  <c:v>0.23104693140794225</c:v>
                </c:pt>
                <c:pt idx="2">
                  <c:v>0.19300911854103345</c:v>
                </c:pt>
                <c:pt idx="3">
                  <c:v>0.2377740303541315</c:v>
                </c:pt>
                <c:pt idx="4">
                  <c:v>0.22018348623853215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77-41F4-A6CB-5ED5EC2A9023}"/>
            </c:ext>
          </c:extLst>
        </c:ser>
        <c:ser>
          <c:idx val="0"/>
          <c:order val="2"/>
          <c:tx>
            <c:strRef>
              <c:f>[ч_лікарі.xlsx]Аркуш2!$B$6</c:f>
              <c:strCache>
                <c:ptCount val="1"/>
                <c:pt idx="0">
                  <c:v>Важко сказати</c:v>
                </c:pt>
              </c:strCache>
            </c:strRef>
          </c:tx>
          <c:spPr>
            <a:pattFill prst="wdDnDiag">
              <a:fgClr>
                <a:srgbClr val="000000">
                  <a:lumMod val="50000"/>
                  <a:lumOff val="50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</c:spPr>
          <c:invertIfNegative val="0"/>
          <c:cat>
            <c:strRef>
              <c:f>[ч_лікарі.xlsx]Аркуш2!$Q$2:$U$2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[ч_лікарі.xlsx]Аркуш2!$Q$6:$U$6</c:f>
              <c:numCache>
                <c:formatCode>0.0%</c:formatCode>
                <c:ptCount val="5"/>
                <c:pt idx="0">
                  <c:v>0.15771812080536912</c:v>
                </c:pt>
                <c:pt idx="1">
                  <c:v>0.10830324909747292</c:v>
                </c:pt>
                <c:pt idx="2">
                  <c:v>7.9027355623100301E-2</c:v>
                </c:pt>
                <c:pt idx="3">
                  <c:v>6.2394603709949405E-2</c:v>
                </c:pt>
                <c:pt idx="4">
                  <c:v>8.027522935779817E-2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77-41F4-A6CB-5ED5EC2A9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580528"/>
        <c:axId val="375580920"/>
      </c:barChart>
      <c:catAx>
        <c:axId val="375580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5580920"/>
        <c:crosses val="autoZero"/>
        <c:auto val="1"/>
        <c:lblAlgn val="ctr"/>
        <c:lblOffset val="100"/>
        <c:noMultiLvlLbl val="0"/>
      </c:catAx>
      <c:valAx>
        <c:axId val="37558092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37558052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>
                <a:latin typeface="+mn-lt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200" b="1">
          <a:solidFill>
            <a:schemeClr val="tx1"/>
          </a:solidFill>
          <a:latin typeface="Myriad Pro" panose="020B0503030403020204" pitchFamily="34" charset="0"/>
        </a:defRPr>
      </a:pPr>
      <a:endParaRPr lang="ru-RU"/>
    </a:p>
  </c:txPr>
  <c:externalData r:id="rId2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881449601408515E-2"/>
          <c:y val="7.860329507004396E-2"/>
          <c:w val="0.52064002869206571"/>
          <c:h val="0.80793296018720551"/>
        </c:manualLayout>
      </c:layout>
      <c:pieChart>
        <c:varyColors val="1"/>
        <c:ser>
          <c:idx val="0"/>
          <c:order val="0"/>
          <c:explosion val="4"/>
          <c:dPt>
            <c:idx val="0"/>
            <c:bubble3D val="0"/>
            <c:spPr>
              <a:pattFill prst="wdDnDiag">
                <a:fgClr>
                  <a:srgbClr val="FF0000"/>
                </a:fgClr>
                <a:bgClr>
                  <a:sysClr val="window" lastClr="FFFFFF"/>
                </a:bgClr>
              </a:pattFill>
              <a:ln w="190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59-4BE8-886F-34881F589C18}"/>
              </c:ext>
            </c:extLst>
          </c:dPt>
          <c:dPt>
            <c:idx val="1"/>
            <c:bubble3D val="0"/>
            <c:spPr>
              <a:pattFill prst="wdUpDiag">
                <a:fgClr>
                  <a:srgbClr val="F79646">
                    <a:lumMod val="75000"/>
                  </a:srgbClr>
                </a:fgClr>
                <a:bgClr>
                  <a:sysClr val="window" lastClr="FFFFFF"/>
                </a:bgClr>
              </a:pattFill>
              <a:ln w="19050">
                <a:solidFill>
                  <a:srgbClr val="F79646">
                    <a:lumMod val="75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59-4BE8-886F-34881F589C18}"/>
              </c:ext>
            </c:extLst>
          </c:dPt>
          <c:dPt>
            <c:idx val="2"/>
            <c:bubble3D val="0"/>
            <c:spPr>
              <a:pattFill prst="wdDnDiag">
                <a:fgClr>
                  <a:srgbClr val="8064A2"/>
                </a:fgClr>
                <a:bgClr>
                  <a:sysClr val="window" lastClr="FFFFFF"/>
                </a:bgClr>
              </a:pattFill>
              <a:ln w="19050">
                <a:solidFill>
                  <a:srgbClr val="8064A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859-4BE8-886F-34881F589C18}"/>
              </c:ext>
            </c:extLst>
          </c:dPt>
          <c:dPt>
            <c:idx val="3"/>
            <c:bubble3D val="0"/>
            <c:spPr>
              <a:pattFill prst="wdUpDiag">
                <a:fgClr>
                  <a:srgbClr val="9BBB59"/>
                </a:fgClr>
                <a:bgClr>
                  <a:sysClr val="window" lastClr="FFFFFF"/>
                </a:bgClr>
              </a:pattFill>
              <a:ln w="19050">
                <a:solidFill>
                  <a:srgbClr val="9BBB5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859-4BE8-886F-34881F589C18}"/>
              </c:ext>
            </c:extLst>
          </c:dPt>
          <c:dPt>
            <c:idx val="4"/>
            <c:bubble3D val="0"/>
            <c:spPr>
              <a:pattFill prst="wdDnDiag">
                <a:fgClr>
                  <a:srgbClr val="00B050"/>
                </a:fgClr>
                <a:bgClr>
                  <a:sysClr val="window" lastClr="FFFFFF"/>
                </a:bgClr>
              </a:pattFill>
              <a:ln w="19050"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859-4BE8-886F-34881F589C18}"/>
              </c:ext>
            </c:extLst>
          </c:dPt>
          <c:dPt>
            <c:idx val="5"/>
            <c:bubble3D val="0"/>
            <c:spPr>
              <a:pattFill prst="wdUpDiag">
                <a:fgClr>
                  <a:sysClr val="windowText" lastClr="000000">
                    <a:lumMod val="50000"/>
                    <a:lumOff val="50000"/>
                  </a:sysClr>
                </a:fgClr>
                <a:bgClr>
                  <a:sysClr val="window" lastClr="FFFFFF"/>
                </a:bgClr>
              </a:pattFill>
              <a:ln w="1905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859-4BE8-886F-34881F589C18}"/>
              </c:ext>
            </c:extLst>
          </c:dPt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Лист1!$B$163:$B$168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Важко відповісти</c:v>
                </c:pt>
              </c:strCache>
            </c:strRef>
          </c:cat>
          <c:val>
            <c:numRef>
              <c:f>Лист1!$C$163:$C$168</c:f>
              <c:numCache>
                <c:formatCode>0.0%</c:formatCode>
                <c:ptCount val="6"/>
                <c:pt idx="0">
                  <c:v>0.24127108670066694</c:v>
                </c:pt>
                <c:pt idx="1">
                  <c:v>0.11651628089446842</c:v>
                </c:pt>
                <c:pt idx="2">
                  <c:v>0.186347587289133</c:v>
                </c:pt>
                <c:pt idx="3">
                  <c:v>0.15927814829344841</c:v>
                </c:pt>
                <c:pt idx="4">
                  <c:v>0.12750098077677521</c:v>
                </c:pt>
                <c:pt idx="5">
                  <c:v>0.16908591604550804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859-4BE8-886F-34881F589C1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30527705775908"/>
          <c:y val="7.5904752869746697E-2"/>
          <c:w val="0.3529901697070475"/>
          <c:h val="0.82755361603895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ru-RU"/>
    </a:p>
  </c:txPr>
  <c:externalData r:id="rId4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динам!$B$55</c:f>
              <c:strCache>
                <c:ptCount val="1"/>
                <c:pt idx="0">
                  <c:v>1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динам!$C$1:$E$1</c:f>
              <c:strCache>
                <c:ptCount val="3"/>
                <c:pt idx="0">
                  <c:v>Квітень 2020</c:v>
                </c:pt>
                <c:pt idx="1">
                  <c:v>Січень 2021</c:v>
                </c:pt>
                <c:pt idx="2">
                  <c:v>Травень 2023</c:v>
                </c:pt>
              </c:strCache>
            </c:strRef>
          </c:cat>
          <c:val>
            <c:numRef>
              <c:f>динам!$C$55:$E$55</c:f>
              <c:numCache>
                <c:formatCode>###0.0%</c:formatCode>
                <c:ptCount val="3"/>
                <c:pt idx="0">
                  <c:v>0.56988719960765077</c:v>
                </c:pt>
                <c:pt idx="1">
                  <c:v>0.39784500621632823</c:v>
                </c:pt>
                <c:pt idx="2" formatCode="0.0%">
                  <c:v>0.24127108670066694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A4-4DB4-9CF1-99C7652A1788}"/>
            </c:ext>
          </c:extLst>
        </c:ser>
        <c:ser>
          <c:idx val="1"/>
          <c:order val="1"/>
          <c:tx>
            <c:strRef>
              <c:f>динам!$B$56</c:f>
              <c:strCache>
                <c:ptCount val="1"/>
                <c:pt idx="0">
                  <c:v>2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динам!$C$1:$E$1</c:f>
              <c:strCache>
                <c:ptCount val="3"/>
                <c:pt idx="0">
                  <c:v>Квітень 2020</c:v>
                </c:pt>
                <c:pt idx="1">
                  <c:v>Січень 2021</c:v>
                </c:pt>
                <c:pt idx="2">
                  <c:v>Травень 2023</c:v>
                </c:pt>
              </c:strCache>
            </c:strRef>
          </c:cat>
          <c:val>
            <c:numRef>
              <c:f>динам!$C$56:$E$56</c:f>
              <c:numCache>
                <c:formatCode>###0.0%</c:formatCode>
                <c:ptCount val="3"/>
                <c:pt idx="0">
                  <c:v>0.19028935752820009</c:v>
                </c:pt>
                <c:pt idx="1">
                  <c:v>0.1226688769167012</c:v>
                </c:pt>
                <c:pt idx="2" formatCode="0.0%">
                  <c:v>0.11651628089446842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A4-4DB4-9CF1-99C7652A1788}"/>
            </c:ext>
          </c:extLst>
        </c:ser>
        <c:ser>
          <c:idx val="2"/>
          <c:order val="2"/>
          <c:tx>
            <c:strRef>
              <c:f>динам!$B$57</c:f>
              <c:strCache>
                <c:ptCount val="1"/>
                <c:pt idx="0">
                  <c:v>3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динам!$C$1:$E$1</c:f>
              <c:strCache>
                <c:ptCount val="3"/>
                <c:pt idx="0">
                  <c:v>Квітень 2020</c:v>
                </c:pt>
                <c:pt idx="1">
                  <c:v>Січень 2021</c:v>
                </c:pt>
                <c:pt idx="2">
                  <c:v>Травень 2023</c:v>
                </c:pt>
              </c:strCache>
            </c:strRef>
          </c:cat>
          <c:val>
            <c:numRef>
              <c:f>динам!$C$57:$E$57</c:f>
              <c:numCache>
                <c:formatCode>###0.0%</c:formatCode>
                <c:ptCount val="3"/>
                <c:pt idx="0">
                  <c:v>0.15007356547327122</c:v>
                </c:pt>
                <c:pt idx="1">
                  <c:v>0.13468711147948612</c:v>
                </c:pt>
                <c:pt idx="2" formatCode="0.0%">
                  <c:v>0.186347587289133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A4-4DB4-9CF1-99C7652A1788}"/>
            </c:ext>
          </c:extLst>
        </c:ser>
        <c:ser>
          <c:idx val="3"/>
          <c:order val="3"/>
          <c:tx>
            <c:strRef>
              <c:f>динам!$B$58</c:f>
              <c:strCache>
                <c:ptCount val="1"/>
                <c:pt idx="0">
                  <c:v>4</c:v>
                </c:pt>
              </c:strCache>
            </c:strRef>
          </c:tx>
          <c:spPr>
            <a:pattFill prst="wdUpDiag">
              <a:fgClr>
                <a:srgbClr val="9BBB59"/>
              </a:fgClr>
              <a:bgClr>
                <a:sysClr val="window" lastClr="FFFFFF"/>
              </a:bgClr>
            </a:pattFill>
            <a:ln>
              <a:solidFill>
                <a:srgbClr val="9BBB59"/>
              </a:solidFill>
            </a:ln>
            <a:effectLst/>
          </c:spPr>
          <c:invertIfNegative val="0"/>
          <c:cat>
            <c:strRef>
              <c:f>динам!$C$1:$E$1</c:f>
              <c:strCache>
                <c:ptCount val="3"/>
                <c:pt idx="0">
                  <c:v>Квітень 2020</c:v>
                </c:pt>
                <c:pt idx="1">
                  <c:v>Січень 2021</c:v>
                </c:pt>
                <c:pt idx="2">
                  <c:v>Травень 2023</c:v>
                </c:pt>
              </c:strCache>
            </c:strRef>
          </c:cat>
          <c:val>
            <c:numRef>
              <c:f>динам!$C$58:$E$58</c:f>
              <c:numCache>
                <c:formatCode>###0.0%</c:formatCode>
                <c:ptCount val="3"/>
                <c:pt idx="0">
                  <c:v>5.5419323197645906E-2</c:v>
                </c:pt>
                <c:pt idx="1">
                  <c:v>9.7389142146705326E-2</c:v>
                </c:pt>
                <c:pt idx="2" formatCode="0.0%">
                  <c:v>0.15927814829344841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A4-4DB4-9CF1-99C7652A1788}"/>
            </c:ext>
          </c:extLst>
        </c:ser>
        <c:ser>
          <c:idx val="4"/>
          <c:order val="4"/>
          <c:tx>
            <c:strRef>
              <c:f>динам!$B$59</c:f>
              <c:strCache>
                <c:ptCount val="1"/>
                <c:pt idx="0">
                  <c:v>5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динам!$C$1:$E$1</c:f>
              <c:strCache>
                <c:ptCount val="3"/>
                <c:pt idx="0">
                  <c:v>Квітень 2020</c:v>
                </c:pt>
                <c:pt idx="1">
                  <c:v>Січень 2021</c:v>
                </c:pt>
                <c:pt idx="2">
                  <c:v>Травень 2023</c:v>
                </c:pt>
              </c:strCache>
            </c:strRef>
          </c:cat>
          <c:val>
            <c:numRef>
              <c:f>динам!$C$59:$E$59</c:f>
              <c:numCache>
                <c:formatCode>###0.0%</c:formatCode>
                <c:ptCount val="3"/>
                <c:pt idx="0">
                  <c:v>3.4330554193231978E-2</c:v>
                </c:pt>
                <c:pt idx="1">
                  <c:v>6.6514711976792373E-2</c:v>
                </c:pt>
                <c:pt idx="2" formatCode="0.0%">
                  <c:v>0.12750098077677521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A4-4DB4-9CF1-99C7652A1788}"/>
            </c:ext>
          </c:extLst>
        </c:ser>
        <c:ser>
          <c:idx val="5"/>
          <c:order val="5"/>
          <c:tx>
            <c:strRef>
              <c:f>динам!$B$60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динам!$C$1:$E$1</c:f>
              <c:strCache>
                <c:ptCount val="3"/>
                <c:pt idx="0">
                  <c:v>Квітень 2020</c:v>
                </c:pt>
                <c:pt idx="1">
                  <c:v>Січень 2021</c:v>
                </c:pt>
                <c:pt idx="2">
                  <c:v>Травень 2023</c:v>
                </c:pt>
              </c:strCache>
            </c:strRef>
          </c:cat>
          <c:val>
            <c:numRef>
              <c:f>динам!$C$60:$E$60</c:f>
              <c:numCache>
                <c:formatCode>###0.0%</c:formatCode>
                <c:ptCount val="3"/>
                <c:pt idx="0">
                  <c:v>0</c:v>
                </c:pt>
                <c:pt idx="1">
                  <c:v>0.18089515126398673</c:v>
                </c:pt>
                <c:pt idx="2" formatCode="0.0%">
                  <c:v>0.16908591604550804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2A4-4DB4-9CF1-99C7652A17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8339152"/>
        <c:axId val="458340328"/>
      </c:barChart>
      <c:lineChart>
        <c:grouping val="standard"/>
        <c:varyColors val="0"/>
        <c:ser>
          <c:idx val="6"/>
          <c:order val="6"/>
          <c:tx>
            <c:strRef>
              <c:f>динам!$B$61</c:f>
              <c:strCache>
                <c:ptCount val="1"/>
                <c:pt idx="0">
                  <c:v>Середньозважена оцінка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динам!$C$1:$E$1</c:f>
              <c:strCache>
                <c:ptCount val="3"/>
                <c:pt idx="0">
                  <c:v>Квітень 2020</c:v>
                </c:pt>
                <c:pt idx="1">
                  <c:v>Січень 2021</c:v>
                </c:pt>
                <c:pt idx="2">
                  <c:v>Травень 2023</c:v>
                </c:pt>
              </c:strCache>
            </c:strRef>
          </c:cat>
          <c:val>
            <c:numRef>
              <c:f>динам!$C$61:$E$61</c:f>
              <c:numCache>
                <c:formatCode>0.00</c:formatCode>
                <c:ptCount val="3"/>
                <c:pt idx="0">
                  <c:v>1.7940166748406086</c:v>
                </c:pt>
                <c:pt idx="1">
                  <c:v>2.1601315456615229</c:v>
                </c:pt>
                <c:pt idx="2">
                  <c:v>2.7776203966005664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2A4-4DB4-9CF1-99C7652A17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8332488"/>
        <c:axId val="458332096"/>
      </c:lineChart>
      <c:catAx>
        <c:axId val="45833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8340328"/>
        <c:crosses val="autoZero"/>
        <c:auto val="1"/>
        <c:lblAlgn val="ctr"/>
        <c:lblOffset val="100"/>
        <c:noMultiLvlLbl val="0"/>
      </c:catAx>
      <c:valAx>
        <c:axId val="458340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8339152"/>
        <c:crosses val="autoZero"/>
        <c:crossBetween val="between"/>
      </c:valAx>
      <c:valAx>
        <c:axId val="458332096"/>
        <c:scaling>
          <c:orientation val="minMax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8332488"/>
        <c:crosses val="max"/>
        <c:crossBetween val="between"/>
      </c:valAx>
      <c:catAx>
        <c:axId val="458332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833209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[ч_лікарі.xlsx]Аркуш2!$B$11</c:f>
              <c:strCache>
                <c:ptCount val="1"/>
                <c:pt idx="0">
                  <c:v>1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[ч_лікарі.xlsx]Аркуш2!$D$9:$G$9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[ч_лікарі.xlsx]Аркуш2!$D$11:$G$11</c:f>
              <c:numCache>
                <c:formatCode>0.0%</c:formatCode>
                <c:ptCount val="4"/>
                <c:pt idx="0">
                  <c:v>0.29102167182662536</c:v>
                </c:pt>
                <c:pt idx="1">
                  <c:v>0.20893719806763286</c:v>
                </c:pt>
                <c:pt idx="2">
                  <c:v>0.14473684210526316</c:v>
                </c:pt>
                <c:pt idx="3">
                  <c:v>0.16417910447761194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A8-4939-9648-8550F863590C}"/>
            </c:ext>
          </c:extLst>
        </c:ser>
        <c:ser>
          <c:idx val="1"/>
          <c:order val="1"/>
          <c:tx>
            <c:strRef>
              <c:f>[ч_лікарі.xlsx]Аркуш2!$B$12</c:f>
              <c:strCache>
                <c:ptCount val="1"/>
                <c:pt idx="0">
                  <c:v>2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[ч_лікарі.xlsx]Аркуш2!$D$9:$G$9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[ч_лікарі.xlsx]Аркуш2!$D$12:$G$12</c:f>
              <c:numCache>
                <c:formatCode>0.0%</c:formatCode>
                <c:ptCount val="4"/>
                <c:pt idx="0">
                  <c:v>0.11532507739938079</c:v>
                </c:pt>
                <c:pt idx="1">
                  <c:v>0.11352657004830918</c:v>
                </c:pt>
                <c:pt idx="2">
                  <c:v>0.12719298245614036</c:v>
                </c:pt>
                <c:pt idx="3">
                  <c:v>0.12437810945273632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A8-4939-9648-8550F863590C}"/>
            </c:ext>
          </c:extLst>
        </c:ser>
        <c:ser>
          <c:idx val="2"/>
          <c:order val="2"/>
          <c:tx>
            <c:strRef>
              <c:f>[ч_лікарі.xlsx]Аркуш2!$B$13</c:f>
              <c:strCache>
                <c:ptCount val="1"/>
                <c:pt idx="0">
                  <c:v>3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[ч_лікарі.xlsx]Аркуш2!$D$9:$G$9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[ч_лікарі.xlsx]Аркуш2!$D$13:$G$13</c:f>
              <c:numCache>
                <c:formatCode>0.0%</c:formatCode>
                <c:ptCount val="4"/>
                <c:pt idx="0">
                  <c:v>0.17337461300309598</c:v>
                </c:pt>
                <c:pt idx="1">
                  <c:v>0.21497584541062803</c:v>
                </c:pt>
                <c:pt idx="2">
                  <c:v>0.16228070175438597</c:v>
                </c:pt>
                <c:pt idx="3">
                  <c:v>0.17910447761194029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A8-4939-9648-8550F863590C}"/>
            </c:ext>
          </c:extLst>
        </c:ser>
        <c:ser>
          <c:idx val="3"/>
          <c:order val="3"/>
          <c:tx>
            <c:strRef>
              <c:f>[ч_лікарі.xlsx]Аркуш2!$B$14</c:f>
              <c:strCache>
                <c:ptCount val="1"/>
                <c:pt idx="0">
                  <c:v>4</c:v>
                </c:pt>
              </c:strCache>
            </c:strRef>
          </c:tx>
          <c:spPr>
            <a:pattFill prst="wdUpDiag">
              <a:fgClr>
                <a:srgbClr val="9BBB59"/>
              </a:fgClr>
              <a:bgClr>
                <a:sysClr val="window" lastClr="FFFFFF"/>
              </a:bgClr>
            </a:pattFill>
            <a:ln>
              <a:solidFill>
                <a:srgbClr val="9BBB59"/>
              </a:solidFill>
            </a:ln>
            <a:effectLst/>
          </c:spPr>
          <c:invertIfNegative val="0"/>
          <c:cat>
            <c:strRef>
              <c:f>[ч_лікарі.xlsx]Аркуш2!$D$9:$G$9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[ч_лікарі.xlsx]Аркуш2!$D$14:$G$14</c:f>
              <c:numCache>
                <c:formatCode>0.0%</c:formatCode>
                <c:ptCount val="4"/>
                <c:pt idx="0">
                  <c:v>0.14783281733746131</c:v>
                </c:pt>
                <c:pt idx="1">
                  <c:v>0.16425120772946861</c:v>
                </c:pt>
                <c:pt idx="2">
                  <c:v>0.17543859649122806</c:v>
                </c:pt>
                <c:pt idx="3">
                  <c:v>0.19402985074626866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A8-4939-9648-8550F863590C}"/>
            </c:ext>
          </c:extLst>
        </c:ser>
        <c:ser>
          <c:idx val="4"/>
          <c:order val="4"/>
          <c:tx>
            <c:strRef>
              <c:f>[ч_лікарі.xlsx]Аркуш2!$B$15</c:f>
              <c:strCache>
                <c:ptCount val="1"/>
                <c:pt idx="0">
                  <c:v>5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[ч_лікарі.xlsx]Аркуш2!$D$9:$G$9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[ч_лікарі.xlsx]Аркуш2!$D$15:$G$15</c:f>
              <c:numCache>
                <c:formatCode>0.0%</c:formatCode>
                <c:ptCount val="4"/>
                <c:pt idx="0">
                  <c:v>0.10371517027863777</c:v>
                </c:pt>
                <c:pt idx="1">
                  <c:v>0.13285024154589373</c:v>
                </c:pt>
                <c:pt idx="2">
                  <c:v>0.22368421052631579</c:v>
                </c:pt>
                <c:pt idx="3">
                  <c:v>0.14925373134328357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A8-4939-9648-8550F863590C}"/>
            </c:ext>
          </c:extLst>
        </c:ser>
        <c:ser>
          <c:idx val="5"/>
          <c:order val="5"/>
          <c:tx>
            <c:strRef>
              <c:f>[ч_лікарі.xlsx]Аркуш2!$B$16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[ч_лікарі.xlsx]Аркуш2!$D$9:$G$9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[ч_лікарі.xlsx]Аркуш2!$D$16:$G$16</c:f>
              <c:numCache>
                <c:formatCode>0.0%</c:formatCode>
                <c:ptCount val="4"/>
                <c:pt idx="0">
                  <c:v>0.16873065015479877</c:v>
                </c:pt>
                <c:pt idx="1">
                  <c:v>0.16545893719806762</c:v>
                </c:pt>
                <c:pt idx="2">
                  <c:v>0.16666666666666663</c:v>
                </c:pt>
                <c:pt idx="3">
                  <c:v>0.18905472636815918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CA8-4939-9648-8550F8635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582488"/>
        <c:axId val="375582880"/>
      </c:barChart>
      <c:lineChart>
        <c:grouping val="standard"/>
        <c:varyColors val="0"/>
        <c:ser>
          <c:idx val="6"/>
          <c:order val="6"/>
          <c:tx>
            <c:strRef>
              <c:f>[ч_лікарі.xlsx]Аркуш2!$B$17</c:f>
              <c:strCache>
                <c:ptCount val="1"/>
                <c:pt idx="0">
                  <c:v>Середньозважена оцінка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val>
            <c:numRef>
              <c:f>[ч_лікарі.xlsx]Аркуш2!$D$17:$G$17</c:f>
              <c:numCache>
                <c:formatCode>0.00</c:formatCode>
                <c:ptCount val="4"/>
                <c:pt idx="0">
                  <c:v>2.588454376163873</c:v>
                </c:pt>
                <c:pt idx="1">
                  <c:v>2.8784370477568744</c:v>
                </c:pt>
                <c:pt idx="2">
                  <c:v>3.2473684210526317</c:v>
                </c:pt>
                <c:pt idx="3">
                  <c:v>3.0490797546012272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CA8-4939-9648-8550F8635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583664"/>
        <c:axId val="375583272"/>
      </c:lineChart>
      <c:catAx>
        <c:axId val="375582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5582880"/>
        <c:crosses val="autoZero"/>
        <c:auto val="1"/>
        <c:lblAlgn val="ctr"/>
        <c:lblOffset val="100"/>
        <c:noMultiLvlLbl val="0"/>
      </c:catAx>
      <c:valAx>
        <c:axId val="375582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5582488"/>
        <c:crosses val="autoZero"/>
        <c:crossBetween val="between"/>
      </c:valAx>
      <c:valAx>
        <c:axId val="375583272"/>
        <c:scaling>
          <c:orientation val="minMax"/>
          <c:max val="4.5"/>
          <c:min val="2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5583664"/>
        <c:crosses val="max"/>
        <c:crossBetween val="between"/>
      </c:valAx>
      <c:catAx>
        <c:axId val="375583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558327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[ч_лікарі.xlsx]Аркуш2!$B$11</c:f>
              <c:strCache>
                <c:ptCount val="1"/>
                <c:pt idx="0">
                  <c:v>1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[ч_лікарі.xlsx]Аркуш2!$H$9:$I$9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[ч_лікарі.xlsx]Аркуш2!$H$11:$I$11</c:f>
              <c:numCache>
                <c:formatCode>0.0%</c:formatCode>
                <c:ptCount val="2"/>
                <c:pt idx="0">
                  <c:v>0.26586102719033233</c:v>
                </c:pt>
                <c:pt idx="1">
                  <c:v>0.237449118046133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B1-4C6E-BF4A-582B8A2F9616}"/>
            </c:ext>
          </c:extLst>
        </c:ser>
        <c:ser>
          <c:idx val="1"/>
          <c:order val="1"/>
          <c:tx>
            <c:strRef>
              <c:f>[ч_лікарі.xlsx]Аркуш2!$B$12</c:f>
              <c:strCache>
                <c:ptCount val="1"/>
                <c:pt idx="0">
                  <c:v>2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[ч_лікарі.xlsx]Аркуш2!$H$9:$I$9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[ч_лікарі.xlsx]Аркуш2!$H$12:$I$12</c:f>
              <c:numCache>
                <c:formatCode>0.0%</c:formatCode>
                <c:ptCount val="2"/>
                <c:pt idx="0">
                  <c:v>9.6676737160120846E-2</c:v>
                </c:pt>
                <c:pt idx="1">
                  <c:v>0.11985526910900045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B1-4C6E-BF4A-582B8A2F9616}"/>
            </c:ext>
          </c:extLst>
        </c:ser>
        <c:ser>
          <c:idx val="2"/>
          <c:order val="2"/>
          <c:tx>
            <c:strRef>
              <c:f>[ч_лікарі.xlsx]Аркуш2!$B$13</c:f>
              <c:strCache>
                <c:ptCount val="1"/>
                <c:pt idx="0">
                  <c:v>3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[ч_лікарі.xlsx]Аркуш2!$H$9:$I$9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[ч_лікарі.xlsx]Аркуш2!$H$13:$I$13</c:f>
              <c:numCache>
                <c:formatCode>0.0%</c:formatCode>
                <c:ptCount val="2"/>
                <c:pt idx="0">
                  <c:v>0.21148036253776431</c:v>
                </c:pt>
                <c:pt idx="1">
                  <c:v>0.1831750339213026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B1-4C6E-BF4A-582B8A2F9616}"/>
            </c:ext>
          </c:extLst>
        </c:ser>
        <c:ser>
          <c:idx val="3"/>
          <c:order val="3"/>
          <c:tx>
            <c:strRef>
              <c:f>[ч_лікарі.xlsx]Аркуш2!$B$14</c:f>
              <c:strCache>
                <c:ptCount val="1"/>
                <c:pt idx="0">
                  <c:v>4</c:v>
                </c:pt>
              </c:strCache>
            </c:strRef>
          </c:tx>
          <c:spPr>
            <a:pattFill prst="wdUpDiag">
              <a:fgClr>
                <a:srgbClr val="9BBB59"/>
              </a:fgClr>
              <a:bgClr>
                <a:sysClr val="window" lastClr="FFFFFF"/>
              </a:bgClr>
            </a:pattFill>
            <a:ln>
              <a:solidFill>
                <a:srgbClr val="9BBB59"/>
              </a:solidFill>
            </a:ln>
            <a:effectLst/>
          </c:spPr>
          <c:invertIfNegative val="0"/>
          <c:cat>
            <c:strRef>
              <c:f>[ч_лікарі.xlsx]Аркуш2!$H$9:$I$9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[ч_лікарі.xlsx]Аркуш2!$H$14:$I$14</c:f>
              <c:numCache>
                <c:formatCode>0.0%</c:formatCode>
                <c:ptCount val="2"/>
                <c:pt idx="0">
                  <c:v>0.16616314199395771</c:v>
                </c:pt>
                <c:pt idx="1">
                  <c:v>0.15739484396200815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B1-4C6E-BF4A-582B8A2F9616}"/>
            </c:ext>
          </c:extLst>
        </c:ser>
        <c:ser>
          <c:idx val="4"/>
          <c:order val="4"/>
          <c:tx>
            <c:strRef>
              <c:f>[ч_лікарі.xlsx]Аркуш2!$B$15</c:f>
              <c:strCache>
                <c:ptCount val="1"/>
                <c:pt idx="0">
                  <c:v>5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[ч_лікарі.xlsx]Аркуш2!$H$9:$I$9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[ч_лікарі.xlsx]Аркуш2!$H$15:$I$15</c:f>
              <c:numCache>
                <c:formatCode>0.0%</c:formatCode>
                <c:ptCount val="2"/>
                <c:pt idx="0">
                  <c:v>0.10574018126888216</c:v>
                </c:pt>
                <c:pt idx="1">
                  <c:v>0.13071008593396652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B1-4C6E-BF4A-582B8A2F9616}"/>
            </c:ext>
          </c:extLst>
        </c:ser>
        <c:ser>
          <c:idx val="5"/>
          <c:order val="5"/>
          <c:tx>
            <c:strRef>
              <c:f>[ч_лікарі.xlsx]Аркуш2!$B$16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[ч_лікарі.xlsx]Аркуш2!$H$9:$I$9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[ч_лікарі.xlsx]Аркуш2!$H$16:$I$16</c:f>
              <c:numCache>
                <c:formatCode>0.0%</c:formatCode>
                <c:ptCount val="2"/>
                <c:pt idx="0">
                  <c:v>0.15407854984894259</c:v>
                </c:pt>
                <c:pt idx="1">
                  <c:v>0.17141564902758932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B1-4C6E-BF4A-582B8A2F96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584840"/>
        <c:axId val="375585232"/>
      </c:barChart>
      <c:lineChart>
        <c:grouping val="standard"/>
        <c:varyColors val="0"/>
        <c:ser>
          <c:idx val="6"/>
          <c:order val="6"/>
          <c:tx>
            <c:strRef>
              <c:f>[ч_лікарі.xlsx]Аркуш2!$B$17</c:f>
              <c:strCache>
                <c:ptCount val="1"/>
                <c:pt idx="0">
                  <c:v>Середньозважена оцінка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[ч_лікарі.xlsx]Аркуш2!$H$9:$I$9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[ч_лікарі.xlsx]Аркуш2!$H$17:$I$17</c:f>
              <c:numCache>
                <c:formatCode>0.00</c:formatCode>
                <c:ptCount val="2"/>
                <c:pt idx="0">
                  <c:v>2.7035714285714283</c:v>
                </c:pt>
                <c:pt idx="1">
                  <c:v>2.7876637554585151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BB1-4C6E-BF4A-582B8A2F96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586016"/>
        <c:axId val="375585624"/>
      </c:lineChart>
      <c:catAx>
        <c:axId val="375584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5585232"/>
        <c:crosses val="autoZero"/>
        <c:auto val="1"/>
        <c:lblAlgn val="ctr"/>
        <c:lblOffset val="100"/>
        <c:noMultiLvlLbl val="0"/>
      </c:catAx>
      <c:valAx>
        <c:axId val="37558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5584840"/>
        <c:crosses val="autoZero"/>
        <c:crossBetween val="between"/>
      </c:valAx>
      <c:valAx>
        <c:axId val="375585624"/>
        <c:scaling>
          <c:orientation val="minMax"/>
          <c:max val="4.5"/>
          <c:min val="2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5586016"/>
        <c:crosses val="max"/>
        <c:crossBetween val="between"/>
      </c:valAx>
      <c:catAx>
        <c:axId val="375586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558562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[ч_лікарі.xlsx]Аркуш2!$B$11</c:f>
              <c:strCache>
                <c:ptCount val="1"/>
                <c:pt idx="0">
                  <c:v>1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[ч_лікарі.xlsx]Аркуш2!$J$9:$L$9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[ч_лікарі.xlsx]Аркуш2!$J$11:$L$11</c:f>
              <c:numCache>
                <c:formatCode>0.0%</c:formatCode>
                <c:ptCount val="3"/>
                <c:pt idx="0">
                  <c:v>0.21975308641975308</c:v>
                </c:pt>
                <c:pt idx="1">
                  <c:v>0.25552050473186122</c:v>
                </c:pt>
                <c:pt idx="2">
                  <c:v>0.36363636363636365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FB-4368-A39B-F842D22AEE17}"/>
            </c:ext>
          </c:extLst>
        </c:ser>
        <c:ser>
          <c:idx val="1"/>
          <c:order val="1"/>
          <c:tx>
            <c:strRef>
              <c:f>[ч_лікарі.xlsx]Аркуш2!$B$12</c:f>
              <c:strCache>
                <c:ptCount val="1"/>
                <c:pt idx="0">
                  <c:v>2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[ч_лікарі.xlsx]Аркуш2!$J$9:$L$9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[ч_лікарі.xlsx]Аркуш2!$J$12:$L$12</c:f>
              <c:numCache>
                <c:formatCode>0.0%</c:formatCode>
                <c:ptCount val="3"/>
                <c:pt idx="0">
                  <c:v>9.0534979423868317E-2</c:v>
                </c:pt>
                <c:pt idx="1">
                  <c:v>0.14037854889589904</c:v>
                </c:pt>
                <c:pt idx="2">
                  <c:v>0.13636363636363635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FB-4368-A39B-F842D22AEE17}"/>
            </c:ext>
          </c:extLst>
        </c:ser>
        <c:ser>
          <c:idx val="2"/>
          <c:order val="2"/>
          <c:tx>
            <c:strRef>
              <c:f>[ч_лікарі.xlsx]Аркуш2!$B$13</c:f>
              <c:strCache>
                <c:ptCount val="1"/>
                <c:pt idx="0">
                  <c:v>3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[ч_лікарі.xlsx]Аркуш2!$J$9:$L$9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[ч_лікарі.xlsx]Аркуш2!$J$13:$L$13</c:f>
              <c:numCache>
                <c:formatCode>0.0%</c:formatCode>
                <c:ptCount val="3"/>
                <c:pt idx="0">
                  <c:v>0.16707818930041152</c:v>
                </c:pt>
                <c:pt idx="1">
                  <c:v>0.20504731861198738</c:v>
                </c:pt>
                <c:pt idx="2">
                  <c:v>0.18181818181818182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FB-4368-A39B-F842D22AEE17}"/>
            </c:ext>
          </c:extLst>
        </c:ser>
        <c:ser>
          <c:idx val="3"/>
          <c:order val="3"/>
          <c:tx>
            <c:strRef>
              <c:f>[ч_лікарі.xlsx]Аркуш2!$B$14</c:f>
              <c:strCache>
                <c:ptCount val="1"/>
                <c:pt idx="0">
                  <c:v>4</c:v>
                </c:pt>
              </c:strCache>
            </c:strRef>
          </c:tx>
          <c:spPr>
            <a:pattFill prst="wdUpDiag">
              <a:fgClr>
                <a:srgbClr val="9BBB59"/>
              </a:fgClr>
              <a:bgClr>
                <a:sysClr val="window" lastClr="FFFFFF"/>
              </a:bgClr>
            </a:pattFill>
            <a:ln>
              <a:solidFill>
                <a:srgbClr val="9BBB59"/>
              </a:solidFill>
            </a:ln>
            <a:effectLst/>
          </c:spPr>
          <c:invertIfNegative val="0"/>
          <c:cat>
            <c:strRef>
              <c:f>[ч_лікарі.xlsx]Аркуш2!$J$9:$L$9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[ч_лікарі.xlsx]Аркуш2!$J$14:$L$14</c:f>
              <c:numCache>
                <c:formatCode>0.0%</c:formatCode>
                <c:ptCount val="3"/>
                <c:pt idx="0">
                  <c:v>0.15720164609053497</c:v>
                </c:pt>
                <c:pt idx="1">
                  <c:v>0.16246056782334384</c:v>
                </c:pt>
                <c:pt idx="2">
                  <c:v>0.13636363636363635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FB-4368-A39B-F842D22AEE17}"/>
            </c:ext>
          </c:extLst>
        </c:ser>
        <c:ser>
          <c:idx val="4"/>
          <c:order val="4"/>
          <c:tx>
            <c:strRef>
              <c:f>[ч_лікарі.xlsx]Аркуш2!$B$15</c:f>
              <c:strCache>
                <c:ptCount val="1"/>
                <c:pt idx="0">
                  <c:v>5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[ч_лікарі.xlsx]Аркуш2!$J$9:$L$9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[ч_лікарі.xlsx]Аркуш2!$J$15:$L$15</c:f>
              <c:numCache>
                <c:formatCode>0.0%</c:formatCode>
                <c:ptCount val="3"/>
                <c:pt idx="0">
                  <c:v>0.13662551440329218</c:v>
                </c:pt>
                <c:pt idx="1">
                  <c:v>0.12223974763406939</c:v>
                </c:pt>
                <c:pt idx="2">
                  <c:v>6.0606060606060608E-2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FB-4368-A39B-F842D22AEE17}"/>
            </c:ext>
          </c:extLst>
        </c:ser>
        <c:ser>
          <c:idx val="5"/>
          <c:order val="5"/>
          <c:tx>
            <c:strRef>
              <c:f>[ч_лікарі.xlsx]Аркуш2!$B$16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[ч_лікарі.xlsx]Аркуш2!$J$9:$L$9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[ч_лікарі.xlsx]Аркуш2!$J$16:$L$16</c:f>
              <c:numCache>
                <c:formatCode>0.0%</c:formatCode>
                <c:ptCount val="3"/>
                <c:pt idx="0">
                  <c:v>0.22880658436213991</c:v>
                </c:pt>
                <c:pt idx="1">
                  <c:v>0.11435331230283911</c:v>
                </c:pt>
                <c:pt idx="2">
                  <c:v>0.12121212121212122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5FB-4368-A39B-F842D22AE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120536"/>
        <c:axId val="375120928"/>
      </c:barChart>
      <c:lineChart>
        <c:grouping val="standard"/>
        <c:varyColors val="0"/>
        <c:ser>
          <c:idx val="6"/>
          <c:order val="6"/>
          <c:tx>
            <c:strRef>
              <c:f>[ч_лікарі.xlsx]Аркуш2!$B$17</c:f>
              <c:strCache>
                <c:ptCount val="1"/>
                <c:pt idx="0">
                  <c:v>Середньозважена оцінка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[ч_лікарі.xlsx]Аркуш2!$J$9:$L$9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[ч_лікарі.xlsx]Аркуш2!$J$17:$L$17</c:f>
              <c:numCache>
                <c:formatCode>0.00</c:formatCode>
                <c:ptCount val="3"/>
                <c:pt idx="0">
                  <c:v>2.8708644610458913</c:v>
                </c:pt>
                <c:pt idx="1">
                  <c:v>2.7239536954585928</c:v>
                </c:pt>
                <c:pt idx="2">
                  <c:v>2.3103448275862064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5FB-4368-A39B-F842D22AE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121712"/>
        <c:axId val="375121320"/>
      </c:lineChart>
      <c:catAx>
        <c:axId val="375120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5120928"/>
        <c:crosses val="autoZero"/>
        <c:auto val="1"/>
        <c:lblAlgn val="ctr"/>
        <c:lblOffset val="100"/>
        <c:noMultiLvlLbl val="0"/>
      </c:catAx>
      <c:valAx>
        <c:axId val="37512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5120536"/>
        <c:crosses val="autoZero"/>
        <c:crossBetween val="between"/>
      </c:valAx>
      <c:valAx>
        <c:axId val="375121320"/>
        <c:scaling>
          <c:orientation val="minMax"/>
          <c:max val="4.5"/>
          <c:min val="2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5121712"/>
        <c:crosses val="max"/>
        <c:crossBetween val="between"/>
      </c:valAx>
      <c:catAx>
        <c:axId val="375121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512132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[ч_лікарі.xlsx]Аркуш2!$B$11</c:f>
              <c:strCache>
                <c:ptCount val="1"/>
                <c:pt idx="0">
                  <c:v>1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[ч_лікарі.xlsx]Аркуш2!$M$9:$P$9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[ч_лікарі.xlsx]Аркуш2!$M$11:$P$11</c:f>
              <c:numCache>
                <c:formatCode>0.0%</c:formatCode>
                <c:ptCount val="4"/>
                <c:pt idx="0">
                  <c:v>0.15625</c:v>
                </c:pt>
                <c:pt idx="1">
                  <c:v>0.21180555555555552</c:v>
                </c:pt>
                <c:pt idx="2">
                  <c:v>0.24519846350832267</c:v>
                </c:pt>
                <c:pt idx="3">
                  <c:v>0.28631578947368419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72-4CCC-8668-5296CCCC3615}"/>
            </c:ext>
          </c:extLst>
        </c:ser>
        <c:ser>
          <c:idx val="1"/>
          <c:order val="1"/>
          <c:tx>
            <c:strRef>
              <c:f>[ч_лікарі.xlsx]Аркуш2!$B$12</c:f>
              <c:strCache>
                <c:ptCount val="1"/>
                <c:pt idx="0">
                  <c:v>2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[ч_лікарі.xlsx]Аркуш2!$M$9:$P$9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[ч_лікарі.xlsx]Аркуш2!$M$12:$P$12</c:f>
              <c:numCache>
                <c:formatCode>0.0%</c:formatCode>
                <c:ptCount val="4"/>
                <c:pt idx="0">
                  <c:v>9.375E-2</c:v>
                </c:pt>
                <c:pt idx="1">
                  <c:v>0.11458333333333331</c:v>
                </c:pt>
                <c:pt idx="2">
                  <c:v>0.12548015364916773</c:v>
                </c:pt>
                <c:pt idx="3">
                  <c:v>9.8947368421052631E-2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72-4CCC-8668-5296CCCC3615}"/>
            </c:ext>
          </c:extLst>
        </c:ser>
        <c:ser>
          <c:idx val="2"/>
          <c:order val="2"/>
          <c:tx>
            <c:strRef>
              <c:f>[ч_лікарі.xlsx]Аркуш2!$B$13</c:f>
              <c:strCache>
                <c:ptCount val="1"/>
                <c:pt idx="0">
                  <c:v>3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[ч_лікарі.xlsx]Аркуш2!$M$9:$P$9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[ч_лікарі.xlsx]Аркуш2!$M$13:$P$13</c:f>
              <c:numCache>
                <c:formatCode>0.0%</c:formatCode>
                <c:ptCount val="4"/>
                <c:pt idx="0">
                  <c:v>0.20089285714285715</c:v>
                </c:pt>
                <c:pt idx="1">
                  <c:v>0.18055555555555552</c:v>
                </c:pt>
                <c:pt idx="2">
                  <c:v>0.19142125480153649</c:v>
                </c:pt>
                <c:pt idx="3">
                  <c:v>0.16631578947368422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72-4CCC-8668-5296CCCC3615}"/>
            </c:ext>
          </c:extLst>
        </c:ser>
        <c:ser>
          <c:idx val="3"/>
          <c:order val="3"/>
          <c:tx>
            <c:strRef>
              <c:f>[ч_лікарі.xlsx]Аркуш2!$B$14</c:f>
              <c:strCache>
                <c:ptCount val="1"/>
                <c:pt idx="0">
                  <c:v>4</c:v>
                </c:pt>
              </c:strCache>
            </c:strRef>
          </c:tx>
          <c:spPr>
            <a:pattFill prst="wdUpDiag">
              <a:fgClr>
                <a:srgbClr val="9BBB59"/>
              </a:fgClr>
              <a:bgClr>
                <a:sysClr val="window" lastClr="FFFFFF"/>
              </a:bgClr>
            </a:pattFill>
            <a:ln>
              <a:solidFill>
                <a:srgbClr val="9BBB59"/>
              </a:solidFill>
            </a:ln>
            <a:effectLst/>
          </c:spPr>
          <c:invertIfNegative val="0"/>
          <c:cat>
            <c:strRef>
              <c:f>[ч_лікарі.xlsx]Аркуш2!$M$9:$P$9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[ч_лікарі.xlsx]Аркуш2!$M$14:$P$14</c:f>
              <c:numCache>
                <c:formatCode>0.0%</c:formatCode>
                <c:ptCount val="4"/>
                <c:pt idx="0">
                  <c:v>0.10714285714285714</c:v>
                </c:pt>
                <c:pt idx="1">
                  <c:v>0.2048611111111111</c:v>
                </c:pt>
                <c:pt idx="2">
                  <c:v>0.17221510883482716</c:v>
                </c:pt>
                <c:pt idx="3">
                  <c:v>0.11368421052631579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72-4CCC-8668-5296CCCC3615}"/>
            </c:ext>
          </c:extLst>
        </c:ser>
        <c:ser>
          <c:idx val="4"/>
          <c:order val="4"/>
          <c:tx>
            <c:strRef>
              <c:f>[ч_лікарі.xlsx]Аркуш2!$B$15</c:f>
              <c:strCache>
                <c:ptCount val="1"/>
                <c:pt idx="0">
                  <c:v>5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[ч_лікарі.xlsx]Аркуш2!$M$9:$P$9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[ч_лікарі.xlsx]Аркуш2!$M$15:$P$15</c:f>
              <c:numCache>
                <c:formatCode>0.0%</c:formatCode>
                <c:ptCount val="4"/>
                <c:pt idx="0">
                  <c:v>0.29910714285714285</c:v>
                </c:pt>
                <c:pt idx="1">
                  <c:v>0.13194444444444445</c:v>
                </c:pt>
                <c:pt idx="2">
                  <c:v>0.11843790012804098</c:v>
                </c:pt>
                <c:pt idx="3">
                  <c:v>7.3684210526315783E-2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72-4CCC-8668-5296CCCC3615}"/>
            </c:ext>
          </c:extLst>
        </c:ser>
        <c:ser>
          <c:idx val="5"/>
          <c:order val="5"/>
          <c:tx>
            <c:strRef>
              <c:f>[ч_лікарі.xlsx]Аркуш2!$B$16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[ч_лікарі.xlsx]Аркуш2!$M$9:$P$9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[ч_лікарі.xlsx]Аркуш2!$M$16:$P$16</c:f>
              <c:numCache>
                <c:formatCode>0.0%</c:formatCode>
                <c:ptCount val="4"/>
                <c:pt idx="0">
                  <c:v>0.14285714285714285</c:v>
                </c:pt>
                <c:pt idx="1">
                  <c:v>0.15625</c:v>
                </c:pt>
                <c:pt idx="2">
                  <c:v>0.147247119078105</c:v>
                </c:pt>
                <c:pt idx="3">
                  <c:v>0.26105263157894737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72-4CCC-8668-5296CCCC3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122888"/>
        <c:axId val="375123280"/>
      </c:barChart>
      <c:lineChart>
        <c:grouping val="standard"/>
        <c:varyColors val="0"/>
        <c:ser>
          <c:idx val="6"/>
          <c:order val="6"/>
          <c:tx>
            <c:strRef>
              <c:f>[ч_лікарі.xlsx]Аркуш2!$B$17</c:f>
              <c:strCache>
                <c:ptCount val="1"/>
                <c:pt idx="0">
                  <c:v>Середньозважена оцінка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[ч_лікарі.xlsx]Аркуш2!$M$9:$P$9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[ч_лікарі.xlsx]Аркуш2!$M$17:$P$17</c:f>
              <c:numCache>
                <c:formatCode>0.00</c:formatCode>
                <c:ptCount val="4"/>
                <c:pt idx="0">
                  <c:v>3.348958333333333</c:v>
                </c:pt>
                <c:pt idx="1">
                  <c:v>2.9176954732510287</c:v>
                </c:pt>
                <c:pt idx="2">
                  <c:v>2.7575075075075071</c:v>
                </c:pt>
                <c:pt idx="3">
                  <c:v>2.4444444444444442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472-4CCC-8668-5296CCCC3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124064"/>
        <c:axId val="375123672"/>
      </c:lineChart>
      <c:catAx>
        <c:axId val="375122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5123280"/>
        <c:crosses val="autoZero"/>
        <c:auto val="1"/>
        <c:lblAlgn val="ctr"/>
        <c:lblOffset val="100"/>
        <c:noMultiLvlLbl val="0"/>
      </c:catAx>
      <c:valAx>
        <c:axId val="37512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5122888"/>
        <c:crosses val="autoZero"/>
        <c:crossBetween val="between"/>
      </c:valAx>
      <c:valAx>
        <c:axId val="375123672"/>
        <c:scaling>
          <c:orientation val="minMax"/>
          <c:max val="4.5"/>
          <c:min val="2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5124064"/>
        <c:crosses val="max"/>
        <c:crossBetween val="between"/>
      </c:valAx>
      <c:catAx>
        <c:axId val="375124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512367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[ч_лікарі.xlsx]Лист1!$B$14</c:f>
              <c:strCache>
                <c:ptCount val="1"/>
                <c:pt idx="0">
                  <c:v>1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[ч_лікарі.xlsx]Лист1!$Q$14:$U$14</c:f>
              <c:numCache>
                <c:formatCode>0.0%</c:formatCode>
                <c:ptCount val="5"/>
                <c:pt idx="0">
                  <c:v>6.6889632107023408E-2</c:v>
                </c:pt>
                <c:pt idx="1">
                  <c:v>4.5787545787545784E-2</c:v>
                </c:pt>
                <c:pt idx="2">
                  <c:v>4.3010752688172046E-2</c:v>
                </c:pt>
                <c:pt idx="3">
                  <c:v>4.0955631399317405E-2</c:v>
                </c:pt>
                <c:pt idx="4">
                  <c:v>3.2941176470588238E-2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47-43ED-B1D6-A542C718302C}"/>
            </c:ext>
          </c:extLst>
        </c:ser>
        <c:ser>
          <c:idx val="1"/>
          <c:order val="1"/>
          <c:tx>
            <c:strRef>
              <c:f>[ч_лікарі.xlsx]Лист1!$B$15</c:f>
              <c:strCache>
                <c:ptCount val="1"/>
                <c:pt idx="0">
                  <c:v>2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[ч_лікарі.xlsx]Лист1!$Q$15:$U$15</c:f>
              <c:numCache>
                <c:formatCode>0.0%</c:formatCode>
                <c:ptCount val="5"/>
                <c:pt idx="0">
                  <c:v>0.15719063545150502</c:v>
                </c:pt>
                <c:pt idx="1">
                  <c:v>0.10073260073260074</c:v>
                </c:pt>
                <c:pt idx="2">
                  <c:v>9.9846390168970831E-2</c:v>
                </c:pt>
                <c:pt idx="3">
                  <c:v>9.2150170648464161E-2</c:v>
                </c:pt>
                <c:pt idx="4">
                  <c:v>5.8823529411764698E-2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47-43ED-B1D6-A542C718302C}"/>
            </c:ext>
          </c:extLst>
        </c:ser>
        <c:ser>
          <c:idx val="2"/>
          <c:order val="2"/>
          <c:tx>
            <c:strRef>
              <c:f>[ч_лікарі.xlsx]Лист1!$B$16</c:f>
              <c:strCache>
                <c:ptCount val="1"/>
                <c:pt idx="0">
                  <c:v>3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[ч_лікарі.xlsx]Лист1!$Q$16:$U$16</c:f>
              <c:numCache>
                <c:formatCode>0.0%</c:formatCode>
                <c:ptCount val="5"/>
                <c:pt idx="0">
                  <c:v>0.20735785953177255</c:v>
                </c:pt>
                <c:pt idx="1">
                  <c:v>0.23260073260073258</c:v>
                </c:pt>
                <c:pt idx="2">
                  <c:v>0.23195084485407066</c:v>
                </c:pt>
                <c:pt idx="3">
                  <c:v>0.2235494880546075</c:v>
                </c:pt>
                <c:pt idx="4">
                  <c:v>0.1976470588235294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47-43ED-B1D6-A542C718302C}"/>
            </c:ext>
          </c:extLst>
        </c:ser>
        <c:ser>
          <c:idx val="3"/>
          <c:order val="3"/>
          <c:tx>
            <c:strRef>
              <c:f>[ч_лікарі.xlsx]Лист1!$B$17</c:f>
              <c:strCache>
                <c:ptCount val="1"/>
                <c:pt idx="0">
                  <c:v>4</c:v>
                </c:pt>
              </c:strCache>
            </c:strRef>
          </c:tx>
          <c:spPr>
            <a:pattFill prst="wdUpDiag">
              <a:fgClr>
                <a:srgbClr val="9BBB59"/>
              </a:fgClr>
              <a:bgClr>
                <a:sysClr val="window" lastClr="FFFFFF"/>
              </a:bgClr>
            </a:pattFill>
            <a:ln>
              <a:solidFill>
                <a:srgbClr val="9BBB59"/>
              </a:solidFill>
            </a:ln>
            <a:effectLst/>
          </c:spPr>
          <c:invertIfNegative val="0"/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[ч_лікарі.xlsx]Лист1!$Q$17:$U$17</c:f>
              <c:numCache>
                <c:formatCode>0.0%</c:formatCode>
                <c:ptCount val="5"/>
                <c:pt idx="0">
                  <c:v>0.2976588628762542</c:v>
                </c:pt>
                <c:pt idx="1">
                  <c:v>0.33150183150183143</c:v>
                </c:pt>
                <c:pt idx="2">
                  <c:v>0.30875576036866359</c:v>
                </c:pt>
                <c:pt idx="3">
                  <c:v>0.34470989761092158</c:v>
                </c:pt>
                <c:pt idx="4">
                  <c:v>0.30823529411764705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47-43ED-B1D6-A542C718302C}"/>
            </c:ext>
          </c:extLst>
        </c:ser>
        <c:ser>
          <c:idx val="4"/>
          <c:order val="4"/>
          <c:tx>
            <c:strRef>
              <c:f>[ч_лікарі.xlsx]Лист1!$B$18</c:f>
              <c:strCache>
                <c:ptCount val="1"/>
                <c:pt idx="0">
                  <c:v>5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[ч_лікарі.xlsx]Лист1!$Q$18:$U$18</c:f>
              <c:numCache>
                <c:formatCode>0.0%</c:formatCode>
                <c:ptCount val="5"/>
                <c:pt idx="0">
                  <c:v>0.23076923076923075</c:v>
                </c:pt>
                <c:pt idx="1">
                  <c:v>0.25274725274725274</c:v>
                </c:pt>
                <c:pt idx="2">
                  <c:v>0.26267281105990781</c:v>
                </c:pt>
                <c:pt idx="3">
                  <c:v>0.25255972696245732</c:v>
                </c:pt>
                <c:pt idx="4">
                  <c:v>0.33176470588235296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47-43ED-B1D6-A542C718302C}"/>
            </c:ext>
          </c:extLst>
        </c:ser>
        <c:ser>
          <c:idx val="5"/>
          <c:order val="5"/>
          <c:tx>
            <c:strRef>
              <c:f>[ч_лікарі.xlsx]Лист1!$B$19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[ч_лікарі.xlsx]Лист1!$Q$19:$U$19</c:f>
              <c:numCache>
                <c:formatCode>0.0%</c:formatCode>
                <c:ptCount val="5"/>
                <c:pt idx="0">
                  <c:v>4.0133779264214048E-2</c:v>
                </c:pt>
                <c:pt idx="1">
                  <c:v>3.6630036630036632E-2</c:v>
                </c:pt>
                <c:pt idx="2">
                  <c:v>5.3763440860215048E-2</c:v>
                </c:pt>
                <c:pt idx="3">
                  <c:v>4.607508532423208E-2</c:v>
                </c:pt>
                <c:pt idx="4">
                  <c:v>7.0588235294117646E-2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747-43ED-B1D6-A542C7183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953688"/>
        <c:axId val="148949768"/>
      </c:barChart>
      <c:lineChart>
        <c:grouping val="standard"/>
        <c:varyColors val="0"/>
        <c:ser>
          <c:idx val="6"/>
          <c:order val="6"/>
          <c:tx>
            <c:strRef>
              <c:f>[ч_лікарі.xlsx]Лист1!$B$20</c:f>
              <c:strCache>
                <c:ptCount val="1"/>
                <c:pt idx="0">
                  <c:v>Середньозважена оцінка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[ч_лікарі.xlsx]Лист1!$Q$20:$U$20</c:f>
              <c:numCache>
                <c:formatCode>0.00</c:formatCode>
                <c:ptCount val="5"/>
                <c:pt idx="0">
                  <c:v>3.4878048780487809</c:v>
                </c:pt>
                <c:pt idx="1">
                  <c:v>3.6692015209125479</c:v>
                </c:pt>
                <c:pt idx="2">
                  <c:v>3.6850649350649354</c:v>
                </c:pt>
                <c:pt idx="3">
                  <c:v>3.7084078711985691</c:v>
                </c:pt>
                <c:pt idx="4">
                  <c:v>3.9113924050632911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747-43ED-B1D6-A542C7183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950160"/>
        <c:axId val="148949376"/>
      </c:lineChart>
      <c:catAx>
        <c:axId val="148953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949768"/>
        <c:crosses val="autoZero"/>
        <c:auto val="1"/>
        <c:lblAlgn val="ctr"/>
        <c:lblOffset val="100"/>
        <c:noMultiLvlLbl val="0"/>
      </c:catAx>
      <c:valAx>
        <c:axId val="148949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953688"/>
        <c:crosses val="autoZero"/>
        <c:crossBetween val="between"/>
      </c:valAx>
      <c:valAx>
        <c:axId val="148949376"/>
        <c:scaling>
          <c:orientation val="minMax"/>
          <c:max val="4.5"/>
          <c:min val="2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950160"/>
        <c:crosses val="max"/>
        <c:crossBetween val="between"/>
      </c:valAx>
      <c:catAx>
        <c:axId val="148950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894937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049425819206655"/>
          <c:y val="4.6099303652008615E-2"/>
          <c:w val="0.70833737213755466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[ч_лікарі.xlsx]Аркуш2!$B$11</c:f>
              <c:strCache>
                <c:ptCount val="1"/>
                <c:pt idx="0">
                  <c:v>1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[ч_лікарі.xlsx]Аркуш2!$Q$9:$U$9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[ч_лікарі.xlsx]Аркуш2!$Q$11:$U$11</c:f>
              <c:numCache>
                <c:formatCode>0.0%</c:formatCode>
                <c:ptCount val="5"/>
                <c:pt idx="0">
                  <c:v>0.25503355704697989</c:v>
                </c:pt>
                <c:pt idx="1">
                  <c:v>0.23826714801444043</c:v>
                </c:pt>
                <c:pt idx="2">
                  <c:v>0.26636225266362251</c:v>
                </c:pt>
                <c:pt idx="3">
                  <c:v>0.25641025641025639</c:v>
                </c:pt>
                <c:pt idx="4">
                  <c:v>0.17551963048498845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09-4D4A-9237-DD2E30D63E04}"/>
            </c:ext>
          </c:extLst>
        </c:ser>
        <c:ser>
          <c:idx val="1"/>
          <c:order val="1"/>
          <c:tx>
            <c:strRef>
              <c:f>[ч_лікарі.xlsx]Аркуш2!$B$12</c:f>
              <c:strCache>
                <c:ptCount val="1"/>
                <c:pt idx="0">
                  <c:v>2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[ч_лікарі.xlsx]Аркуш2!$Q$9:$U$9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[ч_лікарі.xlsx]Аркуш2!$Q$12:$U$12</c:f>
              <c:numCache>
                <c:formatCode>0.0%</c:formatCode>
                <c:ptCount val="5"/>
                <c:pt idx="0">
                  <c:v>0.12416107382550337</c:v>
                </c:pt>
                <c:pt idx="1">
                  <c:v>0.13176895306859207</c:v>
                </c:pt>
                <c:pt idx="2">
                  <c:v>0.11567732115677319</c:v>
                </c:pt>
                <c:pt idx="3">
                  <c:v>0.10598290598290598</c:v>
                </c:pt>
                <c:pt idx="4">
                  <c:v>0.11085450346420324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09-4D4A-9237-DD2E30D63E04}"/>
            </c:ext>
          </c:extLst>
        </c:ser>
        <c:ser>
          <c:idx val="2"/>
          <c:order val="2"/>
          <c:tx>
            <c:strRef>
              <c:f>[ч_лікарі.xlsx]Аркуш2!$B$13</c:f>
              <c:strCache>
                <c:ptCount val="1"/>
                <c:pt idx="0">
                  <c:v>3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[ч_лікарі.xlsx]Аркуш2!$Q$9:$U$9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[ч_лікарі.xlsx]Аркуш2!$Q$13:$U$13</c:f>
              <c:numCache>
                <c:formatCode>0.0%</c:formatCode>
                <c:ptCount val="5"/>
                <c:pt idx="0">
                  <c:v>0.20469798657718122</c:v>
                </c:pt>
                <c:pt idx="1">
                  <c:v>0.17328519855595664</c:v>
                </c:pt>
                <c:pt idx="2">
                  <c:v>0.18417047184170471</c:v>
                </c:pt>
                <c:pt idx="3">
                  <c:v>0.18803418803418803</c:v>
                </c:pt>
                <c:pt idx="4">
                  <c:v>0.19168591224018475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09-4D4A-9237-DD2E30D63E04}"/>
            </c:ext>
          </c:extLst>
        </c:ser>
        <c:ser>
          <c:idx val="3"/>
          <c:order val="3"/>
          <c:tx>
            <c:strRef>
              <c:f>[ч_лікарі.xlsx]Аркуш2!$B$14</c:f>
              <c:strCache>
                <c:ptCount val="1"/>
                <c:pt idx="0">
                  <c:v>4</c:v>
                </c:pt>
              </c:strCache>
            </c:strRef>
          </c:tx>
          <c:spPr>
            <a:pattFill prst="wdUpDiag">
              <a:fgClr>
                <a:srgbClr val="9BBB59"/>
              </a:fgClr>
              <a:bgClr>
                <a:sysClr val="window" lastClr="FFFFFF"/>
              </a:bgClr>
            </a:pattFill>
            <a:ln>
              <a:solidFill>
                <a:srgbClr val="9BBB59"/>
              </a:solidFill>
            </a:ln>
            <a:effectLst/>
          </c:spPr>
          <c:invertIfNegative val="0"/>
          <c:cat>
            <c:strRef>
              <c:f>[ч_лікарі.xlsx]Аркуш2!$Q$9:$U$9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[ч_лікарі.xlsx]Аркуш2!$Q$14:$U$14</c:f>
              <c:numCache>
                <c:formatCode>0.0%</c:formatCode>
                <c:ptCount val="5"/>
                <c:pt idx="0">
                  <c:v>0.13758389261744966</c:v>
                </c:pt>
                <c:pt idx="1">
                  <c:v>0.16967509025270758</c:v>
                </c:pt>
                <c:pt idx="2">
                  <c:v>0.13089802130898021</c:v>
                </c:pt>
                <c:pt idx="3">
                  <c:v>0.18119658119658119</c:v>
                </c:pt>
                <c:pt idx="4">
                  <c:v>0.17551963048498845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09-4D4A-9237-DD2E30D63E04}"/>
            </c:ext>
          </c:extLst>
        </c:ser>
        <c:ser>
          <c:idx val="4"/>
          <c:order val="4"/>
          <c:tx>
            <c:strRef>
              <c:f>[ч_лікарі.xlsx]Аркуш2!$B$15</c:f>
              <c:strCache>
                <c:ptCount val="1"/>
                <c:pt idx="0">
                  <c:v>5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[ч_лікарі.xlsx]Аркуш2!$Q$9:$U$9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[ч_лікарі.xlsx]Аркуш2!$Q$15:$U$15</c:f>
              <c:numCache>
                <c:formatCode>0.0%</c:formatCode>
                <c:ptCount val="5"/>
                <c:pt idx="0">
                  <c:v>9.0604026845637578E-2</c:v>
                </c:pt>
                <c:pt idx="1">
                  <c:v>0.12454873646209386</c:v>
                </c:pt>
                <c:pt idx="2">
                  <c:v>0.13850837138508371</c:v>
                </c:pt>
                <c:pt idx="3">
                  <c:v>0.12136752136752137</c:v>
                </c:pt>
                <c:pt idx="4">
                  <c:v>0.14549653579676675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09-4D4A-9237-DD2E30D63E04}"/>
            </c:ext>
          </c:extLst>
        </c:ser>
        <c:ser>
          <c:idx val="5"/>
          <c:order val="5"/>
          <c:tx>
            <c:strRef>
              <c:f>[ч_лікарі.xlsx]Аркуш2!$B$16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[ч_лікарі.xlsx]Аркуш2!$Q$9:$U$9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[ч_лікарі.xlsx]Аркуш2!$Q$16:$U$16</c:f>
              <c:numCache>
                <c:formatCode>0.0%</c:formatCode>
                <c:ptCount val="5"/>
                <c:pt idx="0">
                  <c:v>0.18791946308724833</c:v>
                </c:pt>
                <c:pt idx="1">
                  <c:v>0.16245487364620939</c:v>
                </c:pt>
                <c:pt idx="2">
                  <c:v>0.16438356164383561</c:v>
                </c:pt>
                <c:pt idx="3">
                  <c:v>0.14700854700854701</c:v>
                </c:pt>
                <c:pt idx="4">
                  <c:v>0.20092378752886839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509-4D4A-9237-DD2E30D63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125240"/>
        <c:axId val="375125632"/>
      </c:barChart>
      <c:lineChart>
        <c:grouping val="standard"/>
        <c:varyColors val="0"/>
        <c:ser>
          <c:idx val="6"/>
          <c:order val="6"/>
          <c:tx>
            <c:strRef>
              <c:f>[ч_лікарі.xlsx]Аркуш2!$B$17</c:f>
              <c:strCache>
                <c:ptCount val="1"/>
                <c:pt idx="0">
                  <c:v>Середньозважена оцінка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[ч_лікарі.xlsx]Аркуш2!$Q$9:$U$9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[ч_лікарі.xlsx]Аркуш2!$Q$17:$U$17</c:f>
              <c:numCache>
                <c:formatCode>0.00</c:formatCode>
                <c:ptCount val="5"/>
                <c:pt idx="0">
                  <c:v>2.611570247933884</c:v>
                </c:pt>
                <c:pt idx="1">
                  <c:v>2.7737068965517242</c:v>
                </c:pt>
                <c:pt idx="2">
                  <c:v>2.7122040072859743</c:v>
                </c:pt>
                <c:pt idx="3">
                  <c:v>2.7715430861723447</c:v>
                </c:pt>
                <c:pt idx="4">
                  <c:v>3.0057803468208091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509-4D4A-9237-DD2E30D63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126416"/>
        <c:axId val="375126024"/>
      </c:lineChart>
      <c:catAx>
        <c:axId val="375125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5125632"/>
        <c:crosses val="autoZero"/>
        <c:auto val="1"/>
        <c:lblAlgn val="ctr"/>
        <c:lblOffset val="100"/>
        <c:noMultiLvlLbl val="0"/>
      </c:catAx>
      <c:valAx>
        <c:axId val="375125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5125240"/>
        <c:crosses val="autoZero"/>
        <c:crossBetween val="between"/>
      </c:valAx>
      <c:valAx>
        <c:axId val="375126024"/>
        <c:scaling>
          <c:orientation val="minMax"/>
          <c:max val="4.5"/>
          <c:min val="2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5126416"/>
        <c:crosses val="max"/>
        <c:crossBetween val="between"/>
      </c:valAx>
      <c:catAx>
        <c:axId val="375126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512602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35270530222981E-2"/>
          <c:y val="0.10472686432386141"/>
          <c:w val="0.52064002869206571"/>
          <c:h val="0.80793296018720551"/>
        </c:manualLayout>
      </c:layout>
      <c:pieChart>
        <c:varyColors val="1"/>
        <c:ser>
          <c:idx val="0"/>
          <c:order val="0"/>
          <c:explosion val="4"/>
          <c:dPt>
            <c:idx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 w="19050"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E6-4DDD-BB78-264B9CE02378}"/>
              </c:ext>
            </c:extLst>
          </c:dPt>
          <c:dPt>
            <c:idx val="1"/>
            <c:bubble3D val="0"/>
            <c:spPr>
              <a:pattFill prst="wdUpDiag">
                <a:fgClr>
                  <a:srgbClr val="C00000"/>
                </a:fgClr>
                <a:bgClr>
                  <a:srgbClr val="FFFFFF"/>
                </a:bgClr>
              </a:patt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E6-4DDD-BB78-264B9CE02378}"/>
              </c:ext>
            </c:extLst>
          </c:dPt>
          <c:dPt>
            <c:idx val="2"/>
            <c:bubble3D val="0"/>
            <c:spPr>
              <a:pattFill prst="wdDnDiag">
                <a:fgClr>
                  <a:srgbClr val="000000">
                    <a:lumMod val="50000"/>
                    <a:lumOff val="50000"/>
                  </a:srgbClr>
                </a:fgClr>
                <a:bgClr>
                  <a:srgbClr val="FFFFFF"/>
                </a:bgClr>
              </a:pattFill>
              <a:ln w="19050">
                <a:solidFill>
                  <a:srgbClr val="000000">
                    <a:lumMod val="50000"/>
                    <a:lumOff val="5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E6-4DDD-BB78-264B9CE02378}"/>
              </c:ext>
            </c:extLst>
          </c:dPt>
          <c:dPt>
            <c:idx val="3"/>
            <c:bubble3D val="0"/>
            <c:spPr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 w="190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E6-4DDD-BB78-264B9CE02378}"/>
              </c:ext>
            </c:extLst>
          </c:dPt>
          <c:dPt>
            <c:idx val="4"/>
            <c:bubble3D val="0"/>
            <c:spPr>
              <a:pattFill prst="wdDn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2E6-4DDD-BB78-264B9CE02378}"/>
              </c:ext>
            </c:extLst>
          </c:dPt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Лист1!$B$173:$B$175</c:f>
              <c:strCache>
                <c:ptCount val="3"/>
                <c:pt idx="0">
                  <c:v>Так</c:v>
                </c:pt>
                <c:pt idx="1">
                  <c:v>Ні</c:v>
                </c:pt>
                <c:pt idx="2">
                  <c:v>Важко відповісти</c:v>
                </c:pt>
              </c:strCache>
            </c:strRef>
          </c:cat>
          <c:val>
            <c:numRef>
              <c:f>Лист1!$C$173:$C$175</c:f>
              <c:numCache>
                <c:formatCode>0.0%</c:formatCode>
                <c:ptCount val="3"/>
                <c:pt idx="0">
                  <c:v>0.60983222785797897</c:v>
                </c:pt>
                <c:pt idx="1">
                  <c:v>0.33632461958642218</c:v>
                </c:pt>
                <c:pt idx="2">
                  <c:v>5.3843152555598905E-2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2E6-4DDD-BB78-264B9CE0237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30527705775908"/>
          <c:y val="7.5904752869746697E-2"/>
          <c:w val="0.3529901697070475"/>
          <c:h val="0.82755361603895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ru-RU"/>
    </a:p>
  </c:txPr>
  <c:externalData r:id="rId4">
    <c:autoUpdate val="0"/>
  </c:externalData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[ч_лікарі.xlsx]Аркуш2!$B$21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[ч_лікарі.xlsx]Аркуш2!$D$19:$G$19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[ч_лікарі.xlsx]Аркуш2!$D$21:$G$21</c:f>
              <c:numCache>
                <c:formatCode>0.0%</c:formatCode>
                <c:ptCount val="4"/>
                <c:pt idx="0">
                  <c:v>0.65331278890600908</c:v>
                </c:pt>
                <c:pt idx="1">
                  <c:v>0.53781512605042014</c:v>
                </c:pt>
                <c:pt idx="2">
                  <c:v>0.7192982456140351</c:v>
                </c:pt>
                <c:pt idx="3">
                  <c:v>0.50490196078431371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17-4563-9098-85044E397150}"/>
            </c:ext>
          </c:extLst>
        </c:ser>
        <c:ser>
          <c:idx val="1"/>
          <c:order val="1"/>
          <c:tx>
            <c:strRef>
              <c:f>[ч_лікарі.xlsx]Аркуш2!$B$22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  <a:effectLst/>
          </c:spPr>
          <c:invertIfNegative val="0"/>
          <c:cat>
            <c:strRef>
              <c:f>[ч_лікарі.xlsx]Аркуш2!$D$19:$G$19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[ч_лікарі.xlsx]Аркуш2!$D$22:$G$22</c:f>
              <c:numCache>
                <c:formatCode>0.0%</c:formatCode>
                <c:ptCount val="4"/>
                <c:pt idx="0">
                  <c:v>0.2896764252696456</c:v>
                </c:pt>
                <c:pt idx="1">
                  <c:v>0.4069627851140456</c:v>
                </c:pt>
                <c:pt idx="2">
                  <c:v>0.26315789473684209</c:v>
                </c:pt>
                <c:pt idx="3">
                  <c:v>0.42647058823529416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17-4563-9098-85044E397150}"/>
            </c:ext>
          </c:extLst>
        </c:ser>
        <c:ser>
          <c:idx val="2"/>
          <c:order val="2"/>
          <c:tx>
            <c:strRef>
              <c:f>[ч_лікарі.xlsx]Аркуш2!$B$23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rgbClr val="000000">
                  <a:lumMod val="50000"/>
                  <a:lumOff val="50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  <a:effectLst/>
          </c:spPr>
          <c:invertIfNegative val="0"/>
          <c:cat>
            <c:strRef>
              <c:f>[ч_лікарі.xlsx]Аркуш2!$D$19:$G$19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[ч_лікарі.xlsx]Аркуш2!$D$23:$G$23</c:f>
              <c:numCache>
                <c:formatCode>0.0%</c:formatCode>
                <c:ptCount val="4"/>
                <c:pt idx="0">
                  <c:v>5.7010785824345149E-2</c:v>
                </c:pt>
                <c:pt idx="1">
                  <c:v>5.5222088835534214E-2</c:v>
                </c:pt>
                <c:pt idx="2">
                  <c:v>1.7543859649122806E-2</c:v>
                </c:pt>
                <c:pt idx="3">
                  <c:v>6.8627450980392163E-2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17-4563-9098-85044E3971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75127984"/>
        <c:axId val="375128376"/>
      </c:barChart>
      <c:catAx>
        <c:axId val="37512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5128376"/>
        <c:crosses val="autoZero"/>
        <c:auto val="1"/>
        <c:lblAlgn val="ctr"/>
        <c:lblOffset val="100"/>
        <c:noMultiLvlLbl val="0"/>
      </c:catAx>
      <c:valAx>
        <c:axId val="375128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51279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[ч_лікарі.xlsx]Аркуш2!$B$21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[ч_лікарі.xlsx]Аркуш2!$H$19:$I$19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[ч_лікарі.xlsx]Аркуш2!$H$21:$I$21</c:f>
              <c:numCache>
                <c:formatCode>0.0%</c:formatCode>
                <c:ptCount val="2"/>
                <c:pt idx="0">
                  <c:v>0.59159159159159158</c:v>
                </c:pt>
                <c:pt idx="1">
                  <c:v>0.61268556005398112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14-4645-B91E-164091405CA8}"/>
            </c:ext>
          </c:extLst>
        </c:ser>
        <c:ser>
          <c:idx val="1"/>
          <c:order val="1"/>
          <c:tx>
            <c:strRef>
              <c:f>[ч_лікарі.xlsx]Аркуш2!$B$22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  <a:effectLst/>
          </c:spPr>
          <c:invertIfNegative val="0"/>
          <c:cat>
            <c:strRef>
              <c:f>[ч_лікарі.xlsx]Аркуш2!$H$19:$I$19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[ч_лікарі.xlsx]Аркуш2!$H$22:$I$22</c:f>
              <c:numCache>
                <c:formatCode>0.0%</c:formatCode>
                <c:ptCount val="2"/>
                <c:pt idx="0">
                  <c:v>0.33933933933933935</c:v>
                </c:pt>
                <c:pt idx="1">
                  <c:v>0.33603238866396767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14-4645-B91E-164091405CA8}"/>
            </c:ext>
          </c:extLst>
        </c:ser>
        <c:ser>
          <c:idx val="2"/>
          <c:order val="2"/>
          <c:tx>
            <c:strRef>
              <c:f>[ч_лікарі.xlsx]Аркуш2!$B$23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rgbClr val="000000">
                  <a:lumMod val="50000"/>
                  <a:lumOff val="50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  <a:effectLst/>
          </c:spPr>
          <c:invertIfNegative val="0"/>
          <c:cat>
            <c:strRef>
              <c:f>[ч_лікарі.xlsx]Аркуш2!$H$19:$I$19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[ч_лікарі.xlsx]Аркуш2!$H$23:$I$23</c:f>
              <c:numCache>
                <c:formatCode>0.0%</c:formatCode>
                <c:ptCount val="2"/>
                <c:pt idx="0">
                  <c:v>6.9069069069069067E-2</c:v>
                </c:pt>
                <c:pt idx="1">
                  <c:v>5.128205128205128E-2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14-4645-B91E-164091405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75129552"/>
        <c:axId val="375129944"/>
      </c:barChart>
      <c:catAx>
        <c:axId val="37512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5129944"/>
        <c:crosses val="autoZero"/>
        <c:auto val="1"/>
        <c:lblAlgn val="ctr"/>
        <c:lblOffset val="100"/>
        <c:noMultiLvlLbl val="0"/>
      </c:catAx>
      <c:valAx>
        <c:axId val="375129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51295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[ч_лікарі.xlsx]Аркуш2!$B$21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[ч_лікарі.xlsx]Аркуш2!$J$19:$L$19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[ч_лікарі.xlsx]Аркуш2!$J$21:$L$21</c:f>
              <c:numCache>
                <c:formatCode>0.0%</c:formatCode>
                <c:ptCount val="3"/>
                <c:pt idx="0">
                  <c:v>0.48569092395748159</c:v>
                </c:pt>
                <c:pt idx="1">
                  <c:v>0.72448979591836737</c:v>
                </c:pt>
                <c:pt idx="2">
                  <c:v>0.69696969696969702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87-40AF-941B-2C8541F0F36D}"/>
            </c:ext>
          </c:extLst>
        </c:ser>
        <c:ser>
          <c:idx val="1"/>
          <c:order val="1"/>
          <c:tx>
            <c:strRef>
              <c:f>[ч_лікарі.xlsx]Аркуш2!$B$22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  <a:effectLst/>
          </c:spPr>
          <c:invertIfNegative val="0"/>
          <c:cat>
            <c:strRef>
              <c:f>[ч_лікарі.xlsx]Аркуш2!$J$19:$L$19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[ч_лікарі.xlsx]Аркуш2!$J$22:$L$22</c:f>
              <c:numCache>
                <c:formatCode>0.0%</c:formatCode>
                <c:ptCount val="3"/>
                <c:pt idx="0">
                  <c:v>0.455437448896157</c:v>
                </c:pt>
                <c:pt idx="1">
                  <c:v>0.22841444270015698</c:v>
                </c:pt>
                <c:pt idx="2">
                  <c:v>0.2121212121212121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87-40AF-941B-2C8541F0F36D}"/>
            </c:ext>
          </c:extLst>
        </c:ser>
        <c:ser>
          <c:idx val="2"/>
          <c:order val="2"/>
          <c:tx>
            <c:strRef>
              <c:f>[ч_лікарі.xlsx]Аркуш2!$B$23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rgbClr val="000000">
                  <a:lumMod val="50000"/>
                  <a:lumOff val="50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  <a:effectLst/>
          </c:spPr>
          <c:invertIfNegative val="0"/>
          <c:cat>
            <c:strRef>
              <c:f>[ч_лікарі.xlsx]Аркуш2!$J$19:$L$19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[ч_лікарі.xlsx]Аркуш2!$J$23:$L$23</c:f>
              <c:numCache>
                <c:formatCode>0.0%</c:formatCode>
                <c:ptCount val="3"/>
                <c:pt idx="0">
                  <c:v>5.8871627146361405E-2</c:v>
                </c:pt>
                <c:pt idx="1">
                  <c:v>4.709576138147567E-2</c:v>
                </c:pt>
                <c:pt idx="2">
                  <c:v>9.0909090909090912E-2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87-40AF-941B-2C8541F0F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75131120"/>
        <c:axId val="375131512"/>
      </c:barChart>
      <c:catAx>
        <c:axId val="37513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5131512"/>
        <c:crosses val="autoZero"/>
        <c:auto val="1"/>
        <c:lblAlgn val="ctr"/>
        <c:lblOffset val="100"/>
        <c:noMultiLvlLbl val="0"/>
      </c:catAx>
      <c:valAx>
        <c:axId val="375131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5131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[ч_лікарі.xlsx]Аркуш2!$B$21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[ч_лікарі.xlsx]Аркуш2!$M$19:$P$19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[ч_лікарі.xlsx]Аркуш2!$M$21:$P$21</c:f>
              <c:numCache>
                <c:formatCode>0.0%</c:formatCode>
                <c:ptCount val="4"/>
                <c:pt idx="0">
                  <c:v>0.5822222222222222</c:v>
                </c:pt>
                <c:pt idx="1">
                  <c:v>0.58333333333333337</c:v>
                </c:pt>
                <c:pt idx="2">
                  <c:v>0.62436224489795922</c:v>
                </c:pt>
                <c:pt idx="3">
                  <c:v>0.59128630705394192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73-44B3-96F9-126BF1F17CA2}"/>
            </c:ext>
          </c:extLst>
        </c:ser>
        <c:ser>
          <c:idx val="1"/>
          <c:order val="1"/>
          <c:tx>
            <c:strRef>
              <c:f>[ч_лікарі.xlsx]Аркуш2!$B$22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  <a:effectLst/>
          </c:spPr>
          <c:invertIfNegative val="0"/>
          <c:cat>
            <c:strRef>
              <c:f>[ч_лікарі.xlsx]Аркуш2!$M$19:$P$19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[ч_лікарі.xlsx]Аркуш2!$M$22:$P$22</c:f>
              <c:numCache>
                <c:formatCode>0.0%</c:formatCode>
                <c:ptCount val="4"/>
                <c:pt idx="0">
                  <c:v>0.36888888888888888</c:v>
                </c:pt>
                <c:pt idx="1">
                  <c:v>0.37152777777777779</c:v>
                </c:pt>
                <c:pt idx="2">
                  <c:v>0.3169642857142857</c:v>
                </c:pt>
                <c:pt idx="3">
                  <c:v>0.36307053941908712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73-44B3-96F9-126BF1F17CA2}"/>
            </c:ext>
          </c:extLst>
        </c:ser>
        <c:ser>
          <c:idx val="2"/>
          <c:order val="2"/>
          <c:tx>
            <c:strRef>
              <c:f>[ч_лікарі.xlsx]Аркуш2!$B$23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rgbClr val="000000">
                  <a:lumMod val="50000"/>
                  <a:lumOff val="50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  <a:effectLst/>
          </c:spPr>
          <c:invertIfNegative val="0"/>
          <c:cat>
            <c:strRef>
              <c:f>[ч_лікарі.xlsx]Аркуш2!$M$19:$P$19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[ч_лікарі.xlsx]Аркуш2!$M$23:$P$23</c:f>
              <c:numCache>
                <c:formatCode>0.0%</c:formatCode>
                <c:ptCount val="4"/>
                <c:pt idx="0">
                  <c:v>4.8888888888888891E-2</c:v>
                </c:pt>
                <c:pt idx="1">
                  <c:v>4.5138888888888881E-2</c:v>
                </c:pt>
                <c:pt idx="2">
                  <c:v>5.8673469387755105E-2</c:v>
                </c:pt>
                <c:pt idx="3">
                  <c:v>4.5643153526970952E-2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73-44B3-96F9-126BF1F17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75132688"/>
        <c:axId val="375133080"/>
      </c:barChart>
      <c:catAx>
        <c:axId val="37513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5133080"/>
        <c:crosses val="autoZero"/>
        <c:auto val="1"/>
        <c:lblAlgn val="ctr"/>
        <c:lblOffset val="100"/>
        <c:noMultiLvlLbl val="0"/>
      </c:catAx>
      <c:valAx>
        <c:axId val="375133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51326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812052492871894"/>
          <c:y val="5.2395000307350038E-2"/>
          <c:w val="0.80538972327027936"/>
          <c:h val="0.679936091023197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[ч_лікарі.xlsx]Аркуш2!$B$21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[ч_лікарі.xlsx]Аркуш2!$Q$19:$U$19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[ч_лікарі.xlsx]Аркуш2!$Q$21:$U$21</c:f>
              <c:numCache>
                <c:formatCode>0.0%</c:formatCode>
                <c:ptCount val="5"/>
                <c:pt idx="0">
                  <c:v>0.66889632107023411</c:v>
                </c:pt>
                <c:pt idx="1">
                  <c:v>0.62431941923774958</c:v>
                </c:pt>
                <c:pt idx="2">
                  <c:v>0.61398176291793316</c:v>
                </c:pt>
                <c:pt idx="3">
                  <c:v>0.6077441077441077</c:v>
                </c:pt>
                <c:pt idx="4">
                  <c:v>0.55733944954128445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02-45A8-9A14-178AC90C0A58}"/>
            </c:ext>
          </c:extLst>
        </c:ser>
        <c:ser>
          <c:idx val="1"/>
          <c:order val="1"/>
          <c:tx>
            <c:strRef>
              <c:f>[ч_лікарі.xlsx]Аркуш2!$B$22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  <a:effectLst/>
          </c:spPr>
          <c:invertIfNegative val="0"/>
          <c:cat>
            <c:strRef>
              <c:f>[ч_лікарі.xlsx]Аркуш2!$Q$19:$U$19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[ч_лікарі.xlsx]Аркуш2!$Q$22:$U$22</c:f>
              <c:numCache>
                <c:formatCode>0.0%</c:formatCode>
                <c:ptCount val="5"/>
                <c:pt idx="0">
                  <c:v>0.24749163879598662</c:v>
                </c:pt>
                <c:pt idx="1">
                  <c:v>0.33212341197822143</c:v>
                </c:pt>
                <c:pt idx="2">
                  <c:v>0.33586626139817627</c:v>
                </c:pt>
                <c:pt idx="3">
                  <c:v>0.3451178451178451</c:v>
                </c:pt>
                <c:pt idx="4">
                  <c:v>0.38532110091743121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02-45A8-9A14-178AC90C0A58}"/>
            </c:ext>
          </c:extLst>
        </c:ser>
        <c:ser>
          <c:idx val="2"/>
          <c:order val="2"/>
          <c:tx>
            <c:strRef>
              <c:f>[ч_лікарі.xlsx]Аркуш2!$B$23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rgbClr val="000000">
                  <a:lumMod val="50000"/>
                  <a:lumOff val="50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  <a:effectLst/>
          </c:spPr>
          <c:invertIfNegative val="0"/>
          <c:cat>
            <c:strRef>
              <c:f>[ч_лікарі.xlsx]Аркуш2!$Q$19:$U$19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[ч_лікарі.xlsx]Аркуш2!$Q$23:$U$23</c:f>
              <c:numCache>
                <c:formatCode>0.0%</c:formatCode>
                <c:ptCount val="5"/>
                <c:pt idx="0">
                  <c:v>8.3612040133779264E-2</c:v>
                </c:pt>
                <c:pt idx="1">
                  <c:v>4.3557168784029036E-2</c:v>
                </c:pt>
                <c:pt idx="2">
                  <c:v>5.0151975683890584E-2</c:v>
                </c:pt>
                <c:pt idx="3">
                  <c:v>4.7138047138047139E-2</c:v>
                </c:pt>
                <c:pt idx="4">
                  <c:v>5.7339449541284407E-2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02-45A8-9A14-178AC90C0A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75134256"/>
        <c:axId val="375134648"/>
      </c:barChart>
      <c:catAx>
        <c:axId val="37513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5134648"/>
        <c:crosses val="autoZero"/>
        <c:auto val="1"/>
        <c:lblAlgn val="ctr"/>
        <c:lblOffset val="100"/>
        <c:noMultiLvlLbl val="0"/>
      </c:catAx>
      <c:valAx>
        <c:axId val="375134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51342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881449601408515E-2"/>
          <c:y val="7.860329507004396E-2"/>
          <c:w val="0.52064002869206571"/>
          <c:h val="0.80793296018720551"/>
        </c:manualLayout>
      </c:layout>
      <c:pieChart>
        <c:varyColors val="1"/>
        <c:ser>
          <c:idx val="0"/>
          <c:order val="0"/>
          <c:explosion val="4"/>
          <c:dPt>
            <c:idx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 w="19050"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D7-4C6C-9C2E-49B4D6E9BC41}"/>
              </c:ext>
            </c:extLst>
          </c:dPt>
          <c:dPt>
            <c:idx val="1"/>
            <c:bubble3D val="0"/>
            <c:spPr>
              <a:pattFill prst="wdUpDiag">
                <a:fgClr>
                  <a:srgbClr val="C00000"/>
                </a:fgClr>
                <a:bgClr>
                  <a:srgbClr val="FFFFFF"/>
                </a:bgClr>
              </a:patt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D7-4C6C-9C2E-49B4D6E9BC41}"/>
              </c:ext>
            </c:extLst>
          </c:dPt>
          <c:dPt>
            <c:idx val="2"/>
            <c:bubble3D val="0"/>
            <c:spPr>
              <a:pattFill prst="wdDnDiag">
                <a:fgClr>
                  <a:srgbClr val="92D050"/>
                </a:fgClr>
                <a:bgClr>
                  <a:srgbClr val="FFFFFF"/>
                </a:bgClr>
              </a:pattFill>
              <a:ln w="19050"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6D7-4C6C-9C2E-49B4D6E9BC41}"/>
              </c:ext>
            </c:extLst>
          </c:dPt>
          <c:dPt>
            <c:idx val="3"/>
            <c:bubble3D val="0"/>
            <c:spPr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 w="190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6D7-4C6C-9C2E-49B4D6E9BC41}"/>
              </c:ext>
            </c:extLst>
          </c:dPt>
          <c:dPt>
            <c:idx val="4"/>
            <c:bubble3D val="0"/>
            <c:spPr>
              <a:pattFill prst="wdDn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6D7-4C6C-9C2E-49B4D6E9BC41}"/>
              </c:ext>
            </c:extLst>
          </c:dPt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Лист1!$B$180:$B$182</c:f>
              <c:strCache>
                <c:ptCount val="3"/>
                <c:pt idx="0">
                  <c:v>Так</c:v>
                </c:pt>
                <c:pt idx="1">
                  <c:v>Ні</c:v>
                </c:pt>
                <c:pt idx="2">
                  <c:v>Щось чув/читав</c:v>
                </c:pt>
              </c:strCache>
            </c:strRef>
          </c:cat>
          <c:val>
            <c:numRef>
              <c:f>Лист1!$C$180:$C$182</c:f>
              <c:numCache>
                <c:formatCode>0.0%</c:formatCode>
                <c:ptCount val="3"/>
                <c:pt idx="0">
                  <c:v>0.24852998823990588</c:v>
                </c:pt>
                <c:pt idx="1">
                  <c:v>0.38063504508036067</c:v>
                </c:pt>
                <c:pt idx="2">
                  <c:v>0.37083496667973342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6D7-4C6C-9C2E-49B4D6E9BC4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30527705775908"/>
          <c:y val="7.5904752869746697E-2"/>
          <c:w val="0.3529901697070475"/>
          <c:h val="0.82755361603895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ru-RU"/>
    </a:p>
  </c:txPr>
  <c:externalData r:id="rId4">
    <c:autoUpdate val="0"/>
  </c:externalData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[ч_лікарі.xlsx]Аркуш2!$B$28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[ч_лікарі.xlsx]Аркуш2!$D$19:$G$19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[ч_лікарі.xlsx]Аркуш2!$D$28:$G$28</c:f>
              <c:numCache>
                <c:formatCode>0.0%</c:formatCode>
                <c:ptCount val="4"/>
                <c:pt idx="0">
                  <c:v>0.24092664092664096</c:v>
                </c:pt>
                <c:pt idx="1">
                  <c:v>0.22370012091898428</c:v>
                </c:pt>
                <c:pt idx="2">
                  <c:v>0.41666666666666674</c:v>
                </c:pt>
                <c:pt idx="3">
                  <c:v>0.20895522388059701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50-4E87-B3D8-D9BEE0481C4A}"/>
            </c:ext>
          </c:extLst>
        </c:ser>
        <c:ser>
          <c:idx val="1"/>
          <c:order val="1"/>
          <c:tx>
            <c:strRef>
              <c:f>[ч_лікарі.xlsx]Аркуш2!$B$29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  <a:effectLst/>
          </c:spPr>
          <c:invertIfNegative val="0"/>
          <c:cat>
            <c:strRef>
              <c:f>[ч_лікарі.xlsx]Аркуш2!$D$19:$G$19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[ч_лікарі.xlsx]Аркуш2!$D$29:$G$29</c:f>
              <c:numCache>
                <c:formatCode>0.0%</c:formatCode>
                <c:ptCount val="4"/>
                <c:pt idx="0">
                  <c:v>0.37606177606177604</c:v>
                </c:pt>
                <c:pt idx="1">
                  <c:v>0.40628778718258762</c:v>
                </c:pt>
                <c:pt idx="2">
                  <c:v>0.2412280701754386</c:v>
                </c:pt>
                <c:pt idx="3">
                  <c:v>0.46268656716417911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50-4E87-B3D8-D9BEE0481C4A}"/>
            </c:ext>
          </c:extLst>
        </c:ser>
        <c:ser>
          <c:idx val="2"/>
          <c:order val="2"/>
          <c:tx>
            <c:strRef>
              <c:f>[ч_лікарі.xlsx]Аркуш2!$B$30</c:f>
              <c:strCache>
                <c:ptCount val="1"/>
                <c:pt idx="0">
                  <c:v>Щось чув/читав</c:v>
                </c:pt>
              </c:strCache>
            </c:strRef>
          </c:tx>
          <c:spPr>
            <a:pattFill prst="wdDnDiag">
              <a:fgClr>
                <a:srgbClr val="000000">
                  <a:lumMod val="50000"/>
                  <a:lumOff val="50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  <a:effectLst/>
          </c:spPr>
          <c:invertIfNegative val="0"/>
          <c:cat>
            <c:strRef>
              <c:f>[ч_лікарі.xlsx]Аркуш2!$D$19:$G$19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[ч_лікарі.xlsx]Аркуш2!$D$30:$G$30</c:f>
              <c:numCache>
                <c:formatCode>0.0%</c:formatCode>
                <c:ptCount val="4"/>
                <c:pt idx="0">
                  <c:v>0.383011583011583</c:v>
                </c:pt>
                <c:pt idx="1">
                  <c:v>0.37001209189842804</c:v>
                </c:pt>
                <c:pt idx="2">
                  <c:v>0.34210526315789475</c:v>
                </c:pt>
                <c:pt idx="3">
                  <c:v>0.32835820895522388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50-4E87-B3D8-D9BEE0481C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6705408"/>
        <c:axId val="426705800"/>
      </c:barChart>
      <c:catAx>
        <c:axId val="42670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6705800"/>
        <c:crosses val="autoZero"/>
        <c:auto val="1"/>
        <c:lblAlgn val="ctr"/>
        <c:lblOffset val="100"/>
        <c:noMultiLvlLbl val="0"/>
      </c:catAx>
      <c:valAx>
        <c:axId val="426705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67054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[ч_лікарі.xlsx]Аркуш2!$B$28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[ч_лікарі.xlsx]Аркуш2!$H$19:$I$19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[ч_лікарі.xlsx]Аркуш2!$H$28:$I$28</c:f>
              <c:numCache>
                <c:formatCode>0.0%</c:formatCode>
                <c:ptCount val="2"/>
                <c:pt idx="0">
                  <c:v>0.20972644376899693</c:v>
                </c:pt>
                <c:pt idx="1">
                  <c:v>0.25327313769751691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78-4A87-BDE7-27ED08042762}"/>
            </c:ext>
          </c:extLst>
        </c:ser>
        <c:ser>
          <c:idx val="1"/>
          <c:order val="1"/>
          <c:tx>
            <c:strRef>
              <c:f>[ч_лікарі.xlsx]Аркуш2!$B$29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  <a:effectLst/>
          </c:spPr>
          <c:invertIfNegative val="0"/>
          <c:cat>
            <c:strRef>
              <c:f>[ч_лікарі.xlsx]Аркуш2!$H$19:$I$19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[ч_лікарі.xlsx]Аркуш2!$H$29:$I$29</c:f>
              <c:numCache>
                <c:formatCode>0.0%</c:formatCode>
                <c:ptCount val="2"/>
                <c:pt idx="0">
                  <c:v>0.40121580547112468</c:v>
                </c:pt>
                <c:pt idx="1">
                  <c:v>0.37787810383747178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78-4A87-BDE7-27ED08042762}"/>
            </c:ext>
          </c:extLst>
        </c:ser>
        <c:ser>
          <c:idx val="2"/>
          <c:order val="2"/>
          <c:tx>
            <c:strRef>
              <c:f>[ч_лікарі.xlsx]Аркуш2!$B$30</c:f>
              <c:strCache>
                <c:ptCount val="1"/>
                <c:pt idx="0">
                  <c:v>Щось чув/читав</c:v>
                </c:pt>
              </c:strCache>
            </c:strRef>
          </c:tx>
          <c:spPr>
            <a:pattFill prst="wdDnDiag">
              <a:fgClr>
                <a:srgbClr val="000000">
                  <a:lumMod val="50000"/>
                  <a:lumOff val="50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  <a:effectLst/>
          </c:spPr>
          <c:invertIfNegative val="0"/>
          <c:cat>
            <c:strRef>
              <c:f>[ч_лікарі.xlsx]Аркуш2!$H$19:$I$19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[ч_лікарі.xlsx]Аркуш2!$H$30:$I$30</c:f>
              <c:numCache>
                <c:formatCode>0.0%</c:formatCode>
                <c:ptCount val="2"/>
                <c:pt idx="0">
                  <c:v>0.38905775075987842</c:v>
                </c:pt>
                <c:pt idx="1">
                  <c:v>0.36884875846501131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78-4A87-BDE7-27ED08042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6706976"/>
        <c:axId val="426707368"/>
      </c:barChart>
      <c:catAx>
        <c:axId val="42670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6707368"/>
        <c:crosses val="autoZero"/>
        <c:auto val="1"/>
        <c:lblAlgn val="ctr"/>
        <c:lblOffset val="100"/>
        <c:noMultiLvlLbl val="0"/>
      </c:catAx>
      <c:valAx>
        <c:axId val="426707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67069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49558533419421"/>
          <c:y val="9.4028355201550756E-2"/>
          <c:w val="0.52064002869206571"/>
          <c:h val="0.80793296018720551"/>
        </c:manualLayout>
      </c:layout>
      <c:pieChart>
        <c:varyColors val="1"/>
        <c:ser>
          <c:idx val="0"/>
          <c:order val="0"/>
          <c:explosion val="4"/>
          <c:dPt>
            <c:idx val="0"/>
            <c:bubble3D val="0"/>
            <c:spPr>
              <a:pattFill prst="wdDnDiag">
                <a:fgClr>
                  <a:srgbClr val="FF0000"/>
                </a:fgClr>
                <a:bgClr>
                  <a:sysClr val="window" lastClr="FFFFFF"/>
                </a:bgClr>
              </a:pattFill>
              <a:ln w="190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B8D-4478-82FB-E91035ABA7F7}"/>
              </c:ext>
            </c:extLst>
          </c:dPt>
          <c:dPt>
            <c:idx val="1"/>
            <c:bubble3D val="0"/>
            <c:spPr>
              <a:pattFill prst="wdUpDiag">
                <a:fgClr>
                  <a:srgbClr val="F79646">
                    <a:lumMod val="75000"/>
                  </a:srgbClr>
                </a:fgClr>
                <a:bgClr>
                  <a:sysClr val="window" lastClr="FFFFFF"/>
                </a:bgClr>
              </a:pattFill>
              <a:ln w="19050">
                <a:solidFill>
                  <a:srgbClr val="F79646">
                    <a:lumMod val="75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B8D-4478-82FB-E91035ABA7F7}"/>
              </c:ext>
            </c:extLst>
          </c:dPt>
          <c:dPt>
            <c:idx val="2"/>
            <c:bubble3D val="0"/>
            <c:spPr>
              <a:pattFill prst="wdDnDiag">
                <a:fgClr>
                  <a:srgbClr val="8064A2"/>
                </a:fgClr>
                <a:bgClr>
                  <a:sysClr val="window" lastClr="FFFFFF"/>
                </a:bgClr>
              </a:pattFill>
              <a:ln w="19050">
                <a:solidFill>
                  <a:srgbClr val="8064A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B8D-4478-82FB-E91035ABA7F7}"/>
              </c:ext>
            </c:extLst>
          </c:dPt>
          <c:dPt>
            <c:idx val="3"/>
            <c:bubble3D val="0"/>
            <c:spPr>
              <a:pattFill prst="wdUpDiag">
                <a:fgClr>
                  <a:srgbClr val="9BBB59"/>
                </a:fgClr>
                <a:bgClr>
                  <a:sysClr val="window" lastClr="FFFFFF"/>
                </a:bgClr>
              </a:pattFill>
              <a:ln w="19050">
                <a:solidFill>
                  <a:srgbClr val="9BBB5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B8D-4478-82FB-E91035ABA7F7}"/>
              </c:ext>
            </c:extLst>
          </c:dPt>
          <c:dPt>
            <c:idx val="4"/>
            <c:bubble3D val="0"/>
            <c:spPr>
              <a:pattFill prst="wdDnDiag">
                <a:fgClr>
                  <a:srgbClr val="00B050"/>
                </a:fgClr>
                <a:bgClr>
                  <a:sysClr val="window" lastClr="FFFFFF"/>
                </a:bgClr>
              </a:pattFill>
              <a:ln w="19050"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B8D-4478-82FB-E91035ABA7F7}"/>
              </c:ext>
            </c:extLst>
          </c:dPt>
          <c:dPt>
            <c:idx val="5"/>
            <c:bubble3D val="0"/>
            <c:spPr>
              <a:pattFill prst="wdUpDiag">
                <a:fgClr>
                  <a:sysClr val="windowText" lastClr="000000">
                    <a:lumMod val="50000"/>
                    <a:lumOff val="50000"/>
                  </a:sysClr>
                </a:fgClr>
                <a:bgClr>
                  <a:sysClr val="window" lastClr="FFFFFF"/>
                </a:bgClr>
              </a:pattFill>
              <a:ln w="1905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B8D-4478-82FB-E91035ABA7F7}"/>
              </c:ext>
            </c:extLst>
          </c:dPt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Лист1!$B$24:$B$29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Важко відповісти</c:v>
                </c:pt>
              </c:strCache>
            </c:strRef>
          </c:cat>
          <c:val>
            <c:numRef>
              <c:f>Лист1!$C$24:$C$29</c:f>
              <c:numCache>
                <c:formatCode>0.0%</c:formatCode>
                <c:ptCount val="6"/>
                <c:pt idx="0">
                  <c:v>3.8034865293185421E-2</c:v>
                </c:pt>
                <c:pt idx="1">
                  <c:v>9.1917591125198095E-2</c:v>
                </c:pt>
                <c:pt idx="2">
                  <c:v>0.21315372424722662</c:v>
                </c:pt>
                <c:pt idx="3">
                  <c:v>0.31101426307448493</c:v>
                </c:pt>
                <c:pt idx="4">
                  <c:v>0.29714738510301109</c:v>
                </c:pt>
                <c:pt idx="5">
                  <c:v>4.8732171156893822E-2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B8D-4478-82FB-E91035ABA7F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30527705775908"/>
          <c:y val="7.5904752869746697E-2"/>
          <c:w val="0.3529901697070475"/>
          <c:h val="0.82755361603895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ru-RU"/>
    </a:p>
  </c:txPr>
  <c:externalData r:id="rId4">
    <c:autoUpdate val="0"/>
  </c:externalData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[ч_лікарі.xlsx]Аркуш2!$B$28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[ч_лікарі.xlsx]Аркуш2!$J$19:$L$19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[ч_лікарі.xlsx]Аркуш2!$J$28:$L$28</c:f>
              <c:numCache>
                <c:formatCode>0.0%</c:formatCode>
                <c:ptCount val="3"/>
                <c:pt idx="0">
                  <c:v>0.25862068965517243</c:v>
                </c:pt>
                <c:pt idx="1">
                  <c:v>0.24072612470402524</c:v>
                </c:pt>
                <c:pt idx="2">
                  <c:v>0.2121212121212121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D9-45B5-9CE0-77F159391BB9}"/>
            </c:ext>
          </c:extLst>
        </c:ser>
        <c:ser>
          <c:idx val="1"/>
          <c:order val="1"/>
          <c:tx>
            <c:strRef>
              <c:f>[ч_лікарі.xlsx]Аркуш2!$B$29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  <a:effectLst/>
          </c:spPr>
          <c:invertIfNegative val="0"/>
          <c:cat>
            <c:strRef>
              <c:f>[ч_лікарі.xlsx]Аркуш2!$J$19:$L$19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[ч_лікарі.xlsx]Аркуш2!$J$29:$L$29</c:f>
              <c:numCache>
                <c:formatCode>0.0%</c:formatCode>
                <c:ptCount val="3"/>
                <c:pt idx="0">
                  <c:v>0.35550082101806241</c:v>
                </c:pt>
                <c:pt idx="1">
                  <c:v>0.40094711917916337</c:v>
                </c:pt>
                <c:pt idx="2">
                  <c:v>0.45454545454545453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D9-45B5-9CE0-77F159391BB9}"/>
            </c:ext>
          </c:extLst>
        </c:ser>
        <c:ser>
          <c:idx val="2"/>
          <c:order val="2"/>
          <c:tx>
            <c:strRef>
              <c:f>[ч_лікарі.xlsx]Аркуш2!$B$30</c:f>
              <c:strCache>
                <c:ptCount val="1"/>
                <c:pt idx="0">
                  <c:v>Щось чув/читав</c:v>
                </c:pt>
              </c:strCache>
            </c:strRef>
          </c:tx>
          <c:spPr>
            <a:pattFill prst="wdDnDiag">
              <a:fgClr>
                <a:srgbClr val="000000">
                  <a:lumMod val="50000"/>
                  <a:lumOff val="50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  <a:effectLst/>
          </c:spPr>
          <c:invertIfNegative val="0"/>
          <c:cat>
            <c:strRef>
              <c:f>[ч_лікарі.xlsx]Аркуш2!$J$19:$L$19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[ч_лікарі.xlsx]Аркуш2!$J$30:$L$30</c:f>
              <c:numCache>
                <c:formatCode>0.0%</c:formatCode>
                <c:ptCount val="3"/>
                <c:pt idx="0">
                  <c:v>0.38587848932676516</c:v>
                </c:pt>
                <c:pt idx="1">
                  <c:v>0.35832675611681142</c:v>
                </c:pt>
                <c:pt idx="2">
                  <c:v>0.33333333333333326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D9-45B5-9CE0-77F159391B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6708544"/>
        <c:axId val="426708936"/>
      </c:barChart>
      <c:catAx>
        <c:axId val="42670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6708936"/>
        <c:crosses val="autoZero"/>
        <c:auto val="1"/>
        <c:lblAlgn val="ctr"/>
        <c:lblOffset val="100"/>
        <c:noMultiLvlLbl val="0"/>
      </c:catAx>
      <c:valAx>
        <c:axId val="42670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67085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[ч_лікарі.xlsx]Аркуш2!$B$28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[ч_лікарі.xlsx]Аркуш2!$M$19:$P$19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[ч_лікарі.xlsx]Аркуш2!$M$28:$P$28</c:f>
              <c:numCache>
                <c:formatCode>0.0%</c:formatCode>
                <c:ptCount val="4"/>
                <c:pt idx="0">
                  <c:v>0.3452914798206278</c:v>
                </c:pt>
                <c:pt idx="1">
                  <c:v>0.28321678321678323</c:v>
                </c:pt>
                <c:pt idx="2">
                  <c:v>0.23495518565941101</c:v>
                </c:pt>
                <c:pt idx="3">
                  <c:v>0.22708333333333333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BC-485C-B154-2A1C28182DA2}"/>
            </c:ext>
          </c:extLst>
        </c:ser>
        <c:ser>
          <c:idx val="1"/>
          <c:order val="1"/>
          <c:tx>
            <c:strRef>
              <c:f>[ч_лікарі.xlsx]Аркуш2!$B$29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  <a:effectLst/>
          </c:spPr>
          <c:invertIfNegative val="0"/>
          <c:cat>
            <c:strRef>
              <c:f>[ч_лікарі.xlsx]Аркуш2!$M$19:$P$19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[ч_лікарі.xlsx]Аркуш2!$M$29:$P$29</c:f>
              <c:numCache>
                <c:formatCode>0.0%</c:formatCode>
                <c:ptCount val="4"/>
                <c:pt idx="0">
                  <c:v>0.36771300448430494</c:v>
                </c:pt>
                <c:pt idx="1">
                  <c:v>0.3111888111888112</c:v>
                </c:pt>
                <c:pt idx="2">
                  <c:v>0.41037131882202305</c:v>
                </c:pt>
                <c:pt idx="3">
                  <c:v>0.33124999999999999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BC-485C-B154-2A1C28182DA2}"/>
            </c:ext>
          </c:extLst>
        </c:ser>
        <c:ser>
          <c:idx val="2"/>
          <c:order val="2"/>
          <c:tx>
            <c:strRef>
              <c:f>[ч_лікарі.xlsx]Аркуш2!$B$30</c:f>
              <c:strCache>
                <c:ptCount val="1"/>
                <c:pt idx="0">
                  <c:v>Щось чув/читав</c:v>
                </c:pt>
              </c:strCache>
            </c:strRef>
          </c:tx>
          <c:spPr>
            <a:pattFill prst="wdDnDiag">
              <a:fgClr>
                <a:srgbClr val="000000">
                  <a:lumMod val="50000"/>
                  <a:lumOff val="50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  <a:effectLst/>
          </c:spPr>
          <c:invertIfNegative val="0"/>
          <c:cat>
            <c:strRef>
              <c:f>[ч_лікарі.xlsx]Аркуш2!$M$19:$P$19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[ч_лікарі.xlsx]Аркуш2!$M$30:$P$30</c:f>
              <c:numCache>
                <c:formatCode>0.0%</c:formatCode>
                <c:ptCount val="4"/>
                <c:pt idx="0">
                  <c:v>0.28699551569506726</c:v>
                </c:pt>
                <c:pt idx="1">
                  <c:v>0.40559440559440563</c:v>
                </c:pt>
                <c:pt idx="2">
                  <c:v>0.35467349551856592</c:v>
                </c:pt>
                <c:pt idx="3">
                  <c:v>0.44166666666666665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BC-485C-B154-2A1C28182D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6710112"/>
        <c:axId val="426710504"/>
      </c:barChart>
      <c:catAx>
        <c:axId val="42671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6710504"/>
        <c:crosses val="autoZero"/>
        <c:auto val="1"/>
        <c:lblAlgn val="ctr"/>
        <c:lblOffset val="100"/>
        <c:noMultiLvlLbl val="0"/>
      </c:catAx>
      <c:valAx>
        <c:axId val="426710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67101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6239235399014"/>
          <c:y val="5.2287806228157888E-2"/>
          <c:w val="0.8382245127237411"/>
          <c:h val="0.703133618681744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[ч_лікарі.xlsx]Аркуш2!$B$28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[ч_лікарі.xlsx]Аркуш2!$Q$19:$U$19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[ч_лікарі.xlsx]Аркуш2!$Q$28:$U$28</c:f>
              <c:numCache>
                <c:formatCode>0.0%</c:formatCode>
                <c:ptCount val="5"/>
                <c:pt idx="0">
                  <c:v>0.2</c:v>
                </c:pt>
                <c:pt idx="1">
                  <c:v>0.21234119782214156</c:v>
                </c:pt>
                <c:pt idx="2">
                  <c:v>0.23088685015290519</c:v>
                </c:pt>
                <c:pt idx="3">
                  <c:v>0.27749576988155666</c:v>
                </c:pt>
                <c:pt idx="4">
                  <c:v>0.3165137614678899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9B-453B-A55A-4A7A326A8B31}"/>
            </c:ext>
          </c:extLst>
        </c:ser>
        <c:ser>
          <c:idx val="1"/>
          <c:order val="1"/>
          <c:tx>
            <c:strRef>
              <c:f>[ч_лікарі.xlsx]Аркуш2!$B$29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  <a:effectLst/>
          </c:spPr>
          <c:invertIfNegative val="0"/>
          <c:cat>
            <c:strRef>
              <c:f>[ч_лікарі.xlsx]Аркуш2!$Q$19:$U$19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[ч_лікарі.xlsx]Аркуш2!$Q$29:$U$29</c:f>
              <c:numCache>
                <c:formatCode>0.0%</c:formatCode>
                <c:ptCount val="5"/>
                <c:pt idx="0">
                  <c:v>0.42711864406779659</c:v>
                </c:pt>
                <c:pt idx="1">
                  <c:v>0.39564428312159711</c:v>
                </c:pt>
                <c:pt idx="2">
                  <c:v>0.4311926605504588</c:v>
                </c:pt>
                <c:pt idx="3">
                  <c:v>0.34856175972927245</c:v>
                </c:pt>
                <c:pt idx="4">
                  <c:v>0.29587155963302753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9B-453B-A55A-4A7A326A8B31}"/>
            </c:ext>
          </c:extLst>
        </c:ser>
        <c:ser>
          <c:idx val="2"/>
          <c:order val="2"/>
          <c:tx>
            <c:strRef>
              <c:f>[ч_лікарі.xlsx]Аркуш2!$B$30</c:f>
              <c:strCache>
                <c:ptCount val="1"/>
                <c:pt idx="0">
                  <c:v>Щось чув/читав</c:v>
                </c:pt>
              </c:strCache>
            </c:strRef>
          </c:tx>
          <c:spPr>
            <a:pattFill prst="wdDnDiag">
              <a:fgClr>
                <a:srgbClr val="000000">
                  <a:lumMod val="50000"/>
                  <a:lumOff val="50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  <a:effectLst/>
          </c:spPr>
          <c:invertIfNegative val="0"/>
          <c:cat>
            <c:strRef>
              <c:f>[ч_лікарі.xlsx]Аркуш2!$Q$19:$U$19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[ч_лікарі.xlsx]Аркуш2!$Q$30:$U$30</c:f>
              <c:numCache>
                <c:formatCode>0.0%</c:formatCode>
                <c:ptCount val="5"/>
                <c:pt idx="0">
                  <c:v>0.3728813559322034</c:v>
                </c:pt>
                <c:pt idx="1">
                  <c:v>0.39201451905626139</c:v>
                </c:pt>
                <c:pt idx="2">
                  <c:v>0.3379204892966361</c:v>
                </c:pt>
                <c:pt idx="3">
                  <c:v>0.37394247038917089</c:v>
                </c:pt>
                <c:pt idx="4">
                  <c:v>0.38761467889908263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9B-453B-A55A-4A7A326A8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6711680"/>
        <c:axId val="426712072"/>
      </c:barChart>
      <c:catAx>
        <c:axId val="42671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6712072"/>
        <c:crosses val="autoZero"/>
        <c:auto val="1"/>
        <c:lblAlgn val="ctr"/>
        <c:lblOffset val="100"/>
        <c:noMultiLvlLbl val="0"/>
      </c:catAx>
      <c:valAx>
        <c:axId val="426712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67116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539198904484767"/>
          <c:y val="0.17791415778909989"/>
          <c:w val="0.66867672790901145"/>
          <c:h val="0.71372721146343188"/>
        </c:manualLayout>
      </c:layout>
      <c:barChart>
        <c:barDir val="bar"/>
        <c:grouping val="clustered"/>
        <c:varyColors val="0"/>
        <c:ser>
          <c:idx val="0"/>
          <c:order val="0"/>
          <c:spPr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72-4DD3-A043-25F9A1F2D831}"/>
              </c:ext>
            </c:extLst>
          </c:dPt>
          <c:dPt>
            <c:idx val="1"/>
            <c:invertIfNegative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72-4DD3-A043-25F9A1F2D8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Лист1!$V$187:$V$188</c:f>
              <c:strCache>
                <c:ptCount val="2"/>
                <c:pt idx="0">
                  <c:v>Ні</c:v>
                </c:pt>
                <c:pt idx="1">
                  <c:v>Так</c:v>
                </c:pt>
              </c:strCache>
            </c:strRef>
          </c:cat>
          <c:val>
            <c:numRef>
              <c:f>Лист1!$W$187:$W$188</c:f>
              <c:numCache>
                <c:formatCode>0.0%</c:formatCode>
                <c:ptCount val="2"/>
                <c:pt idx="0">
                  <c:v>9.8000000000000004E-2</c:v>
                </c:pt>
                <c:pt idx="1">
                  <c:v>0.312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72-4DD3-A043-25F9A1F2D8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0130272"/>
        <c:axId val="170904352"/>
      </c:barChart>
      <c:catAx>
        <c:axId val="190130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904352"/>
        <c:crosses val="autoZero"/>
        <c:auto val="1"/>
        <c:lblAlgn val="ctr"/>
        <c:lblOffset val="100"/>
        <c:noMultiLvlLbl val="0"/>
      </c:catAx>
      <c:valAx>
        <c:axId val="1709043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90130272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90761840653821E-2"/>
          <c:y val="8.1654300994867354E-2"/>
          <c:w val="0.52064002869206571"/>
          <c:h val="0.80793296018720551"/>
        </c:manualLayout>
      </c:layout>
      <c:pieChart>
        <c:varyColors val="1"/>
        <c:ser>
          <c:idx val="0"/>
          <c:order val="0"/>
          <c:explosion val="5"/>
          <c:dPt>
            <c:idx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 w="19050"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4B-44D5-8E07-EBADBC82EA5A}"/>
              </c:ext>
            </c:extLst>
          </c:dPt>
          <c:dPt>
            <c:idx val="1"/>
            <c:bubble3D val="0"/>
            <c:spPr>
              <a:pattFill prst="wdUpDiag">
                <a:fgClr>
                  <a:schemeClr val="accent3"/>
                </a:fgClr>
                <a:bgClr>
                  <a:schemeClr val="bg1"/>
                </a:bgClr>
              </a:patt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4B-44D5-8E07-EBADBC82EA5A}"/>
              </c:ext>
            </c:extLst>
          </c:dPt>
          <c:dPt>
            <c:idx val="2"/>
            <c:bubble3D val="0"/>
            <c:spPr>
              <a:pattFill prst="wdDnDiag">
                <a:fgClr>
                  <a:schemeClr val="accent6"/>
                </a:fgClr>
                <a:bgClr>
                  <a:schemeClr val="bg1"/>
                </a:bgClr>
              </a:pattFill>
              <a:ln w="19050"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4B-44D5-8E07-EBADBC82EA5A}"/>
              </c:ext>
            </c:extLst>
          </c:dPt>
          <c:dPt>
            <c:idx val="3"/>
            <c:bubble3D val="0"/>
            <c:spPr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 w="190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34B-44D5-8E07-EBADBC82EA5A}"/>
              </c:ext>
            </c:extLst>
          </c:dPt>
          <c:dPt>
            <c:idx val="4"/>
            <c:bubble3D val="0"/>
            <c:spPr>
              <a:pattFill prst="wdDn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34B-44D5-8E07-EBADBC82EA5A}"/>
              </c:ext>
            </c:extLst>
          </c:dPt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Лист1!$B$187:$B$191</c:f>
              <c:strCache>
                <c:ptCount val="5"/>
                <c:pt idx="0">
                  <c:v>Так</c:v>
                </c:pt>
                <c:pt idx="1">
                  <c:v>Скоріше так</c:v>
                </c:pt>
                <c:pt idx="2">
                  <c:v>Скоріше ні</c:v>
                </c:pt>
                <c:pt idx="3">
                  <c:v>Ні</c:v>
                </c:pt>
                <c:pt idx="4">
                  <c:v>Важко відповісти</c:v>
                </c:pt>
              </c:strCache>
            </c:strRef>
          </c:cat>
          <c:val>
            <c:numRef>
              <c:f>Лист1!$C$187:$C$191</c:f>
              <c:numCache>
                <c:formatCode>0.0%</c:formatCode>
                <c:ptCount val="5"/>
                <c:pt idx="0">
                  <c:v>0.11899999999999999</c:v>
                </c:pt>
                <c:pt idx="1">
                  <c:v>0.193</c:v>
                </c:pt>
                <c:pt idx="2">
                  <c:v>6.0999999999999999E-2</c:v>
                </c:pt>
                <c:pt idx="3">
                  <c:v>3.6999999999999998E-2</c:v>
                </c:pt>
                <c:pt idx="4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34B-44D5-8E07-EBADBC82EA5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30527705775908"/>
          <c:y val="7.5904752869746697E-2"/>
          <c:w val="0.3529901697070475"/>
          <c:h val="0.82755361603895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ru-RU"/>
    </a:p>
  </c:txPr>
  <c:externalData r:id="rId4">
    <c:autoUpdate val="0"/>
  </c:externalData>
</c:chartSpace>
</file>

<file path=ppt/charts/chart1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[ч_лікарі.xlsx]Аркуш2!$B$35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[ч_лікарі.xlsx]Аркуш2!$D$33:$G$33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[ч_лікарі.xlsx]Аркуш2!$D$35:$G$35</c:f>
              <c:numCache>
                <c:formatCode>0.0%</c:formatCode>
                <c:ptCount val="4"/>
                <c:pt idx="0">
                  <c:v>0.11437403400309119</c:v>
                </c:pt>
                <c:pt idx="1">
                  <c:v>0.13122721749696234</c:v>
                </c:pt>
                <c:pt idx="2">
                  <c:v>0.14035087719298245</c:v>
                </c:pt>
                <c:pt idx="3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F7-4ECF-8B4C-2D2E0395E70E}"/>
            </c:ext>
          </c:extLst>
        </c:ser>
        <c:ser>
          <c:idx val="1"/>
          <c:order val="1"/>
          <c:tx>
            <c:strRef>
              <c:f>[ч_лікарі.xlsx]Аркуш2!$B$36</c:f>
              <c:strCache>
                <c:ptCount val="1"/>
                <c:pt idx="0">
                  <c:v>Скоріше так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[ч_лікарі.xlsx]Аркуш2!$D$33:$G$33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[ч_лікарі.xlsx]Аркуш2!$D$36:$G$36</c:f>
              <c:numCache>
                <c:formatCode>0.0%</c:formatCode>
                <c:ptCount val="4"/>
                <c:pt idx="0">
                  <c:v>0.20788253477588869</c:v>
                </c:pt>
                <c:pt idx="1">
                  <c:v>0.16889428918590524</c:v>
                </c:pt>
                <c:pt idx="2">
                  <c:v>0.27631578947368424</c:v>
                </c:pt>
                <c:pt idx="3">
                  <c:v>9.5000000000000001E-2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F7-4ECF-8B4C-2D2E0395E70E}"/>
            </c:ext>
          </c:extLst>
        </c:ser>
        <c:ser>
          <c:idx val="2"/>
          <c:order val="2"/>
          <c:tx>
            <c:strRef>
              <c:f>[ч_лікарі.xlsx]Аркуш2!$B$37</c:f>
              <c:strCache>
                <c:ptCount val="1"/>
                <c:pt idx="0">
                  <c:v>Скоріше ні</c:v>
                </c:pt>
              </c:strCache>
            </c:strRef>
          </c:tx>
          <c:spPr>
            <a:pattFill prst="wdDn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[ч_лікарі.xlsx]Аркуш2!$D$33:$G$33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[ч_лікарі.xlsx]Аркуш2!$D$37:$G$37</c:f>
              <c:numCache>
                <c:formatCode>0.0%</c:formatCode>
                <c:ptCount val="4"/>
                <c:pt idx="0">
                  <c:v>6.6460587326120563E-2</c:v>
                </c:pt>
                <c:pt idx="1">
                  <c:v>4.4957472660996353E-2</c:v>
                </c:pt>
                <c:pt idx="2">
                  <c:v>9.6491228070175433E-2</c:v>
                </c:pt>
                <c:pt idx="3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F7-4ECF-8B4C-2D2E0395E70E}"/>
            </c:ext>
          </c:extLst>
        </c:ser>
        <c:ser>
          <c:idx val="3"/>
          <c:order val="3"/>
          <c:tx>
            <c:strRef>
              <c:f>[ч_лікарі.xlsx]Аркуш2!$B$38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[ч_лікарі.xlsx]Аркуш2!$D$33:$G$33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[ч_лікарі.xlsx]Аркуш2!$D$38:$G$38</c:f>
              <c:numCache>
                <c:formatCode>0.0%</c:formatCode>
                <c:ptCount val="4"/>
                <c:pt idx="0">
                  <c:v>4.6367851622874809E-2</c:v>
                </c:pt>
                <c:pt idx="1">
                  <c:v>2.5516403402187124E-2</c:v>
                </c:pt>
                <c:pt idx="2">
                  <c:v>3.0701754385964911E-2</c:v>
                </c:pt>
                <c:pt idx="3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F7-4ECF-8B4C-2D2E0395E70E}"/>
            </c:ext>
          </c:extLst>
        </c:ser>
        <c:ser>
          <c:idx val="4"/>
          <c:order val="4"/>
          <c:tx>
            <c:strRef>
              <c:f>[ч_лікарі.xlsx]Аркуш2!$B$39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[ч_лікарі.xlsx]Аркуш2!$D$33:$G$33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[ч_лікарі.xlsx]Аркуш2!$D$39:$G$39</c:f>
              <c:numCache>
                <c:formatCode>0.0%</c:formatCode>
                <c:ptCount val="4"/>
                <c:pt idx="0">
                  <c:v>0.56491499227202469</c:v>
                </c:pt>
                <c:pt idx="1">
                  <c:v>0.62940461725394892</c:v>
                </c:pt>
                <c:pt idx="2">
                  <c:v>0.45614035087719296</c:v>
                </c:pt>
                <c:pt idx="3">
                  <c:v>0.755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F7-4ECF-8B4C-2D2E0395E7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6713640"/>
        <c:axId val="426714032"/>
      </c:barChart>
      <c:lineChart>
        <c:grouping val="standard"/>
        <c:varyColors val="0"/>
        <c:ser>
          <c:idx val="5"/>
          <c:order val="5"/>
          <c:tx>
            <c:strRef>
              <c:f>[ч_лікарі.xlsx]Аркуш2!$B$40</c:f>
              <c:strCache>
                <c:ptCount val="1"/>
                <c:pt idx="0">
                  <c:v>Так - Ні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val>
            <c:numRef>
              <c:f>[ч_лікарі.xlsx]Аркуш2!$D$40:$G$40</c:f>
              <c:numCache>
                <c:formatCode>0.0%</c:formatCode>
                <c:ptCount val="4"/>
                <c:pt idx="0">
                  <c:v>0.20942812982998449</c:v>
                </c:pt>
                <c:pt idx="1">
                  <c:v>0.22964763061968407</c:v>
                </c:pt>
                <c:pt idx="2">
                  <c:v>0.28947368421052633</c:v>
                </c:pt>
                <c:pt idx="3">
                  <c:v>8.5000000000000006E-2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3F7-4ECF-8B4C-2D2E0395E7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714816"/>
        <c:axId val="426714424"/>
      </c:lineChart>
      <c:catAx>
        <c:axId val="426713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6714032"/>
        <c:crosses val="autoZero"/>
        <c:auto val="1"/>
        <c:lblAlgn val="ctr"/>
        <c:lblOffset val="100"/>
        <c:noMultiLvlLbl val="0"/>
      </c:catAx>
      <c:valAx>
        <c:axId val="426714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6713640"/>
        <c:crosses val="autoZero"/>
        <c:crossBetween val="between"/>
      </c:valAx>
      <c:valAx>
        <c:axId val="426714424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6714816"/>
        <c:crosses val="max"/>
        <c:crossBetween val="between"/>
      </c:valAx>
      <c:catAx>
        <c:axId val="426714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671442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[ч_лікарі.xlsx]Аркуш2!$B$35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[ч_лікарі.xlsx]Аркуш2!$H$33:$I$33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[ч_лікарі.xlsx]Аркуш2!$H$35:$I$35</c:f>
              <c:numCache>
                <c:formatCode>0.0%</c:formatCode>
                <c:ptCount val="2"/>
                <c:pt idx="0">
                  <c:v>0.10542168674698797</c:v>
                </c:pt>
                <c:pt idx="1">
                  <c:v>0.12012692656391659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95-4ECA-82DD-08D24005EC2A}"/>
            </c:ext>
          </c:extLst>
        </c:ser>
        <c:ser>
          <c:idx val="1"/>
          <c:order val="1"/>
          <c:tx>
            <c:strRef>
              <c:f>[ч_лікарі.xlsx]Аркуш2!$B$36</c:f>
              <c:strCache>
                <c:ptCount val="1"/>
                <c:pt idx="0">
                  <c:v>Скоріше так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[ч_лікарі.xlsx]Аркуш2!$H$33:$I$33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[ч_лікарі.xlsx]Аркуш2!$H$36:$I$36</c:f>
              <c:numCache>
                <c:formatCode>0.0%</c:formatCode>
                <c:ptCount val="2"/>
                <c:pt idx="0">
                  <c:v>0.21385542168674695</c:v>
                </c:pt>
                <c:pt idx="1">
                  <c:v>0.18993653671804173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95-4ECA-82DD-08D24005EC2A}"/>
            </c:ext>
          </c:extLst>
        </c:ser>
        <c:ser>
          <c:idx val="2"/>
          <c:order val="2"/>
          <c:tx>
            <c:strRef>
              <c:f>[ч_лікарі.xlsx]Аркуш2!$B$37</c:f>
              <c:strCache>
                <c:ptCount val="1"/>
                <c:pt idx="0">
                  <c:v>Скоріше ні</c:v>
                </c:pt>
              </c:strCache>
            </c:strRef>
          </c:tx>
          <c:spPr>
            <a:pattFill prst="wdDn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[ч_лікарі.xlsx]Аркуш2!$H$33:$I$33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[ч_лікарі.xlsx]Аркуш2!$H$37:$I$37</c:f>
              <c:numCache>
                <c:formatCode>0.0%</c:formatCode>
                <c:ptCount val="2"/>
                <c:pt idx="0">
                  <c:v>4.8192771084337352E-2</c:v>
                </c:pt>
                <c:pt idx="1">
                  <c:v>6.2556663644605617E-2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95-4ECA-82DD-08D24005EC2A}"/>
            </c:ext>
          </c:extLst>
        </c:ser>
        <c:ser>
          <c:idx val="3"/>
          <c:order val="3"/>
          <c:tx>
            <c:strRef>
              <c:f>[ч_лікарі.xlsx]Аркуш2!$B$38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[ч_лікарі.xlsx]Аркуш2!$H$33:$I$33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[ч_лікарі.xlsx]Аркуш2!$H$38:$I$38</c:f>
              <c:numCache>
                <c:formatCode>0.0%</c:formatCode>
                <c:ptCount val="2"/>
                <c:pt idx="0">
                  <c:v>4.8192771084337352E-2</c:v>
                </c:pt>
                <c:pt idx="1">
                  <c:v>3.4904805077062555E-2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95-4ECA-82DD-08D24005EC2A}"/>
            </c:ext>
          </c:extLst>
        </c:ser>
        <c:ser>
          <c:idx val="4"/>
          <c:order val="4"/>
          <c:tx>
            <c:strRef>
              <c:f>[ч_лікарі.xlsx]Аркуш2!$B$39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[ч_лікарі.xlsx]Аркуш2!$H$33:$I$33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[ч_лікарі.xlsx]Аркуш2!$H$39:$I$39</c:f>
              <c:numCache>
                <c:formatCode>0.0%</c:formatCode>
                <c:ptCount val="2"/>
                <c:pt idx="0">
                  <c:v>0.58433734939759041</c:v>
                </c:pt>
                <c:pt idx="1">
                  <c:v>0.59247506799637351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95-4ECA-82DD-08D24005EC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6715992"/>
        <c:axId val="426716384"/>
      </c:barChart>
      <c:lineChart>
        <c:grouping val="standard"/>
        <c:varyColors val="0"/>
        <c:ser>
          <c:idx val="5"/>
          <c:order val="5"/>
          <c:tx>
            <c:strRef>
              <c:f>[ч_лікарі.xlsx]Аркуш2!$B$40</c:f>
              <c:strCache>
                <c:ptCount val="1"/>
                <c:pt idx="0">
                  <c:v>Так - Ні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[ч_лікарі.xlsx]Аркуш2!$H$33:$I$33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[ч_лікарі.xlsx]Аркуш2!$H$40:$I$40</c:f>
              <c:numCache>
                <c:formatCode>0.0%</c:formatCode>
                <c:ptCount val="2"/>
                <c:pt idx="0">
                  <c:v>0.22289156626506024</c:v>
                </c:pt>
                <c:pt idx="1">
                  <c:v>0.21260199456029016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895-4ECA-82DD-08D24005EC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717168"/>
        <c:axId val="426716776"/>
      </c:lineChart>
      <c:catAx>
        <c:axId val="426715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6716384"/>
        <c:crosses val="autoZero"/>
        <c:auto val="1"/>
        <c:lblAlgn val="ctr"/>
        <c:lblOffset val="100"/>
        <c:noMultiLvlLbl val="0"/>
      </c:catAx>
      <c:valAx>
        <c:axId val="42671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6715992"/>
        <c:crosses val="autoZero"/>
        <c:crossBetween val="between"/>
      </c:valAx>
      <c:valAx>
        <c:axId val="426716776"/>
        <c:scaling>
          <c:orientation val="minMax"/>
          <c:max val="0.30000000000000004"/>
          <c:min val="0.1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6717168"/>
        <c:crosses val="max"/>
        <c:crossBetween val="between"/>
      </c:valAx>
      <c:catAx>
        <c:axId val="426717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671677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[ч_лікарі.xlsx]Аркуш2!$B$35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[ч_лікарі.xlsx]Аркуш2!$J$33:$L$33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[ч_лікарі.xlsx]Аркуш2!$J$35:$L$35</c:f>
              <c:numCache>
                <c:formatCode>0.0%</c:formatCode>
                <c:ptCount val="3"/>
                <c:pt idx="0">
                  <c:v>0.14485596707818929</c:v>
                </c:pt>
                <c:pt idx="1">
                  <c:v>9.9683544303797472E-2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7A-47A6-9605-26B3251CEEC7}"/>
            </c:ext>
          </c:extLst>
        </c:ser>
        <c:ser>
          <c:idx val="1"/>
          <c:order val="1"/>
          <c:tx>
            <c:strRef>
              <c:f>[ч_лікарі.xlsx]Аркуш2!$B$36</c:f>
              <c:strCache>
                <c:ptCount val="1"/>
                <c:pt idx="0">
                  <c:v>Скоріше так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[ч_лікарі.xlsx]Аркуш2!$J$33:$L$33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[ч_лікарі.xlsx]Аркуш2!$J$36:$L$36</c:f>
              <c:numCache>
                <c:formatCode>0.0%</c:formatCode>
                <c:ptCount val="3"/>
                <c:pt idx="0">
                  <c:v>0.2008230452674897</c:v>
                </c:pt>
                <c:pt idx="1">
                  <c:v>0.185126582278481</c:v>
                </c:pt>
                <c:pt idx="2">
                  <c:v>0.18181818181818182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7A-47A6-9605-26B3251CEEC7}"/>
            </c:ext>
          </c:extLst>
        </c:ser>
        <c:ser>
          <c:idx val="2"/>
          <c:order val="2"/>
          <c:tx>
            <c:strRef>
              <c:f>[ч_лікарі.xlsx]Аркуш2!$B$37</c:f>
              <c:strCache>
                <c:ptCount val="1"/>
                <c:pt idx="0">
                  <c:v>Скоріше ні</c:v>
                </c:pt>
              </c:strCache>
            </c:strRef>
          </c:tx>
          <c:spPr>
            <a:pattFill prst="wdDn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[ч_лікарі.xlsx]Аркуш2!$J$33:$L$33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[ч_лікарі.xlsx]Аркуш2!$J$37:$L$37</c:f>
              <c:numCache>
                <c:formatCode>0.0%</c:formatCode>
                <c:ptCount val="3"/>
                <c:pt idx="0">
                  <c:v>3.7860082304526747E-2</c:v>
                </c:pt>
                <c:pt idx="1">
                  <c:v>7.9113924050632917E-2</c:v>
                </c:pt>
                <c:pt idx="2">
                  <c:v>0.12121212121212122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7A-47A6-9605-26B3251CEEC7}"/>
            </c:ext>
          </c:extLst>
        </c:ser>
        <c:ser>
          <c:idx val="3"/>
          <c:order val="3"/>
          <c:tx>
            <c:strRef>
              <c:f>[ч_лікарі.xlsx]Аркуш2!$B$38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[ч_лікарі.xlsx]Аркуш2!$J$33:$L$33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[ч_лікарі.xlsx]Аркуш2!$J$38:$L$38</c:f>
              <c:numCache>
                <c:formatCode>0.0%</c:formatCode>
                <c:ptCount val="3"/>
                <c:pt idx="0">
                  <c:v>2.8806584362139918E-2</c:v>
                </c:pt>
                <c:pt idx="1">
                  <c:v>4.4303797468354424E-2</c:v>
                </c:pt>
                <c:pt idx="2">
                  <c:v>6.0606060606060608E-2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7A-47A6-9605-26B3251CEEC7}"/>
            </c:ext>
          </c:extLst>
        </c:ser>
        <c:ser>
          <c:idx val="4"/>
          <c:order val="4"/>
          <c:tx>
            <c:strRef>
              <c:f>[ч_лікарі.xlsx]Аркуш2!$B$39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[ч_лікарі.xlsx]Аркуш2!$J$33:$L$33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[ч_лікарі.xlsx]Аркуш2!$J$39:$L$39</c:f>
              <c:numCache>
                <c:formatCode>0.0%</c:formatCode>
                <c:ptCount val="3"/>
                <c:pt idx="0">
                  <c:v>0.58765432098765435</c:v>
                </c:pt>
                <c:pt idx="1">
                  <c:v>0.59177215189873422</c:v>
                </c:pt>
                <c:pt idx="2">
                  <c:v>0.63636363636363635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7A-47A6-9605-26B3251CEE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6718344"/>
        <c:axId val="426718736"/>
      </c:barChart>
      <c:lineChart>
        <c:grouping val="standard"/>
        <c:varyColors val="0"/>
        <c:ser>
          <c:idx val="5"/>
          <c:order val="5"/>
          <c:tx>
            <c:strRef>
              <c:f>[ч_лікарі.xlsx]Аркуш2!$B$40</c:f>
              <c:strCache>
                <c:ptCount val="1"/>
                <c:pt idx="0">
                  <c:v>Так - Ні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[ч_лікарі.xlsx]Аркуш2!$J$33:$L$33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[ч_лікарі.xlsx]Аркуш2!$J$40:$L$40</c:f>
              <c:numCache>
                <c:formatCode>0.0%</c:formatCode>
                <c:ptCount val="3"/>
                <c:pt idx="0">
                  <c:v>0.27901234567901234</c:v>
                </c:pt>
                <c:pt idx="1">
                  <c:v>0.16139240506329111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B7A-47A6-9605-26B3251CEE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719520"/>
        <c:axId val="426719128"/>
      </c:lineChart>
      <c:catAx>
        <c:axId val="426718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6718736"/>
        <c:crosses val="autoZero"/>
        <c:auto val="1"/>
        <c:lblAlgn val="ctr"/>
        <c:lblOffset val="100"/>
        <c:noMultiLvlLbl val="0"/>
      </c:catAx>
      <c:valAx>
        <c:axId val="42671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6718344"/>
        <c:crosses val="autoZero"/>
        <c:crossBetween val="between"/>
      </c:valAx>
      <c:valAx>
        <c:axId val="426719128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6719520"/>
        <c:crosses val="max"/>
        <c:crossBetween val="between"/>
      </c:valAx>
      <c:catAx>
        <c:axId val="426719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671912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[ч_лікарі.xlsx]Аркуш2!$B$35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[ч_лікарі.xlsx]Аркуш2!$M$33:$P$33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[ч_лікарі.xlsx]Аркуш2!$M$35:$P$35</c:f>
              <c:numCache>
                <c:formatCode>0.0%</c:formatCode>
                <c:ptCount val="4"/>
                <c:pt idx="0">
                  <c:v>0.16964285714285715</c:v>
                </c:pt>
                <c:pt idx="1">
                  <c:v>0.14285714285714285</c:v>
                </c:pt>
                <c:pt idx="2">
                  <c:v>0.10661528580603725</c:v>
                </c:pt>
                <c:pt idx="3">
                  <c:v>0.11949685534591195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A8-4AB9-A02E-763F535534A1}"/>
            </c:ext>
          </c:extLst>
        </c:ser>
        <c:ser>
          <c:idx val="1"/>
          <c:order val="1"/>
          <c:tx>
            <c:strRef>
              <c:f>[ч_лікарі.xlsx]Аркуш2!$B$36</c:f>
              <c:strCache>
                <c:ptCount val="1"/>
                <c:pt idx="0">
                  <c:v>Скоріше так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[ч_лікарі.xlsx]Аркуш2!$M$33:$P$33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[ч_лікарі.xlsx]Аркуш2!$M$36:$P$36</c:f>
              <c:numCache>
                <c:formatCode>0.0%</c:formatCode>
                <c:ptCount val="4"/>
                <c:pt idx="0">
                  <c:v>0.20535714285714285</c:v>
                </c:pt>
                <c:pt idx="1">
                  <c:v>0.19860627177700349</c:v>
                </c:pt>
                <c:pt idx="2">
                  <c:v>0.16891457931920362</c:v>
                </c:pt>
                <c:pt idx="3">
                  <c:v>0.25995807127882598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A8-4AB9-A02E-763F535534A1}"/>
            </c:ext>
          </c:extLst>
        </c:ser>
        <c:ser>
          <c:idx val="2"/>
          <c:order val="2"/>
          <c:tx>
            <c:strRef>
              <c:f>[ч_лікарі.xlsx]Аркуш2!$B$37</c:f>
              <c:strCache>
                <c:ptCount val="1"/>
                <c:pt idx="0">
                  <c:v>Скоріше ні</c:v>
                </c:pt>
              </c:strCache>
            </c:strRef>
          </c:tx>
          <c:spPr>
            <a:pattFill prst="wdDn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[ч_лікарі.xlsx]Аркуш2!$M$33:$P$33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[ч_лікарі.xlsx]Аркуш2!$M$37:$P$37</c:f>
              <c:numCache>
                <c:formatCode>0.0%</c:formatCode>
                <c:ptCount val="4"/>
                <c:pt idx="0">
                  <c:v>4.4642857142857144E-2</c:v>
                </c:pt>
                <c:pt idx="1">
                  <c:v>4.878048780487805E-2</c:v>
                </c:pt>
                <c:pt idx="2">
                  <c:v>6.358381502890173E-2</c:v>
                </c:pt>
                <c:pt idx="3">
                  <c:v>6.4989517819706494E-2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A8-4AB9-A02E-763F535534A1}"/>
            </c:ext>
          </c:extLst>
        </c:ser>
        <c:ser>
          <c:idx val="3"/>
          <c:order val="3"/>
          <c:tx>
            <c:strRef>
              <c:f>[ч_лікарі.xlsx]Аркуш2!$B$38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[ч_лікарі.xlsx]Аркуш2!$M$33:$P$33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[ч_лікарі.xlsx]Аркуш2!$M$38:$P$38</c:f>
              <c:numCache>
                <c:formatCode>0.0%</c:formatCode>
                <c:ptCount val="4"/>
                <c:pt idx="0">
                  <c:v>3.125E-2</c:v>
                </c:pt>
                <c:pt idx="1">
                  <c:v>3.8327526132404179E-2</c:v>
                </c:pt>
                <c:pt idx="2">
                  <c:v>3.4682080924855488E-2</c:v>
                </c:pt>
                <c:pt idx="3">
                  <c:v>4.8218029350104823E-2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A8-4AB9-A02E-763F535534A1}"/>
            </c:ext>
          </c:extLst>
        </c:ser>
        <c:ser>
          <c:idx val="4"/>
          <c:order val="4"/>
          <c:tx>
            <c:strRef>
              <c:f>[ч_лікарі.xlsx]Аркуш2!$B$39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[ч_лікарі.xlsx]Аркуш2!$M$33:$P$33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[ч_лікарі.xlsx]Аркуш2!$M$39:$P$39</c:f>
              <c:numCache>
                <c:formatCode>0.0%</c:formatCode>
                <c:ptCount val="4"/>
                <c:pt idx="0">
                  <c:v>0.5491071428571429</c:v>
                </c:pt>
                <c:pt idx="1">
                  <c:v>0.5714285714285714</c:v>
                </c:pt>
                <c:pt idx="2">
                  <c:v>0.62620423892100197</c:v>
                </c:pt>
                <c:pt idx="3">
                  <c:v>0.5073375262054507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A8-4AB9-A02E-763F53553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6720696"/>
        <c:axId val="427843768"/>
      </c:barChart>
      <c:lineChart>
        <c:grouping val="standard"/>
        <c:varyColors val="0"/>
        <c:ser>
          <c:idx val="5"/>
          <c:order val="5"/>
          <c:tx>
            <c:strRef>
              <c:f>[ч_лікарі.xlsx]Аркуш2!$B$40</c:f>
              <c:strCache>
                <c:ptCount val="1"/>
                <c:pt idx="0">
                  <c:v>Так - Ні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[ч_лікарі.xlsx]Аркуш2!$M$33:$P$33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[ч_лікарі.xlsx]Аркуш2!$M$40:$P$40</c:f>
              <c:numCache>
                <c:formatCode>0.0%</c:formatCode>
                <c:ptCount val="4"/>
                <c:pt idx="0">
                  <c:v>0.29910714285714285</c:v>
                </c:pt>
                <c:pt idx="1">
                  <c:v>0.25435540069686408</c:v>
                </c:pt>
                <c:pt idx="2">
                  <c:v>0.17726396917148363</c:v>
                </c:pt>
                <c:pt idx="3">
                  <c:v>0.26624737945492655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5A8-4AB9-A02E-763F53553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7844552"/>
        <c:axId val="427844160"/>
      </c:lineChart>
      <c:catAx>
        <c:axId val="426720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843768"/>
        <c:crosses val="autoZero"/>
        <c:auto val="1"/>
        <c:lblAlgn val="ctr"/>
        <c:lblOffset val="100"/>
        <c:noMultiLvlLbl val="0"/>
      </c:catAx>
      <c:valAx>
        <c:axId val="427843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6720696"/>
        <c:crosses val="autoZero"/>
        <c:crossBetween val="between"/>
      </c:valAx>
      <c:valAx>
        <c:axId val="427844160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844552"/>
        <c:crosses val="max"/>
        <c:crossBetween val="between"/>
      </c:valAx>
      <c:catAx>
        <c:axId val="427844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784416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261572329547769"/>
          <c:y val="4.6099303652008615E-2"/>
          <c:w val="0.76621585819025928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[ч_лікарі.xlsx]Аркуш2!$B$35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[ч_лікарі.xlsx]Аркуш2!$Q$33:$U$33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[ч_лікарі.xlsx]Аркуш2!$Q$35:$U$35</c:f>
              <c:numCache>
                <c:formatCode>0.0%</c:formatCode>
                <c:ptCount val="5"/>
                <c:pt idx="0">
                  <c:v>0.10135135135135136</c:v>
                </c:pt>
                <c:pt idx="1">
                  <c:v>9.818181818181819E-2</c:v>
                </c:pt>
                <c:pt idx="2">
                  <c:v>0.10582822085889571</c:v>
                </c:pt>
                <c:pt idx="3">
                  <c:v>0.10998307952622674</c:v>
                </c:pt>
                <c:pt idx="4">
                  <c:v>0.1875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74-4363-85E8-D869D4FE7A8C}"/>
            </c:ext>
          </c:extLst>
        </c:ser>
        <c:ser>
          <c:idx val="1"/>
          <c:order val="1"/>
          <c:tx>
            <c:strRef>
              <c:f>[ч_лікарі.xlsx]Аркуш2!$B$36</c:f>
              <c:strCache>
                <c:ptCount val="1"/>
                <c:pt idx="0">
                  <c:v>Скоріше так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[ч_лікарі.xlsx]Аркуш2!$Q$33:$U$33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[ч_лікарі.xlsx]Аркуш2!$Q$36:$U$36</c:f>
              <c:numCache>
                <c:formatCode>0.0%</c:formatCode>
                <c:ptCount val="5"/>
                <c:pt idx="0">
                  <c:v>0.18243243243243243</c:v>
                </c:pt>
                <c:pt idx="1">
                  <c:v>0.18909090909090909</c:v>
                </c:pt>
                <c:pt idx="2">
                  <c:v>0.15797546012269939</c:v>
                </c:pt>
                <c:pt idx="3">
                  <c:v>0.21319796954314721</c:v>
                </c:pt>
                <c:pt idx="4">
                  <c:v>0.23379629629629631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74-4363-85E8-D869D4FE7A8C}"/>
            </c:ext>
          </c:extLst>
        </c:ser>
        <c:ser>
          <c:idx val="2"/>
          <c:order val="2"/>
          <c:tx>
            <c:strRef>
              <c:f>[ч_лікарі.xlsx]Аркуш2!$B$37</c:f>
              <c:strCache>
                <c:ptCount val="1"/>
                <c:pt idx="0">
                  <c:v>Скоріше ні</c:v>
                </c:pt>
              </c:strCache>
            </c:strRef>
          </c:tx>
          <c:spPr>
            <a:pattFill prst="wdDn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[ч_лікарі.xlsx]Аркуш2!$Q$33:$U$33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[ч_лікарі.xlsx]Аркуш2!$Q$37:$U$37</c:f>
              <c:numCache>
                <c:formatCode>0.0%</c:formatCode>
                <c:ptCount val="5"/>
                <c:pt idx="0">
                  <c:v>5.0675675675675678E-2</c:v>
                </c:pt>
                <c:pt idx="1">
                  <c:v>6.363636363636363E-2</c:v>
                </c:pt>
                <c:pt idx="2">
                  <c:v>5.674846625766871E-2</c:v>
                </c:pt>
                <c:pt idx="3">
                  <c:v>7.6142131979695438E-2</c:v>
                </c:pt>
                <c:pt idx="4">
                  <c:v>4.8611111111111119E-2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74-4363-85E8-D869D4FE7A8C}"/>
            </c:ext>
          </c:extLst>
        </c:ser>
        <c:ser>
          <c:idx val="3"/>
          <c:order val="3"/>
          <c:tx>
            <c:strRef>
              <c:f>[ч_лікарі.xlsx]Аркуш2!$B$38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[ч_лікарі.xlsx]Аркуш2!$Q$33:$U$33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[ч_лікарі.xlsx]Аркуш2!$Q$38:$U$38</c:f>
              <c:numCache>
                <c:formatCode>0.0%</c:formatCode>
                <c:ptCount val="5"/>
                <c:pt idx="0">
                  <c:v>3.0405405405405407E-2</c:v>
                </c:pt>
                <c:pt idx="1">
                  <c:v>0.04</c:v>
                </c:pt>
                <c:pt idx="2">
                  <c:v>3.2208588957055216E-2</c:v>
                </c:pt>
                <c:pt idx="3">
                  <c:v>3.7225042301184431E-2</c:v>
                </c:pt>
                <c:pt idx="4">
                  <c:v>4.6296296296296301E-2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74-4363-85E8-D869D4FE7A8C}"/>
            </c:ext>
          </c:extLst>
        </c:ser>
        <c:ser>
          <c:idx val="4"/>
          <c:order val="4"/>
          <c:tx>
            <c:strRef>
              <c:f>[ч_лікарі.xlsx]Аркуш2!$B$39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[ч_лікарі.xlsx]Аркуш2!$Q$33:$U$33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[ч_лікарі.xlsx]Аркуш2!$Q$39:$U$39</c:f>
              <c:numCache>
                <c:formatCode>0.0%</c:formatCode>
                <c:ptCount val="5"/>
                <c:pt idx="0">
                  <c:v>0.63513513513513509</c:v>
                </c:pt>
                <c:pt idx="1">
                  <c:v>0.60909090909090913</c:v>
                </c:pt>
                <c:pt idx="2">
                  <c:v>0.64723926380368102</c:v>
                </c:pt>
                <c:pt idx="3">
                  <c:v>0.56345177664974622</c:v>
                </c:pt>
                <c:pt idx="4">
                  <c:v>0.48379629629629628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74-4363-85E8-D869D4FE7A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7845728"/>
        <c:axId val="427846120"/>
      </c:barChart>
      <c:lineChart>
        <c:grouping val="standard"/>
        <c:varyColors val="0"/>
        <c:ser>
          <c:idx val="5"/>
          <c:order val="5"/>
          <c:tx>
            <c:strRef>
              <c:f>[ч_лікарі.xlsx]Аркуш2!$B$40</c:f>
              <c:strCache>
                <c:ptCount val="1"/>
                <c:pt idx="0">
                  <c:v>Так - Ні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[ч_лікарі.xlsx]Аркуш2!$Q$33:$U$33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[ч_лікарі.xlsx]Аркуш2!$Q$40:$U$40</c:f>
              <c:numCache>
                <c:formatCode>0.0%</c:formatCode>
                <c:ptCount val="5"/>
                <c:pt idx="0">
                  <c:v>0.20270270270270269</c:v>
                </c:pt>
                <c:pt idx="1">
                  <c:v>0.18363636363636365</c:v>
                </c:pt>
                <c:pt idx="2">
                  <c:v>0.17484662576687118</c:v>
                </c:pt>
                <c:pt idx="3">
                  <c:v>0.20981387478849409</c:v>
                </c:pt>
                <c:pt idx="4">
                  <c:v>0.3263888888888889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874-4363-85E8-D869D4FE7A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7846904"/>
        <c:axId val="427846512"/>
      </c:lineChart>
      <c:catAx>
        <c:axId val="42784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846120"/>
        <c:crosses val="autoZero"/>
        <c:auto val="1"/>
        <c:lblAlgn val="ctr"/>
        <c:lblOffset val="100"/>
        <c:noMultiLvlLbl val="0"/>
      </c:catAx>
      <c:valAx>
        <c:axId val="427846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845728"/>
        <c:crosses val="autoZero"/>
        <c:crossBetween val="between"/>
      </c:valAx>
      <c:valAx>
        <c:axId val="427846512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846904"/>
        <c:crosses val="max"/>
        <c:crossBetween val="between"/>
      </c:valAx>
      <c:catAx>
        <c:axId val="427846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784651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[ч_лікарі.xlsx]Лист1!$B$24</c:f>
              <c:strCache>
                <c:ptCount val="1"/>
                <c:pt idx="0">
                  <c:v>1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[ч_лікарі.xlsx]Лист1!$D$24:$G$24</c:f>
              <c:numCache>
                <c:formatCode>0.0%</c:formatCode>
                <c:ptCount val="4"/>
                <c:pt idx="0">
                  <c:v>4.5101088646967338E-2</c:v>
                </c:pt>
                <c:pt idx="1">
                  <c:v>3.3047735618115054E-2</c:v>
                </c:pt>
                <c:pt idx="2">
                  <c:v>1.7621145374449341E-2</c:v>
                </c:pt>
                <c:pt idx="3">
                  <c:v>3.608247422680412E-2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AF-4170-B49F-268F967EB261}"/>
            </c:ext>
          </c:extLst>
        </c:ser>
        <c:ser>
          <c:idx val="1"/>
          <c:order val="1"/>
          <c:tx>
            <c:strRef>
              <c:f>[ч_лікарі.xlsx]Лист1!$B$25</c:f>
              <c:strCache>
                <c:ptCount val="1"/>
                <c:pt idx="0">
                  <c:v>2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[ч_лікарі.xlsx]Лист1!$D$25:$G$25</c:f>
              <c:numCache>
                <c:formatCode>0.0%</c:formatCode>
                <c:ptCount val="4"/>
                <c:pt idx="0">
                  <c:v>0.11430793157076206</c:v>
                </c:pt>
                <c:pt idx="1">
                  <c:v>8.2007343941248478E-2</c:v>
                </c:pt>
                <c:pt idx="2">
                  <c:v>2.643171806167401E-2</c:v>
                </c:pt>
                <c:pt idx="3">
                  <c:v>6.1855670103092786E-2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AF-4170-B49F-268F967EB261}"/>
            </c:ext>
          </c:extLst>
        </c:ser>
        <c:ser>
          <c:idx val="2"/>
          <c:order val="2"/>
          <c:tx>
            <c:strRef>
              <c:f>[ч_лікарі.xlsx]Лист1!$B$26</c:f>
              <c:strCache>
                <c:ptCount val="1"/>
                <c:pt idx="0">
                  <c:v>3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[ч_лікарі.xlsx]Лист1!$D$26:$G$26</c:f>
              <c:numCache>
                <c:formatCode>0.0%</c:formatCode>
                <c:ptCount val="4"/>
                <c:pt idx="0">
                  <c:v>0.2208398133748056</c:v>
                </c:pt>
                <c:pt idx="1">
                  <c:v>0.22154222766217871</c:v>
                </c:pt>
                <c:pt idx="2">
                  <c:v>0.15859030837004406</c:v>
                </c:pt>
                <c:pt idx="3">
                  <c:v>0.19072164948453607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AF-4170-B49F-268F967EB261}"/>
            </c:ext>
          </c:extLst>
        </c:ser>
        <c:ser>
          <c:idx val="3"/>
          <c:order val="3"/>
          <c:tx>
            <c:strRef>
              <c:f>[ч_лікарі.xlsx]Лист1!$B$27</c:f>
              <c:strCache>
                <c:ptCount val="1"/>
                <c:pt idx="0">
                  <c:v>4</c:v>
                </c:pt>
              </c:strCache>
            </c:strRef>
          </c:tx>
          <c:spPr>
            <a:pattFill prst="wdUpDiag">
              <a:fgClr>
                <a:srgbClr val="9BBB59"/>
              </a:fgClr>
              <a:bgClr>
                <a:sysClr val="window" lastClr="FFFFFF"/>
              </a:bgClr>
            </a:pattFill>
            <a:ln>
              <a:solidFill>
                <a:srgbClr val="9BBB59"/>
              </a:solidFill>
            </a:ln>
            <a:effectLst/>
          </c:spPr>
          <c:invertIfNegative val="0"/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[ч_лікарі.xlsx]Лист1!$D$27:$G$27</c:f>
              <c:numCache>
                <c:formatCode>0.0%</c:formatCode>
                <c:ptCount val="4"/>
                <c:pt idx="0">
                  <c:v>0.32115085536547433</c:v>
                </c:pt>
                <c:pt idx="1">
                  <c:v>0.2802937576499388</c:v>
                </c:pt>
                <c:pt idx="2">
                  <c:v>0.43171806167400884</c:v>
                </c:pt>
                <c:pt idx="3">
                  <c:v>0.23195876288659792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AF-4170-B49F-268F967EB261}"/>
            </c:ext>
          </c:extLst>
        </c:ser>
        <c:ser>
          <c:idx val="4"/>
          <c:order val="4"/>
          <c:tx>
            <c:strRef>
              <c:f>[ч_лікарі.xlsx]Лист1!$B$28</c:f>
              <c:strCache>
                <c:ptCount val="1"/>
                <c:pt idx="0">
                  <c:v>5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[ч_лікарі.xlsx]Лист1!$D$28:$G$28</c:f>
              <c:numCache>
                <c:formatCode>0.0%</c:formatCode>
                <c:ptCount val="4"/>
                <c:pt idx="0">
                  <c:v>0.25272161741835147</c:v>
                </c:pt>
                <c:pt idx="1">
                  <c:v>0.3292533659730722</c:v>
                </c:pt>
                <c:pt idx="2">
                  <c:v>0.32599118942731276</c:v>
                </c:pt>
                <c:pt idx="3">
                  <c:v>0.42268041237113402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AF-4170-B49F-268F967EB261}"/>
            </c:ext>
          </c:extLst>
        </c:ser>
        <c:ser>
          <c:idx val="5"/>
          <c:order val="5"/>
          <c:tx>
            <c:strRef>
              <c:f>[ч_лікарі.xlsx]Лист1!$B$29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[ч_лікарі.xlsx]Лист1!$D$29:$G$29</c:f>
              <c:numCache>
                <c:formatCode>0.0%</c:formatCode>
                <c:ptCount val="4"/>
                <c:pt idx="0">
                  <c:v>4.5878693623639194E-2</c:v>
                </c:pt>
                <c:pt idx="1">
                  <c:v>5.3855569155446759E-2</c:v>
                </c:pt>
                <c:pt idx="2">
                  <c:v>3.9647577092511016E-2</c:v>
                </c:pt>
                <c:pt idx="3">
                  <c:v>5.6701030927835051E-2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7AF-4170-B49F-268F967EB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943104"/>
        <c:axId val="148944280"/>
      </c:barChart>
      <c:lineChart>
        <c:grouping val="standard"/>
        <c:varyColors val="0"/>
        <c:ser>
          <c:idx val="6"/>
          <c:order val="6"/>
          <c:tx>
            <c:strRef>
              <c:f>[ч_лікарі.xlsx]Лист1!$B$30</c:f>
              <c:strCache>
                <c:ptCount val="1"/>
                <c:pt idx="0">
                  <c:v>Середньозважена оцінка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[ч_лікарі.xlsx]Лист1!$D$30:$G$30</c:f>
              <c:numCache>
                <c:formatCode>0.00</c:formatCode>
                <c:ptCount val="4"/>
                <c:pt idx="0">
                  <c:v>3.6519967400162994</c:v>
                </c:pt>
                <c:pt idx="1">
                  <c:v>3.8357050452781372</c:v>
                </c:pt>
                <c:pt idx="2">
                  <c:v>4.0642201834862384</c:v>
                </c:pt>
                <c:pt idx="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7AF-4170-B49F-268F967EB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950552"/>
        <c:axId val="148948592"/>
      </c:lineChart>
      <c:catAx>
        <c:axId val="14894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944280"/>
        <c:crosses val="autoZero"/>
        <c:auto val="1"/>
        <c:lblAlgn val="ctr"/>
        <c:lblOffset val="100"/>
        <c:noMultiLvlLbl val="0"/>
      </c:catAx>
      <c:valAx>
        <c:axId val="148944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943104"/>
        <c:crosses val="autoZero"/>
        <c:crossBetween val="between"/>
      </c:valAx>
      <c:valAx>
        <c:axId val="148948592"/>
        <c:scaling>
          <c:orientation val="minMax"/>
          <c:max val="4.5"/>
          <c:min val="2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950552"/>
        <c:crosses val="max"/>
        <c:crossBetween val="between"/>
      </c:valAx>
      <c:catAx>
        <c:axId val="148950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894859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539198904484767"/>
          <c:y val="0.15340435386753126"/>
          <c:w val="0.64452204344022213"/>
          <c:h val="0.71372721146343188"/>
        </c:manualLayout>
      </c:layout>
      <c:barChart>
        <c:barDir val="bar"/>
        <c:grouping val="clustered"/>
        <c:varyColors val="0"/>
        <c:ser>
          <c:idx val="0"/>
          <c:order val="0"/>
          <c:spPr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E2-4457-B6EA-E2A78C9826C9}"/>
              </c:ext>
            </c:extLst>
          </c:dPt>
          <c:dPt>
            <c:idx val="1"/>
            <c:invertIfNegative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E2-4457-B6EA-E2A78C9826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Лист1!$V$196:$V$197</c:f>
              <c:strCache>
                <c:ptCount val="2"/>
                <c:pt idx="0">
                  <c:v>Ні</c:v>
                </c:pt>
                <c:pt idx="1">
                  <c:v>Так</c:v>
                </c:pt>
              </c:strCache>
            </c:strRef>
          </c:cat>
          <c:val>
            <c:numRef>
              <c:f>Лист1!$W$196:$W$197</c:f>
              <c:numCache>
                <c:formatCode>0.0%</c:formatCode>
                <c:ptCount val="2"/>
                <c:pt idx="0">
                  <c:v>0.222</c:v>
                </c:pt>
                <c:pt idx="1">
                  <c:v>0.253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E2-4457-B6EA-E2A78C982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6995536"/>
        <c:axId val="326995928"/>
      </c:barChart>
      <c:catAx>
        <c:axId val="326995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6995928"/>
        <c:crosses val="autoZero"/>
        <c:auto val="1"/>
        <c:lblAlgn val="ctr"/>
        <c:lblOffset val="100"/>
        <c:noMultiLvlLbl val="0"/>
      </c:catAx>
      <c:valAx>
        <c:axId val="3269959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326995536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881449601408515E-2"/>
          <c:y val="7.860329507004396E-2"/>
          <c:w val="0.52064002869206571"/>
          <c:h val="0.80793296018720551"/>
        </c:manualLayout>
      </c:layout>
      <c:pieChart>
        <c:varyColors val="1"/>
        <c:ser>
          <c:idx val="0"/>
          <c:order val="0"/>
          <c:explosion val="4"/>
          <c:dPt>
            <c:idx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 w="19050"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86-4F27-A4DD-6568E2EEB5A9}"/>
              </c:ext>
            </c:extLst>
          </c:dPt>
          <c:dPt>
            <c:idx val="1"/>
            <c:bubble3D val="0"/>
            <c:spPr>
              <a:pattFill prst="wdUpDiag">
                <a:fgClr>
                  <a:schemeClr val="accent3"/>
                </a:fgClr>
                <a:bgClr>
                  <a:schemeClr val="bg1"/>
                </a:bgClr>
              </a:patt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86-4F27-A4DD-6568E2EEB5A9}"/>
              </c:ext>
            </c:extLst>
          </c:dPt>
          <c:dPt>
            <c:idx val="2"/>
            <c:bubble3D val="0"/>
            <c:spPr>
              <a:pattFill prst="wdDnDiag">
                <a:fgClr>
                  <a:schemeClr val="accent6"/>
                </a:fgClr>
                <a:bgClr>
                  <a:schemeClr val="bg1"/>
                </a:bgClr>
              </a:pattFill>
              <a:ln w="19050"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486-4F27-A4DD-6568E2EEB5A9}"/>
              </c:ext>
            </c:extLst>
          </c:dPt>
          <c:dPt>
            <c:idx val="3"/>
            <c:bubble3D val="0"/>
            <c:spPr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 w="190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486-4F27-A4DD-6568E2EEB5A9}"/>
              </c:ext>
            </c:extLst>
          </c:dPt>
          <c:dPt>
            <c:idx val="4"/>
            <c:bubble3D val="0"/>
            <c:spPr>
              <a:pattFill prst="wdDn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486-4F27-A4DD-6568E2EEB5A9}"/>
              </c:ext>
            </c:extLst>
          </c:dPt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Лист1!$B$196:$B$200</c:f>
              <c:strCache>
                <c:ptCount val="5"/>
                <c:pt idx="0">
                  <c:v>Так</c:v>
                </c:pt>
                <c:pt idx="1">
                  <c:v>Скоріше так</c:v>
                </c:pt>
                <c:pt idx="2">
                  <c:v>Скоріше ні</c:v>
                </c:pt>
                <c:pt idx="3">
                  <c:v>Ні</c:v>
                </c:pt>
                <c:pt idx="4">
                  <c:v>Важко відповісти</c:v>
                </c:pt>
              </c:strCache>
            </c:strRef>
          </c:cat>
          <c:val>
            <c:numRef>
              <c:f>Лист1!$C$196:$C$200</c:f>
              <c:numCache>
                <c:formatCode>0.0%</c:formatCode>
                <c:ptCount val="5"/>
                <c:pt idx="0">
                  <c:v>0.09</c:v>
                </c:pt>
                <c:pt idx="1">
                  <c:v>0.16300000000000001</c:v>
                </c:pt>
                <c:pt idx="2">
                  <c:v>0.128</c:v>
                </c:pt>
                <c:pt idx="3">
                  <c:v>9.4E-2</c:v>
                </c:pt>
                <c:pt idx="4">
                  <c:v>0.52500000000000002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486-4F27-A4DD-6568E2EEB5A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30527705775908"/>
          <c:y val="7.5904752869746697E-2"/>
          <c:w val="0.3529901697070475"/>
          <c:h val="0.82755361603895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ru-RU"/>
    </a:p>
  </c:txPr>
  <c:externalData r:id="rId4">
    <c:autoUpdate val="0"/>
  </c:externalData>
</c:chartSpace>
</file>

<file path=ppt/charts/chart1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[ч_лікарі.xlsx]Аркуш2!$B$44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[ч_лікарі.xlsx]Аркуш2!$D$33:$G$33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[ч_лікарі.xlsx]Аркуш2!$D$44:$G$44</c:f>
              <c:numCache>
                <c:formatCode>0.0%</c:formatCode>
                <c:ptCount val="4"/>
                <c:pt idx="0">
                  <c:v>9.0909090909090912E-2</c:v>
                </c:pt>
                <c:pt idx="1">
                  <c:v>9.2796092796092799E-2</c:v>
                </c:pt>
                <c:pt idx="2">
                  <c:v>8.4444444444444447E-2</c:v>
                </c:pt>
                <c:pt idx="3">
                  <c:v>7.4257425742574254E-2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D9-425A-95DD-24E06B03DE91}"/>
            </c:ext>
          </c:extLst>
        </c:ser>
        <c:ser>
          <c:idx val="1"/>
          <c:order val="1"/>
          <c:tx>
            <c:strRef>
              <c:f>[ч_лікарі.xlsx]Аркуш2!$B$45</c:f>
              <c:strCache>
                <c:ptCount val="1"/>
                <c:pt idx="0">
                  <c:v>Скоріше так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[ч_лікарі.xlsx]Аркуш2!$D$33:$G$33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[ч_лікарі.xlsx]Аркуш2!$D$45:$G$45</c:f>
              <c:numCache>
                <c:formatCode>0.0%</c:formatCode>
                <c:ptCount val="4"/>
                <c:pt idx="0">
                  <c:v>0.17948717948717949</c:v>
                </c:pt>
                <c:pt idx="1">
                  <c:v>0.15995115995115994</c:v>
                </c:pt>
                <c:pt idx="2">
                  <c:v>0.17333333333333337</c:v>
                </c:pt>
                <c:pt idx="3">
                  <c:v>5.4455445544554462E-2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D9-425A-95DD-24E06B03DE91}"/>
            </c:ext>
          </c:extLst>
        </c:ser>
        <c:ser>
          <c:idx val="2"/>
          <c:order val="2"/>
          <c:tx>
            <c:strRef>
              <c:f>[ч_лікарі.xlsx]Аркуш2!$B$46</c:f>
              <c:strCache>
                <c:ptCount val="1"/>
                <c:pt idx="0">
                  <c:v>Скоріше ні</c:v>
                </c:pt>
              </c:strCache>
            </c:strRef>
          </c:tx>
          <c:spPr>
            <a:pattFill prst="wdDn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[ч_лікарі.xlsx]Аркуш2!$D$33:$G$33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[ч_лікарі.xlsx]Аркуш2!$D$46:$G$46</c:f>
              <c:numCache>
                <c:formatCode>0.0%</c:formatCode>
                <c:ptCount val="4"/>
                <c:pt idx="0">
                  <c:v>0.13675213675213677</c:v>
                </c:pt>
                <c:pt idx="1">
                  <c:v>0.10256410256410256</c:v>
                </c:pt>
                <c:pt idx="2">
                  <c:v>0.2088888888888889</c:v>
                </c:pt>
                <c:pt idx="3">
                  <c:v>7.9207920792079209E-2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D9-425A-95DD-24E06B03DE91}"/>
            </c:ext>
          </c:extLst>
        </c:ser>
        <c:ser>
          <c:idx val="3"/>
          <c:order val="3"/>
          <c:tx>
            <c:strRef>
              <c:f>[ч_лікарі.xlsx]Аркуш2!$B$47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[ч_лікарі.xlsx]Аркуш2!$D$33:$G$33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[ч_лікарі.xlsx]Аркуш2!$D$47:$G$47</c:f>
              <c:numCache>
                <c:formatCode>0.0%</c:formatCode>
                <c:ptCount val="4"/>
                <c:pt idx="0">
                  <c:v>0.12043512043512043</c:v>
                </c:pt>
                <c:pt idx="1">
                  <c:v>4.8840048840048847E-2</c:v>
                </c:pt>
                <c:pt idx="2">
                  <c:v>0.13333333333333333</c:v>
                </c:pt>
                <c:pt idx="3">
                  <c:v>6.4356435643564358E-2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D9-425A-95DD-24E06B03DE91}"/>
            </c:ext>
          </c:extLst>
        </c:ser>
        <c:ser>
          <c:idx val="4"/>
          <c:order val="4"/>
          <c:tx>
            <c:strRef>
              <c:f>[ч_лікарі.xlsx]Аркуш2!$B$48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[ч_лікарі.xlsx]Аркуш2!$D$33:$G$33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[ч_лікарі.xlsx]Аркуш2!$D$48:$G$48</c:f>
              <c:numCache>
                <c:formatCode>0.0%</c:formatCode>
                <c:ptCount val="4"/>
                <c:pt idx="0">
                  <c:v>0.47241647241647244</c:v>
                </c:pt>
                <c:pt idx="1">
                  <c:v>0.59584859584859584</c:v>
                </c:pt>
                <c:pt idx="2">
                  <c:v>0.4</c:v>
                </c:pt>
                <c:pt idx="3">
                  <c:v>0.7277227722772277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D9-425A-95DD-24E06B03DE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7848864"/>
        <c:axId val="427849256"/>
      </c:barChart>
      <c:lineChart>
        <c:grouping val="standard"/>
        <c:varyColors val="0"/>
        <c:ser>
          <c:idx val="5"/>
          <c:order val="5"/>
          <c:tx>
            <c:strRef>
              <c:f>[ч_лікарі.xlsx]Аркуш2!$B$49</c:f>
              <c:strCache>
                <c:ptCount val="1"/>
                <c:pt idx="0">
                  <c:v>Так - Ні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[ч_лікарі.xlsx]Аркуш2!$D$33:$G$33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[ч_лікарі.xlsx]Аркуш2!$D$49:$G$49</c:f>
              <c:numCache>
                <c:formatCode>0.0%</c:formatCode>
                <c:ptCount val="4"/>
                <c:pt idx="0">
                  <c:v>1.3209013209013201E-2</c:v>
                </c:pt>
                <c:pt idx="1">
                  <c:v>0.10134310134310133</c:v>
                </c:pt>
                <c:pt idx="2">
                  <c:v>-8.4444444444444405E-2</c:v>
                </c:pt>
                <c:pt idx="3">
                  <c:v>-1.4851485148514851E-2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1D9-425A-95DD-24E06B03DE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7850040"/>
        <c:axId val="427849648"/>
      </c:lineChart>
      <c:catAx>
        <c:axId val="42784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849256"/>
        <c:crosses val="autoZero"/>
        <c:auto val="1"/>
        <c:lblAlgn val="ctr"/>
        <c:lblOffset val="100"/>
        <c:noMultiLvlLbl val="0"/>
      </c:catAx>
      <c:valAx>
        <c:axId val="427849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848864"/>
        <c:crosses val="autoZero"/>
        <c:crossBetween val="between"/>
      </c:valAx>
      <c:valAx>
        <c:axId val="427849648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850040"/>
        <c:crosses val="max"/>
        <c:crossBetween val="between"/>
      </c:valAx>
      <c:catAx>
        <c:axId val="427850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784964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[ч_лікарі.xlsx]Аркуш2!$B$44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[ч_лікарі.xlsx]Аркуш2!$H$33:$I$33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[ч_лікарі.xlsx]Аркуш2!$H$44:$I$44</c:f>
              <c:numCache>
                <c:formatCode>0.0%</c:formatCode>
                <c:ptCount val="2"/>
                <c:pt idx="0">
                  <c:v>9.815950920245399E-2</c:v>
                </c:pt>
                <c:pt idx="1">
                  <c:v>8.8181818181818181E-2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FD-411D-A761-800705D66FB8}"/>
            </c:ext>
          </c:extLst>
        </c:ser>
        <c:ser>
          <c:idx val="1"/>
          <c:order val="1"/>
          <c:tx>
            <c:strRef>
              <c:f>[ч_лікарі.xlsx]Аркуш2!$B$45</c:f>
              <c:strCache>
                <c:ptCount val="1"/>
                <c:pt idx="0">
                  <c:v>Скоріше так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[ч_лікарі.xlsx]Аркуш2!$H$33:$I$33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[ч_лікарі.xlsx]Аркуш2!$H$45:$I$45</c:f>
              <c:numCache>
                <c:formatCode>0.0%</c:formatCode>
                <c:ptCount val="2"/>
                <c:pt idx="0">
                  <c:v>0.18404907975460122</c:v>
                </c:pt>
                <c:pt idx="1">
                  <c:v>0.15954545454545455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FD-411D-A761-800705D66FB8}"/>
            </c:ext>
          </c:extLst>
        </c:ser>
        <c:ser>
          <c:idx val="2"/>
          <c:order val="2"/>
          <c:tx>
            <c:strRef>
              <c:f>[ч_лікарі.xlsx]Аркуш2!$B$46</c:f>
              <c:strCache>
                <c:ptCount val="1"/>
                <c:pt idx="0">
                  <c:v>Скоріше ні</c:v>
                </c:pt>
              </c:strCache>
            </c:strRef>
          </c:tx>
          <c:spPr>
            <a:pattFill prst="wdDn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[ч_лікарі.xlsx]Аркуш2!$H$33:$I$33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[ч_лікарі.xlsx]Аркуш2!$H$46:$I$46</c:f>
              <c:numCache>
                <c:formatCode>0.0%</c:formatCode>
                <c:ptCount val="2"/>
                <c:pt idx="0">
                  <c:v>0.11042944785276074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FD-411D-A761-800705D66FB8}"/>
            </c:ext>
          </c:extLst>
        </c:ser>
        <c:ser>
          <c:idx val="3"/>
          <c:order val="3"/>
          <c:tx>
            <c:strRef>
              <c:f>[ч_лікарі.xlsx]Аркуш2!$B$47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[ч_лікарі.xlsx]Аркуш2!$H$33:$I$33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[ч_лікарі.xlsx]Аркуш2!$H$47:$I$47</c:f>
              <c:numCache>
                <c:formatCode>0.0%</c:formatCode>
                <c:ptCount val="2"/>
                <c:pt idx="0">
                  <c:v>9.202453987730061E-2</c:v>
                </c:pt>
                <c:pt idx="1">
                  <c:v>9.3636363636363656E-2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FD-411D-A761-800705D66FB8}"/>
            </c:ext>
          </c:extLst>
        </c:ser>
        <c:ser>
          <c:idx val="4"/>
          <c:order val="4"/>
          <c:tx>
            <c:strRef>
              <c:f>[ч_лікарі.xlsx]Аркуш2!$B$48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[ч_лікарі.xlsx]Аркуш2!$H$33:$I$33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[ч_лікарі.xlsx]Аркуш2!$H$48:$I$48</c:f>
              <c:numCache>
                <c:formatCode>0.0%</c:formatCode>
                <c:ptCount val="2"/>
                <c:pt idx="0">
                  <c:v>0.51533742331288346</c:v>
                </c:pt>
                <c:pt idx="1">
                  <c:v>0.52863636363636368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FD-411D-A761-800705D66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7851216"/>
        <c:axId val="427851608"/>
      </c:barChart>
      <c:lineChart>
        <c:grouping val="standard"/>
        <c:varyColors val="0"/>
        <c:ser>
          <c:idx val="5"/>
          <c:order val="5"/>
          <c:tx>
            <c:strRef>
              <c:f>[ч_лікарі.xlsx]Аркуш2!$B$49</c:f>
              <c:strCache>
                <c:ptCount val="1"/>
                <c:pt idx="0">
                  <c:v>Так - Ні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[ч_лікарі.xlsx]Аркуш2!$H$33:$I$33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[ч_лікарі.xlsx]Аркуш2!$H$49:$I$49</c:f>
              <c:numCache>
                <c:formatCode>0.0%</c:formatCode>
                <c:ptCount val="2"/>
                <c:pt idx="0">
                  <c:v>7.9754601226993849E-2</c:v>
                </c:pt>
                <c:pt idx="1">
                  <c:v>2.409090909090908E-2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EFD-411D-A761-800705D66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7852392"/>
        <c:axId val="427852000"/>
      </c:lineChart>
      <c:catAx>
        <c:axId val="42785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851608"/>
        <c:crosses val="autoZero"/>
        <c:auto val="1"/>
        <c:lblAlgn val="ctr"/>
        <c:lblOffset val="100"/>
        <c:noMultiLvlLbl val="0"/>
      </c:catAx>
      <c:valAx>
        <c:axId val="427851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851216"/>
        <c:crosses val="autoZero"/>
        <c:crossBetween val="between"/>
      </c:valAx>
      <c:valAx>
        <c:axId val="427852000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852392"/>
        <c:crosses val="max"/>
        <c:crossBetween val="between"/>
      </c:valAx>
      <c:catAx>
        <c:axId val="4278523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785200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[ч_лікарі.xlsx]Аркуш2!$B$44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[ч_лікарі.xlsx]Аркуш2!$J$33:$L$33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[ч_лікарі.xlsx]Аркуш2!$J$44:$L$44</c:f>
              <c:numCache>
                <c:formatCode>0.0%</c:formatCode>
                <c:ptCount val="3"/>
                <c:pt idx="0">
                  <c:v>9.331131296449216E-2</c:v>
                </c:pt>
                <c:pt idx="1">
                  <c:v>8.7579617834394885E-2</c:v>
                </c:pt>
                <c:pt idx="2">
                  <c:v>6.0606060606060608E-2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5A-48A6-AAC9-DDBEEAE621EA}"/>
            </c:ext>
          </c:extLst>
        </c:ser>
        <c:ser>
          <c:idx val="1"/>
          <c:order val="1"/>
          <c:tx>
            <c:strRef>
              <c:f>[ч_лікарі.xlsx]Аркуш2!$B$45</c:f>
              <c:strCache>
                <c:ptCount val="1"/>
                <c:pt idx="0">
                  <c:v>Скоріше так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[ч_лікарі.xlsx]Аркуш2!$J$33:$L$33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[ч_лікарі.xlsx]Аркуш2!$J$45:$L$45</c:f>
              <c:numCache>
                <c:formatCode>0.0%</c:formatCode>
                <c:ptCount val="3"/>
                <c:pt idx="0">
                  <c:v>0.1709331131296449</c:v>
                </c:pt>
                <c:pt idx="1">
                  <c:v>0.15286624203821655</c:v>
                </c:pt>
                <c:pt idx="2">
                  <c:v>0.19696969696969696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5A-48A6-AAC9-DDBEEAE621EA}"/>
            </c:ext>
          </c:extLst>
        </c:ser>
        <c:ser>
          <c:idx val="2"/>
          <c:order val="2"/>
          <c:tx>
            <c:strRef>
              <c:f>[ч_лікарі.xlsx]Аркуш2!$B$46</c:f>
              <c:strCache>
                <c:ptCount val="1"/>
                <c:pt idx="0">
                  <c:v>Скоріше ні</c:v>
                </c:pt>
              </c:strCache>
            </c:strRef>
          </c:tx>
          <c:spPr>
            <a:pattFill prst="wdDn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[ч_лікарі.xlsx]Аркуш2!$J$33:$L$33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[ч_лікарі.xlsx]Аркуш2!$J$46:$L$46</c:f>
              <c:numCache>
                <c:formatCode>0.0%</c:formatCode>
                <c:ptCount val="3"/>
                <c:pt idx="0">
                  <c:v>0.11643270024772914</c:v>
                </c:pt>
                <c:pt idx="1">
                  <c:v>0.13853503184713375</c:v>
                </c:pt>
                <c:pt idx="2">
                  <c:v>0.12121212121212122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5A-48A6-AAC9-DDBEEAE621EA}"/>
            </c:ext>
          </c:extLst>
        </c:ser>
        <c:ser>
          <c:idx val="3"/>
          <c:order val="3"/>
          <c:tx>
            <c:strRef>
              <c:f>[ч_лікарі.xlsx]Аркуш2!$B$47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[ч_лікарі.xlsx]Аркуш2!$J$33:$L$33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[ч_лікарі.xlsx]Аркуш2!$J$47:$L$47</c:f>
              <c:numCache>
                <c:formatCode>0.0%</c:formatCode>
                <c:ptCount val="3"/>
                <c:pt idx="0">
                  <c:v>6.4409578860445918E-2</c:v>
                </c:pt>
                <c:pt idx="1">
                  <c:v>0.11624203821656051</c:v>
                </c:pt>
                <c:pt idx="2">
                  <c:v>0.2121212121212121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5A-48A6-AAC9-DDBEEAE621EA}"/>
            </c:ext>
          </c:extLst>
        </c:ser>
        <c:ser>
          <c:idx val="4"/>
          <c:order val="4"/>
          <c:tx>
            <c:strRef>
              <c:f>[ч_лікарі.xlsx]Аркуш2!$B$48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[ч_лікарі.xlsx]Аркуш2!$J$33:$L$33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[ч_лікарі.xlsx]Аркуш2!$J$48:$L$48</c:f>
              <c:numCache>
                <c:formatCode>0.0%</c:formatCode>
                <c:ptCount val="3"/>
                <c:pt idx="0">
                  <c:v>0.55491329479768781</c:v>
                </c:pt>
                <c:pt idx="1">
                  <c:v>0.50477707006369432</c:v>
                </c:pt>
                <c:pt idx="2">
                  <c:v>0.40909090909090912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5A-48A6-AAC9-DDBEEAE62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7853960"/>
        <c:axId val="427854352"/>
      </c:barChart>
      <c:lineChart>
        <c:grouping val="standard"/>
        <c:varyColors val="0"/>
        <c:ser>
          <c:idx val="5"/>
          <c:order val="5"/>
          <c:tx>
            <c:strRef>
              <c:f>[ч_лікарі.xlsx]Аркуш2!$B$49</c:f>
              <c:strCache>
                <c:ptCount val="1"/>
                <c:pt idx="0">
                  <c:v>Так - Ні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[ч_лікарі.xlsx]Аркуш2!$J$33:$L$33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[ч_лікарі.xlsx]Аркуш2!$J$49:$L$49</c:f>
              <c:numCache>
                <c:formatCode>0.0%</c:formatCode>
                <c:ptCount val="3"/>
                <c:pt idx="0">
                  <c:v>8.3402146985962003E-2</c:v>
                </c:pt>
                <c:pt idx="1">
                  <c:v>-1.4331210191082827E-2</c:v>
                </c:pt>
                <c:pt idx="2">
                  <c:v>-7.5757575757575746E-2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65A-48A6-AAC9-DDBEEAE62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7855136"/>
        <c:axId val="427854744"/>
      </c:lineChart>
      <c:catAx>
        <c:axId val="427853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854352"/>
        <c:crosses val="autoZero"/>
        <c:auto val="1"/>
        <c:lblAlgn val="ctr"/>
        <c:lblOffset val="100"/>
        <c:noMultiLvlLbl val="0"/>
      </c:catAx>
      <c:valAx>
        <c:axId val="42785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853960"/>
        <c:crosses val="autoZero"/>
        <c:crossBetween val="between"/>
      </c:valAx>
      <c:valAx>
        <c:axId val="427854744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855136"/>
        <c:crosses val="max"/>
        <c:crossBetween val="between"/>
      </c:valAx>
      <c:catAx>
        <c:axId val="427855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785474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[ч_лікарі.xlsx]Аркуш2!$B$44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[ч_лікарі.xlsx]Аркуш2!$M$33:$P$33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[ч_лікарі.xlsx]Аркуш2!$M$44:$P$44</c:f>
              <c:numCache>
                <c:formatCode>0.0%</c:formatCode>
                <c:ptCount val="4"/>
                <c:pt idx="0">
                  <c:v>0.10407239819004525</c:v>
                </c:pt>
                <c:pt idx="1">
                  <c:v>8.1272084805653705E-2</c:v>
                </c:pt>
                <c:pt idx="2">
                  <c:v>9.0675241157556263E-2</c:v>
                </c:pt>
                <c:pt idx="3">
                  <c:v>8.4388185654008435E-2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02-4BC9-B98F-86EA9EC74E04}"/>
            </c:ext>
          </c:extLst>
        </c:ser>
        <c:ser>
          <c:idx val="1"/>
          <c:order val="1"/>
          <c:tx>
            <c:strRef>
              <c:f>[ч_лікарі.xlsx]Аркуш2!$B$45</c:f>
              <c:strCache>
                <c:ptCount val="1"/>
                <c:pt idx="0">
                  <c:v>Скоріше так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[ч_лікарі.xlsx]Аркуш2!$M$33:$P$33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[ч_лікарі.xlsx]Аркуш2!$M$45:$P$45</c:f>
              <c:numCache>
                <c:formatCode>0.0%</c:formatCode>
                <c:ptCount val="4"/>
                <c:pt idx="0">
                  <c:v>0.20814479638009051</c:v>
                </c:pt>
                <c:pt idx="1">
                  <c:v>0.21908127208480566</c:v>
                </c:pt>
                <c:pt idx="2">
                  <c:v>0.12990353697749196</c:v>
                </c:pt>
                <c:pt idx="3">
                  <c:v>0.21518987341772153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02-4BC9-B98F-86EA9EC74E04}"/>
            </c:ext>
          </c:extLst>
        </c:ser>
        <c:ser>
          <c:idx val="2"/>
          <c:order val="2"/>
          <c:tx>
            <c:strRef>
              <c:f>[ч_лікарі.xlsx]Аркуш2!$B$46</c:f>
              <c:strCache>
                <c:ptCount val="1"/>
                <c:pt idx="0">
                  <c:v>Скоріше ні</c:v>
                </c:pt>
              </c:strCache>
            </c:strRef>
          </c:tx>
          <c:spPr>
            <a:pattFill prst="wdDn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[ч_лікарі.xlsx]Аркуш2!$M$33:$P$33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[ч_лікарі.xlsx]Аркуш2!$M$46:$P$46</c:f>
              <c:numCache>
                <c:formatCode>0.0%</c:formatCode>
                <c:ptCount val="4"/>
                <c:pt idx="0">
                  <c:v>0.10859728506787331</c:v>
                </c:pt>
                <c:pt idx="1">
                  <c:v>0.10954063604240283</c:v>
                </c:pt>
                <c:pt idx="2">
                  <c:v>0.12668810289389068</c:v>
                </c:pt>
                <c:pt idx="3">
                  <c:v>0.14978902953586498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02-4BC9-B98F-86EA9EC74E04}"/>
            </c:ext>
          </c:extLst>
        </c:ser>
        <c:ser>
          <c:idx val="3"/>
          <c:order val="3"/>
          <c:tx>
            <c:strRef>
              <c:f>[ч_лікарі.xlsx]Аркуш2!$B$47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[ч_лікарі.xlsx]Аркуш2!$M$33:$P$33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[ч_лікарі.xlsx]Аркуш2!$M$47:$P$47</c:f>
              <c:numCache>
                <c:formatCode>0.0%</c:formatCode>
                <c:ptCount val="4"/>
                <c:pt idx="0">
                  <c:v>9.9547511312217202E-2</c:v>
                </c:pt>
                <c:pt idx="1">
                  <c:v>8.1272084805653705E-2</c:v>
                </c:pt>
                <c:pt idx="2">
                  <c:v>9.3247588424437297E-2</c:v>
                </c:pt>
                <c:pt idx="3">
                  <c:v>0.10126582278481014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02-4BC9-B98F-86EA9EC74E04}"/>
            </c:ext>
          </c:extLst>
        </c:ser>
        <c:ser>
          <c:idx val="4"/>
          <c:order val="4"/>
          <c:tx>
            <c:strRef>
              <c:f>[ч_лікарі.xlsx]Аркуш2!$B$48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[ч_лікарі.xlsx]Аркуш2!$M$33:$P$33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[ч_лікарі.xlsx]Аркуш2!$M$48:$P$48</c:f>
              <c:numCache>
                <c:formatCode>0.0%</c:formatCode>
                <c:ptCount val="4"/>
                <c:pt idx="0">
                  <c:v>0.47963800904977377</c:v>
                </c:pt>
                <c:pt idx="1">
                  <c:v>0.50883392226148405</c:v>
                </c:pt>
                <c:pt idx="2">
                  <c:v>0.55948553054662375</c:v>
                </c:pt>
                <c:pt idx="3">
                  <c:v>0.44936708860759494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02-4BC9-B98F-86EA9EC74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7856312"/>
        <c:axId val="427856704"/>
      </c:barChart>
      <c:lineChart>
        <c:grouping val="standard"/>
        <c:varyColors val="0"/>
        <c:ser>
          <c:idx val="5"/>
          <c:order val="5"/>
          <c:tx>
            <c:strRef>
              <c:f>[ч_лікарі.xlsx]Аркуш2!$B$49</c:f>
              <c:strCache>
                <c:ptCount val="1"/>
                <c:pt idx="0">
                  <c:v>Так - Ні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[ч_лікарі.xlsx]Аркуш2!$M$33:$P$33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[ч_лікарі.xlsx]Аркуш2!$M$49:$P$49</c:f>
              <c:numCache>
                <c:formatCode>0.0%</c:formatCode>
                <c:ptCount val="4"/>
                <c:pt idx="0">
                  <c:v>0.10407239819004524</c:v>
                </c:pt>
                <c:pt idx="1">
                  <c:v>0.10954063604240286</c:v>
                </c:pt>
                <c:pt idx="2">
                  <c:v>6.4308681672024803E-4</c:v>
                </c:pt>
                <c:pt idx="3">
                  <c:v>4.8523206751054843E-2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502-4BC9-B98F-86EA9EC74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7857488"/>
        <c:axId val="427857096"/>
      </c:lineChart>
      <c:catAx>
        <c:axId val="427856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856704"/>
        <c:crosses val="autoZero"/>
        <c:auto val="1"/>
        <c:lblAlgn val="ctr"/>
        <c:lblOffset val="100"/>
        <c:noMultiLvlLbl val="0"/>
      </c:catAx>
      <c:valAx>
        <c:axId val="42785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856312"/>
        <c:crosses val="autoZero"/>
        <c:crossBetween val="between"/>
      </c:valAx>
      <c:valAx>
        <c:axId val="427857096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857488"/>
        <c:crosses val="max"/>
        <c:crossBetween val="between"/>
      </c:valAx>
      <c:catAx>
        <c:axId val="427857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785709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140034827850846"/>
          <c:y val="4.6099303652008615E-2"/>
          <c:w val="0.76743128488628298"/>
          <c:h val="0.58760851100305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[ч_лікарі.xlsx]Аркуш2!$B$44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[ч_лікарі.xlsx]Аркуш2!$Q$33:$U$33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[ч_лікарі.xlsx]Аркуш2!$Q$44:$U$44</c:f>
              <c:numCache>
                <c:formatCode>0.0%</c:formatCode>
                <c:ptCount val="5"/>
                <c:pt idx="0">
                  <c:v>7.796610169491526E-2</c:v>
                </c:pt>
                <c:pt idx="1">
                  <c:v>9.5063985374771481E-2</c:v>
                </c:pt>
                <c:pt idx="2">
                  <c:v>8.3462132921174645E-2</c:v>
                </c:pt>
                <c:pt idx="3">
                  <c:v>8.4889643463497449E-2</c:v>
                </c:pt>
                <c:pt idx="4">
                  <c:v>0.10879629629629629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40-4AA4-970B-63BE76DF9E70}"/>
            </c:ext>
          </c:extLst>
        </c:ser>
        <c:ser>
          <c:idx val="1"/>
          <c:order val="1"/>
          <c:tx>
            <c:strRef>
              <c:f>[ч_лікарі.xlsx]Аркуш2!$B$45</c:f>
              <c:strCache>
                <c:ptCount val="1"/>
                <c:pt idx="0">
                  <c:v>Скоріше так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[ч_лікарі.xlsx]Аркуш2!$Q$33:$U$33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[ч_лікарі.xlsx]Аркуш2!$Q$45:$U$45</c:f>
              <c:numCache>
                <c:formatCode>0.0%</c:formatCode>
                <c:ptCount val="5"/>
                <c:pt idx="0">
                  <c:v>0.17627118644067796</c:v>
                </c:pt>
                <c:pt idx="1">
                  <c:v>0.1663619744058501</c:v>
                </c:pt>
                <c:pt idx="2">
                  <c:v>0.14219474497681608</c:v>
                </c:pt>
                <c:pt idx="3">
                  <c:v>0.16468590831918506</c:v>
                </c:pt>
                <c:pt idx="4">
                  <c:v>0.18055555555555552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40-4AA4-970B-63BE76DF9E70}"/>
            </c:ext>
          </c:extLst>
        </c:ser>
        <c:ser>
          <c:idx val="2"/>
          <c:order val="2"/>
          <c:tx>
            <c:strRef>
              <c:f>[ч_лікарі.xlsx]Аркуш2!$B$46</c:f>
              <c:strCache>
                <c:ptCount val="1"/>
                <c:pt idx="0">
                  <c:v>Скоріше ні</c:v>
                </c:pt>
              </c:strCache>
            </c:strRef>
          </c:tx>
          <c:spPr>
            <a:pattFill prst="wdDn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[ч_лікарі.xlsx]Аркуш2!$Q$33:$U$33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[ч_лікарі.xlsx]Аркуш2!$Q$46:$U$46</c:f>
              <c:numCache>
                <c:formatCode>0.0%</c:formatCode>
                <c:ptCount val="5"/>
                <c:pt idx="0">
                  <c:v>0.10508474576271185</c:v>
                </c:pt>
                <c:pt idx="1">
                  <c:v>0.12797074954296161</c:v>
                </c:pt>
                <c:pt idx="2">
                  <c:v>0.12364760432766615</c:v>
                </c:pt>
                <c:pt idx="3">
                  <c:v>0.12903225806451613</c:v>
                </c:pt>
                <c:pt idx="4">
                  <c:v>0.14351851851851852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40-4AA4-970B-63BE76DF9E70}"/>
            </c:ext>
          </c:extLst>
        </c:ser>
        <c:ser>
          <c:idx val="3"/>
          <c:order val="3"/>
          <c:tx>
            <c:strRef>
              <c:f>[ч_лікарі.xlsx]Аркуш2!$B$47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[ч_лікарі.xlsx]Аркуш2!$Q$33:$U$33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[ч_лікарі.xlsx]Аркуш2!$Q$47:$U$47</c:f>
              <c:numCache>
                <c:formatCode>0.0%</c:formatCode>
                <c:ptCount val="5"/>
                <c:pt idx="0">
                  <c:v>5.4237288135593219E-2</c:v>
                </c:pt>
                <c:pt idx="1">
                  <c:v>8.0438756855575874E-2</c:v>
                </c:pt>
                <c:pt idx="2">
                  <c:v>7.8825347758887165E-2</c:v>
                </c:pt>
                <c:pt idx="3">
                  <c:v>0.13412563667232597</c:v>
                </c:pt>
                <c:pt idx="4">
                  <c:v>0.10416666666666669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40-4AA4-970B-63BE76DF9E70}"/>
            </c:ext>
          </c:extLst>
        </c:ser>
        <c:ser>
          <c:idx val="4"/>
          <c:order val="4"/>
          <c:tx>
            <c:strRef>
              <c:f>[ч_лікарі.xlsx]Аркуш2!$B$48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[ч_лікарі.xlsx]Аркуш2!$Q$33:$U$33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[ч_лікарі.xlsx]Аркуш2!$Q$48:$U$48</c:f>
              <c:numCache>
                <c:formatCode>0.0%</c:formatCode>
                <c:ptCount val="5"/>
                <c:pt idx="0">
                  <c:v>0.58644067796610166</c:v>
                </c:pt>
                <c:pt idx="1">
                  <c:v>0.53016453382084094</c:v>
                </c:pt>
                <c:pt idx="2">
                  <c:v>0.57187017001545593</c:v>
                </c:pt>
                <c:pt idx="3">
                  <c:v>0.48726655348047537</c:v>
                </c:pt>
                <c:pt idx="4">
                  <c:v>0.46296296296296297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40-4AA4-970B-63BE76DF9E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7859056"/>
        <c:axId val="427859448"/>
      </c:barChart>
      <c:lineChart>
        <c:grouping val="standard"/>
        <c:varyColors val="0"/>
        <c:ser>
          <c:idx val="5"/>
          <c:order val="5"/>
          <c:tx>
            <c:strRef>
              <c:f>[ч_лікарі.xlsx]Аркуш2!$B$49</c:f>
              <c:strCache>
                <c:ptCount val="1"/>
                <c:pt idx="0">
                  <c:v>Так - Ні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[ч_лікарі.xlsx]Аркуш2!$Q$33:$U$33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[ч_лікарі.xlsx]Аркуш2!$Q$49:$U$49</c:f>
              <c:numCache>
                <c:formatCode>0.0%</c:formatCode>
                <c:ptCount val="5"/>
                <c:pt idx="0">
                  <c:v>9.4915254237288138E-2</c:v>
                </c:pt>
                <c:pt idx="1">
                  <c:v>5.3016453382084064E-2</c:v>
                </c:pt>
                <c:pt idx="2">
                  <c:v>2.3183925811437398E-2</c:v>
                </c:pt>
                <c:pt idx="3">
                  <c:v>-1.3582342954159582E-2</c:v>
                </c:pt>
                <c:pt idx="4">
                  <c:v>4.1666666666666602E-2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440-4AA4-970B-63BE76DF9E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7860232"/>
        <c:axId val="427859840"/>
      </c:lineChart>
      <c:catAx>
        <c:axId val="42785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859448"/>
        <c:crosses val="autoZero"/>
        <c:auto val="1"/>
        <c:lblAlgn val="ctr"/>
        <c:lblOffset val="100"/>
        <c:noMultiLvlLbl val="0"/>
      </c:catAx>
      <c:valAx>
        <c:axId val="427859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859056"/>
        <c:crosses val="autoZero"/>
        <c:crossBetween val="between"/>
      </c:valAx>
      <c:valAx>
        <c:axId val="427859840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860232"/>
        <c:crosses val="max"/>
        <c:crossBetween val="between"/>
      </c:valAx>
      <c:catAx>
        <c:axId val="427860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785984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881449601408515E-2"/>
          <c:y val="7.860329507004396E-2"/>
          <c:w val="0.52064002869206571"/>
          <c:h val="0.80793296018720551"/>
        </c:manualLayout>
      </c:layout>
      <c:pieChart>
        <c:varyColors val="1"/>
        <c:ser>
          <c:idx val="0"/>
          <c:order val="0"/>
          <c:explosion val="4"/>
          <c:dPt>
            <c:idx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 w="19050"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05-400F-826E-75D06D01152E}"/>
              </c:ext>
            </c:extLst>
          </c:dPt>
          <c:dPt>
            <c:idx val="1"/>
            <c:bubble3D val="0"/>
            <c:spPr>
              <a:pattFill prst="wdUpDiag">
                <a:fgClr>
                  <a:srgbClr val="C00000"/>
                </a:fgClr>
                <a:bgClr>
                  <a:srgbClr val="FFFFFF"/>
                </a:bgClr>
              </a:patt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05-400F-826E-75D06D01152E}"/>
              </c:ext>
            </c:extLst>
          </c:dPt>
          <c:dPt>
            <c:idx val="2"/>
            <c:bubble3D val="0"/>
            <c:spPr>
              <a:pattFill prst="wdDnDiag">
                <a:fgClr>
                  <a:srgbClr val="92D050"/>
                </a:fgClr>
                <a:bgClr>
                  <a:srgbClr val="FFFFFF"/>
                </a:bgClr>
              </a:pattFill>
              <a:ln w="19050"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705-400F-826E-75D06D01152E}"/>
              </c:ext>
            </c:extLst>
          </c:dPt>
          <c:dPt>
            <c:idx val="3"/>
            <c:bubble3D val="0"/>
            <c:spPr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 w="190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705-400F-826E-75D06D01152E}"/>
              </c:ext>
            </c:extLst>
          </c:dPt>
          <c:dPt>
            <c:idx val="4"/>
            <c:bubble3D val="0"/>
            <c:spPr>
              <a:pattFill prst="wdDn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705-400F-826E-75D06D01152E}"/>
              </c:ext>
            </c:extLst>
          </c:dPt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Лист1!$B$205:$B$207</c:f>
              <c:strCache>
                <c:ptCount val="3"/>
                <c:pt idx="0">
                  <c:v>Так</c:v>
                </c:pt>
                <c:pt idx="1">
                  <c:v>Ні</c:v>
                </c:pt>
                <c:pt idx="2">
                  <c:v>Щось чув/читав</c:v>
                </c:pt>
              </c:strCache>
            </c:strRef>
          </c:cat>
          <c:val>
            <c:numRef>
              <c:f>Лист1!$C$205:$C$207</c:f>
              <c:numCache>
                <c:formatCode>0.0%</c:formatCode>
                <c:ptCount val="3"/>
                <c:pt idx="0">
                  <c:v>0.32764775882586278</c:v>
                </c:pt>
                <c:pt idx="1">
                  <c:v>0.37326457754859182</c:v>
                </c:pt>
                <c:pt idx="2">
                  <c:v>0.2990876636255454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705-400F-826E-75D06D01152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30527705775908"/>
          <c:y val="7.5904752869746697E-2"/>
          <c:w val="0.3529901697070475"/>
          <c:h val="0.82755361603895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ru-RU"/>
    </a:p>
  </c:txPr>
  <c:externalData r:id="rId4">
    <c:autoUpdate val="0"/>
  </c:externalData>
</c:chartSpace>
</file>

<file path=ppt/charts/chart1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[ч_лікарі.xlsx]Аркуш2!$B$53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[ч_лікарі.xlsx]Аркуш2!$D$19:$G$19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[ч_лікарі.xlsx]Аркуш2!$D$53:$G$53</c:f>
              <c:numCache>
                <c:formatCode>0.0%</c:formatCode>
                <c:ptCount val="4"/>
                <c:pt idx="0">
                  <c:v>0.33750000000000002</c:v>
                </c:pt>
                <c:pt idx="1">
                  <c:v>0.19926650366748166</c:v>
                </c:pt>
                <c:pt idx="2">
                  <c:v>0.8392857142857143</c:v>
                </c:pt>
                <c:pt idx="3">
                  <c:v>0.21608040201005024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1A-47C6-9C50-8B047ED243DC}"/>
            </c:ext>
          </c:extLst>
        </c:ser>
        <c:ser>
          <c:idx val="1"/>
          <c:order val="1"/>
          <c:tx>
            <c:strRef>
              <c:f>[ч_лікарі.xlsx]Аркуш2!$B$54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  <a:effectLst/>
          </c:spPr>
          <c:invertIfNegative val="0"/>
          <c:cat>
            <c:strRef>
              <c:f>[ч_лікарі.xlsx]Аркуш2!$D$19:$G$19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[ч_лікарі.xlsx]Аркуш2!$D$54:$G$54</c:f>
              <c:numCache>
                <c:formatCode>0.0%</c:formatCode>
                <c:ptCount val="4"/>
                <c:pt idx="0">
                  <c:v>0.35390624999999998</c:v>
                </c:pt>
                <c:pt idx="1">
                  <c:v>0.46577017114914426</c:v>
                </c:pt>
                <c:pt idx="2">
                  <c:v>7.1428571428571425E-2</c:v>
                </c:pt>
                <c:pt idx="3">
                  <c:v>0.457286432160804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1A-47C6-9C50-8B047ED243DC}"/>
            </c:ext>
          </c:extLst>
        </c:ser>
        <c:ser>
          <c:idx val="2"/>
          <c:order val="2"/>
          <c:tx>
            <c:strRef>
              <c:f>[ч_лікарі.xlsx]Аркуш2!$B$55</c:f>
              <c:strCache>
                <c:ptCount val="1"/>
                <c:pt idx="0">
                  <c:v>Щось чув/читав</c:v>
                </c:pt>
              </c:strCache>
            </c:strRef>
          </c:tx>
          <c:spPr>
            <a:pattFill prst="wdDnDiag">
              <a:fgClr>
                <a:srgbClr val="000000">
                  <a:lumMod val="50000"/>
                  <a:lumOff val="50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  <a:effectLst/>
          </c:spPr>
          <c:invertIfNegative val="0"/>
          <c:cat>
            <c:strRef>
              <c:f>[ч_лікарі.xlsx]Аркуш2!$D$19:$G$19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[ч_лікарі.xlsx]Аркуш2!$D$55:$G$55</c:f>
              <c:numCache>
                <c:formatCode>0.0%</c:formatCode>
                <c:ptCount val="4"/>
                <c:pt idx="0">
                  <c:v>0.30859375</c:v>
                </c:pt>
                <c:pt idx="1">
                  <c:v>0.33496332518337402</c:v>
                </c:pt>
                <c:pt idx="2">
                  <c:v>8.9285714285714288E-2</c:v>
                </c:pt>
                <c:pt idx="3">
                  <c:v>0.32663316582914576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1A-47C6-9C50-8B047ED243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7862584"/>
        <c:axId val="427862976"/>
      </c:barChart>
      <c:catAx>
        <c:axId val="427862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862976"/>
        <c:crosses val="autoZero"/>
        <c:auto val="1"/>
        <c:lblAlgn val="ctr"/>
        <c:lblOffset val="100"/>
        <c:noMultiLvlLbl val="0"/>
      </c:catAx>
      <c:valAx>
        <c:axId val="427862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862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[ч_лікарі.xlsx]Аркуш2!$B$53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[ч_лікарі.xlsx]Аркуш2!$H$19:$I$19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[ч_лікарі.xlsx]Аркуш2!$H$53:$I$53</c:f>
              <c:numCache>
                <c:formatCode>0.0%</c:formatCode>
                <c:ptCount val="2"/>
                <c:pt idx="0">
                  <c:v>0.22461538461538461</c:v>
                </c:pt>
                <c:pt idx="1">
                  <c:v>0.34216537231612615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EE-4A1A-ADCB-12140DE054DF}"/>
            </c:ext>
          </c:extLst>
        </c:ser>
        <c:ser>
          <c:idx val="1"/>
          <c:order val="1"/>
          <c:tx>
            <c:strRef>
              <c:f>[ч_лікарі.xlsx]Аркуш2!$B$54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  <a:effectLst/>
          </c:spPr>
          <c:invertIfNegative val="0"/>
          <c:cat>
            <c:strRef>
              <c:f>[ч_лікарі.xlsx]Аркуш2!$H$19:$I$19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[ч_лікарі.xlsx]Аркуш2!$H$54:$I$54</c:f>
              <c:numCache>
                <c:formatCode>0.0%</c:formatCode>
                <c:ptCount val="2"/>
                <c:pt idx="0">
                  <c:v>0.46153846153846151</c:v>
                </c:pt>
                <c:pt idx="1">
                  <c:v>0.35998172681589774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EE-4A1A-ADCB-12140DE054DF}"/>
            </c:ext>
          </c:extLst>
        </c:ser>
        <c:ser>
          <c:idx val="2"/>
          <c:order val="2"/>
          <c:tx>
            <c:strRef>
              <c:f>[ч_лікарі.xlsx]Аркуш2!$B$55</c:f>
              <c:strCache>
                <c:ptCount val="1"/>
                <c:pt idx="0">
                  <c:v>Щось чув/читав</c:v>
                </c:pt>
              </c:strCache>
            </c:strRef>
          </c:tx>
          <c:spPr>
            <a:pattFill prst="wdDnDiag">
              <a:fgClr>
                <a:srgbClr val="000000">
                  <a:lumMod val="50000"/>
                  <a:lumOff val="50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  <a:effectLst/>
          </c:spPr>
          <c:invertIfNegative val="0"/>
          <c:cat>
            <c:strRef>
              <c:f>[ч_лікарі.xlsx]Аркуш2!$H$19:$I$19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[ч_лікарі.xlsx]Аркуш2!$H$55:$I$55</c:f>
              <c:numCache>
                <c:formatCode>0.0%</c:formatCode>
                <c:ptCount val="2"/>
                <c:pt idx="0">
                  <c:v>0.31384615384615383</c:v>
                </c:pt>
                <c:pt idx="1">
                  <c:v>0.29785290086797622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EE-4A1A-ADCB-12140DE05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7864152"/>
        <c:axId val="427864544"/>
      </c:barChart>
      <c:catAx>
        <c:axId val="427864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864544"/>
        <c:crosses val="autoZero"/>
        <c:auto val="1"/>
        <c:lblAlgn val="ctr"/>
        <c:lblOffset val="100"/>
        <c:noMultiLvlLbl val="0"/>
      </c:catAx>
      <c:valAx>
        <c:axId val="42786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8641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[ч_лікарі.xlsx]Лист1!$B$24</c:f>
              <c:strCache>
                <c:ptCount val="1"/>
                <c:pt idx="0">
                  <c:v>1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[ч_лікарі.xlsx]Лист1!$H$24:$I$24</c:f>
              <c:numCache>
                <c:formatCode>0.0%</c:formatCode>
                <c:ptCount val="2"/>
                <c:pt idx="0">
                  <c:v>6.7073170731707321E-2</c:v>
                </c:pt>
                <c:pt idx="1">
                  <c:v>3.3805390589310189E-2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53-458F-9213-0F275F437EF2}"/>
            </c:ext>
          </c:extLst>
        </c:ser>
        <c:ser>
          <c:idx val="1"/>
          <c:order val="1"/>
          <c:tx>
            <c:strRef>
              <c:f>[ч_лікарі.xlsx]Лист1!$B$25</c:f>
              <c:strCache>
                <c:ptCount val="1"/>
                <c:pt idx="0">
                  <c:v>2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[ч_лікарі.xlsx]Лист1!$H$25:$I$25</c:f>
              <c:numCache>
                <c:formatCode>0.0%</c:formatCode>
                <c:ptCount val="2"/>
                <c:pt idx="0">
                  <c:v>0.11585365853658537</c:v>
                </c:pt>
                <c:pt idx="1">
                  <c:v>8.8624942896299685E-2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53-458F-9213-0F275F437EF2}"/>
            </c:ext>
          </c:extLst>
        </c:ser>
        <c:ser>
          <c:idx val="2"/>
          <c:order val="2"/>
          <c:tx>
            <c:strRef>
              <c:f>[ч_лікарі.xlsx]Лист1!$B$26</c:f>
              <c:strCache>
                <c:ptCount val="1"/>
                <c:pt idx="0">
                  <c:v>3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[ч_лікарі.xlsx]Лист1!$H$26:$I$26</c:f>
              <c:numCache>
                <c:formatCode>0.0%</c:formatCode>
                <c:ptCount val="2"/>
                <c:pt idx="0">
                  <c:v>0.20121951219512199</c:v>
                </c:pt>
                <c:pt idx="1">
                  <c:v>0.215623572407492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53-458F-9213-0F275F437EF2}"/>
            </c:ext>
          </c:extLst>
        </c:ser>
        <c:ser>
          <c:idx val="3"/>
          <c:order val="3"/>
          <c:tx>
            <c:strRef>
              <c:f>[ч_лікарі.xlsx]Лист1!$B$27</c:f>
              <c:strCache>
                <c:ptCount val="1"/>
                <c:pt idx="0">
                  <c:v>4</c:v>
                </c:pt>
              </c:strCache>
            </c:strRef>
          </c:tx>
          <c:spPr>
            <a:pattFill prst="wdUpDiag">
              <a:fgClr>
                <a:srgbClr val="9BBB59"/>
              </a:fgClr>
              <a:bgClr>
                <a:sysClr val="window" lastClr="FFFFFF"/>
              </a:bgClr>
            </a:pattFill>
            <a:ln>
              <a:solidFill>
                <a:srgbClr val="9BBB59"/>
              </a:solidFill>
            </a:ln>
            <a:effectLst/>
          </c:spPr>
          <c:invertIfNegative val="0"/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[ч_лікарі.xlsx]Лист1!$H$27:$I$27</c:f>
              <c:numCache>
                <c:formatCode>0.0%</c:formatCode>
                <c:ptCount val="2"/>
                <c:pt idx="0">
                  <c:v>0.26829268292682928</c:v>
                </c:pt>
                <c:pt idx="1">
                  <c:v>0.31612608497030609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53-458F-9213-0F275F437EF2}"/>
            </c:ext>
          </c:extLst>
        </c:ser>
        <c:ser>
          <c:idx val="4"/>
          <c:order val="4"/>
          <c:tx>
            <c:strRef>
              <c:f>[ч_лікарі.xlsx]Лист1!$B$28</c:f>
              <c:strCache>
                <c:ptCount val="1"/>
                <c:pt idx="0">
                  <c:v>5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[ч_лікарі.xlsx]Лист1!$H$28:$I$28</c:f>
              <c:numCache>
                <c:formatCode>0.0%</c:formatCode>
                <c:ptCount val="2"/>
                <c:pt idx="0">
                  <c:v>0.30792682926829268</c:v>
                </c:pt>
                <c:pt idx="1">
                  <c:v>0.29556875285518502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53-458F-9213-0F275F437EF2}"/>
            </c:ext>
          </c:extLst>
        </c:ser>
        <c:ser>
          <c:idx val="5"/>
          <c:order val="5"/>
          <c:tx>
            <c:strRef>
              <c:f>[ч_лікарі.xlsx]Лист1!$B$29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[ч_лікарі.xlsx]Лист1!$H$29:$I$29</c:f>
              <c:numCache>
                <c:formatCode>0.0%</c:formatCode>
                <c:ptCount val="2"/>
                <c:pt idx="0">
                  <c:v>3.9634146341463415E-2</c:v>
                </c:pt>
                <c:pt idx="1">
                  <c:v>5.0251256281407038E-2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C53-458F-9213-0F275F437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954472"/>
        <c:axId val="148945848"/>
      </c:barChart>
      <c:lineChart>
        <c:grouping val="standard"/>
        <c:varyColors val="0"/>
        <c:ser>
          <c:idx val="6"/>
          <c:order val="6"/>
          <c:tx>
            <c:strRef>
              <c:f>[ч_лікарі.xlsx]Лист1!$B$30</c:f>
              <c:strCache>
                <c:ptCount val="1"/>
                <c:pt idx="0">
                  <c:v>Середньозважена оцінка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[ч_лікарі.xlsx]Лист1!$H$30:$I$30</c:f>
              <c:numCache>
                <c:formatCode>0.00</c:formatCode>
                <c:ptCount val="2"/>
                <c:pt idx="0">
                  <c:v>3.6603174603174602</c:v>
                </c:pt>
                <c:pt idx="1">
                  <c:v>3.7907647907647908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C53-458F-9213-0F275F437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941928"/>
        <c:axId val="148955256"/>
      </c:lineChart>
      <c:catAx>
        <c:axId val="148954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945848"/>
        <c:crosses val="autoZero"/>
        <c:auto val="1"/>
        <c:lblAlgn val="ctr"/>
        <c:lblOffset val="100"/>
        <c:noMultiLvlLbl val="0"/>
      </c:catAx>
      <c:valAx>
        <c:axId val="148945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954472"/>
        <c:crosses val="autoZero"/>
        <c:crossBetween val="between"/>
      </c:valAx>
      <c:valAx>
        <c:axId val="148955256"/>
        <c:scaling>
          <c:orientation val="minMax"/>
          <c:max val="4.5"/>
          <c:min val="2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941928"/>
        <c:crosses val="max"/>
        <c:crossBetween val="between"/>
      </c:valAx>
      <c:catAx>
        <c:axId val="148941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895525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[ч_лікарі.xlsx]Аркуш2!$B$53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[ч_лікарі.xlsx]Аркуш2!$J$19:$L$19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[ч_лікарі.xlsx]Аркуш2!$J$53:$L$53</c:f>
              <c:numCache>
                <c:formatCode>0.0%</c:formatCode>
                <c:ptCount val="3"/>
                <c:pt idx="0">
                  <c:v>0.33862876254180596</c:v>
                </c:pt>
                <c:pt idx="1">
                  <c:v>0.32327243844320891</c:v>
                </c:pt>
                <c:pt idx="2">
                  <c:v>0.2121212121212121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E6-4D93-BFF7-4F353047F732}"/>
            </c:ext>
          </c:extLst>
        </c:ser>
        <c:ser>
          <c:idx val="1"/>
          <c:order val="1"/>
          <c:tx>
            <c:strRef>
              <c:f>[ч_лікарі.xlsx]Аркуш2!$B$54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  <a:effectLst/>
          </c:spPr>
          <c:invertIfNegative val="0"/>
          <c:cat>
            <c:strRef>
              <c:f>[ч_лікарі.xlsx]Аркуш2!$J$19:$L$19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[ч_лікарі.xlsx]Аркуш2!$J$54:$L$54</c:f>
              <c:numCache>
                <c:formatCode>0.0%</c:formatCode>
                <c:ptCount val="3"/>
                <c:pt idx="0">
                  <c:v>0.33779264214046817</c:v>
                </c:pt>
                <c:pt idx="1">
                  <c:v>0.40190627482128671</c:v>
                </c:pt>
                <c:pt idx="2">
                  <c:v>0.46969696969696967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E6-4D93-BFF7-4F353047F732}"/>
            </c:ext>
          </c:extLst>
        </c:ser>
        <c:ser>
          <c:idx val="2"/>
          <c:order val="2"/>
          <c:tx>
            <c:strRef>
              <c:f>[ч_лікарі.xlsx]Аркуш2!$B$55</c:f>
              <c:strCache>
                <c:ptCount val="1"/>
                <c:pt idx="0">
                  <c:v>Щось чув/читав</c:v>
                </c:pt>
              </c:strCache>
            </c:strRef>
          </c:tx>
          <c:spPr>
            <a:pattFill prst="wdDnDiag">
              <a:fgClr>
                <a:srgbClr val="000000">
                  <a:lumMod val="50000"/>
                  <a:lumOff val="50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  <a:effectLst/>
          </c:spPr>
          <c:invertIfNegative val="0"/>
          <c:cat>
            <c:strRef>
              <c:f>[ч_лікарі.xlsx]Аркуш2!$J$19:$L$19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[ч_лікарі.xlsx]Аркуш2!$J$55:$L$55</c:f>
              <c:numCache>
                <c:formatCode>0.0%</c:formatCode>
                <c:ptCount val="3"/>
                <c:pt idx="0">
                  <c:v>0.32357859531772576</c:v>
                </c:pt>
                <c:pt idx="1">
                  <c:v>0.27482128673550438</c:v>
                </c:pt>
                <c:pt idx="2">
                  <c:v>0.31818181818181818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E6-4D93-BFF7-4F353047F7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7866112"/>
        <c:axId val="427866504"/>
      </c:barChart>
      <c:catAx>
        <c:axId val="42786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866504"/>
        <c:crosses val="autoZero"/>
        <c:auto val="1"/>
        <c:lblAlgn val="ctr"/>
        <c:lblOffset val="100"/>
        <c:noMultiLvlLbl val="0"/>
      </c:catAx>
      <c:valAx>
        <c:axId val="427866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8661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[ч_лікарі.xlsx]Аркуш2!$B$53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[ч_лікарі.xlsx]Аркуш2!$M$19:$P$19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[ч_лікарі.xlsx]Аркуш2!$M$53:$P$53</c:f>
              <c:numCache>
                <c:formatCode>0.0%</c:formatCode>
                <c:ptCount val="4"/>
                <c:pt idx="0">
                  <c:v>0.45871559633027525</c:v>
                </c:pt>
                <c:pt idx="1">
                  <c:v>0.35714285714285715</c:v>
                </c:pt>
                <c:pt idx="2">
                  <c:v>0.31209781209781212</c:v>
                </c:pt>
                <c:pt idx="3">
                  <c:v>0.3006396588486141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BF-462B-838A-41EE8D7A1E2E}"/>
            </c:ext>
          </c:extLst>
        </c:ser>
        <c:ser>
          <c:idx val="1"/>
          <c:order val="1"/>
          <c:tx>
            <c:strRef>
              <c:f>[ч_лікарі.xlsx]Аркуш2!$B$54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  <a:effectLst/>
          </c:spPr>
          <c:invertIfNegative val="0"/>
          <c:cat>
            <c:strRef>
              <c:f>[ч_лікарі.xlsx]Аркуш2!$M$19:$P$19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[ч_лікарі.xlsx]Аркуш2!$M$54:$P$54</c:f>
              <c:numCache>
                <c:formatCode>0.0%</c:formatCode>
                <c:ptCount val="4"/>
                <c:pt idx="0">
                  <c:v>0.31192660550458717</c:v>
                </c:pt>
                <c:pt idx="1">
                  <c:v>0.29642857142857143</c:v>
                </c:pt>
                <c:pt idx="2">
                  <c:v>0.40154440154440152</c:v>
                </c:pt>
                <c:pt idx="3">
                  <c:v>0.35394456289978676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BF-462B-838A-41EE8D7A1E2E}"/>
            </c:ext>
          </c:extLst>
        </c:ser>
        <c:ser>
          <c:idx val="2"/>
          <c:order val="2"/>
          <c:tx>
            <c:strRef>
              <c:f>[ч_лікарі.xlsx]Аркуш2!$B$55</c:f>
              <c:strCache>
                <c:ptCount val="1"/>
                <c:pt idx="0">
                  <c:v>Щось чув/читав</c:v>
                </c:pt>
              </c:strCache>
            </c:strRef>
          </c:tx>
          <c:spPr>
            <a:pattFill prst="wdDnDiag">
              <a:fgClr>
                <a:srgbClr val="000000">
                  <a:lumMod val="50000"/>
                  <a:lumOff val="50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  <a:effectLst/>
          </c:spPr>
          <c:invertIfNegative val="0"/>
          <c:cat>
            <c:strRef>
              <c:f>[ч_лікарі.xlsx]Аркуш2!$M$19:$P$19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[ч_лікарі.xlsx]Аркуш2!$M$55:$P$55</c:f>
              <c:numCache>
                <c:formatCode>0.0%</c:formatCode>
                <c:ptCount val="4"/>
                <c:pt idx="0">
                  <c:v>0.22935779816513763</c:v>
                </c:pt>
                <c:pt idx="1">
                  <c:v>0.34642857142857136</c:v>
                </c:pt>
                <c:pt idx="2">
                  <c:v>0.28635778635778636</c:v>
                </c:pt>
                <c:pt idx="3">
                  <c:v>0.34541577825159914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BF-462B-838A-41EE8D7A1E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7867680"/>
        <c:axId val="427868072"/>
      </c:barChart>
      <c:catAx>
        <c:axId val="42786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868072"/>
        <c:crosses val="autoZero"/>
        <c:auto val="1"/>
        <c:lblAlgn val="ctr"/>
        <c:lblOffset val="100"/>
        <c:noMultiLvlLbl val="0"/>
      </c:catAx>
      <c:valAx>
        <c:axId val="427868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8676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920089484475888"/>
          <c:y val="3.9567105712533995E-2"/>
          <c:w val="0.82432860332194424"/>
          <c:h val="0.71929199224777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[ч_лікарі.xlsx]Аркуш2!$B$53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[ч_лікарі.xlsx]Аркуш2!$Q$19:$U$19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[ч_лікарі.xlsx]Аркуш2!$Q$53:$U$53</c:f>
              <c:numCache>
                <c:formatCode>0.0%</c:formatCode>
                <c:ptCount val="5"/>
                <c:pt idx="0">
                  <c:v>0.19863013698630139</c:v>
                </c:pt>
                <c:pt idx="1">
                  <c:v>0.27522935779816515</c:v>
                </c:pt>
                <c:pt idx="2">
                  <c:v>0.33230293663060279</c:v>
                </c:pt>
                <c:pt idx="3">
                  <c:v>0.40545144804088584</c:v>
                </c:pt>
                <c:pt idx="4">
                  <c:v>0.36299765807962531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1C-43A9-AAF8-DF80ACE97CC7}"/>
            </c:ext>
          </c:extLst>
        </c:ser>
        <c:ser>
          <c:idx val="1"/>
          <c:order val="1"/>
          <c:tx>
            <c:strRef>
              <c:f>[ч_лікарі.xlsx]Аркуш2!$B$54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  <a:effectLst/>
          </c:spPr>
          <c:invertIfNegative val="0"/>
          <c:cat>
            <c:strRef>
              <c:f>[ч_лікарі.xlsx]Аркуш2!$Q$19:$U$19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[ч_лікарі.xlsx]Аркуш2!$Q$54:$U$54</c:f>
              <c:numCache>
                <c:formatCode>0.0%</c:formatCode>
                <c:ptCount val="5"/>
                <c:pt idx="0">
                  <c:v>0.4178082191780822</c:v>
                </c:pt>
                <c:pt idx="1">
                  <c:v>0.39816513761467898</c:v>
                </c:pt>
                <c:pt idx="2">
                  <c:v>0.39876352395672332</c:v>
                </c:pt>
                <c:pt idx="3">
                  <c:v>0.34923339011925042</c:v>
                </c:pt>
                <c:pt idx="4">
                  <c:v>0.31147540983606559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1C-43A9-AAF8-DF80ACE97CC7}"/>
            </c:ext>
          </c:extLst>
        </c:ser>
        <c:ser>
          <c:idx val="2"/>
          <c:order val="2"/>
          <c:tx>
            <c:strRef>
              <c:f>[ч_лікарі.xlsx]Аркуш2!$B$55</c:f>
              <c:strCache>
                <c:ptCount val="1"/>
                <c:pt idx="0">
                  <c:v>Щось чув/читав</c:v>
                </c:pt>
              </c:strCache>
            </c:strRef>
          </c:tx>
          <c:spPr>
            <a:pattFill prst="wdDnDiag">
              <a:fgClr>
                <a:srgbClr val="000000">
                  <a:lumMod val="50000"/>
                  <a:lumOff val="50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  <a:effectLst/>
          </c:spPr>
          <c:invertIfNegative val="0"/>
          <c:cat>
            <c:strRef>
              <c:f>[ч_лікарі.xlsx]Аркуш2!$Q$19:$U$19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[ч_лікарі.xlsx]Аркуш2!$Q$55:$U$55</c:f>
              <c:numCache>
                <c:formatCode>0.0%</c:formatCode>
                <c:ptCount val="5"/>
                <c:pt idx="0">
                  <c:v>0.38356164383561642</c:v>
                </c:pt>
                <c:pt idx="1">
                  <c:v>0.32660550458715598</c:v>
                </c:pt>
                <c:pt idx="2">
                  <c:v>0.26893353941267389</c:v>
                </c:pt>
                <c:pt idx="3">
                  <c:v>0.24531516183986374</c:v>
                </c:pt>
                <c:pt idx="4">
                  <c:v>0.32552693208430911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1C-43A9-AAF8-DF80ACE97C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7869640"/>
        <c:axId val="427870032"/>
      </c:barChart>
      <c:catAx>
        <c:axId val="427869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870032"/>
        <c:crosses val="autoZero"/>
        <c:auto val="1"/>
        <c:lblAlgn val="ctr"/>
        <c:lblOffset val="100"/>
        <c:noMultiLvlLbl val="0"/>
      </c:catAx>
      <c:valAx>
        <c:axId val="42787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8696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881449601408515E-2"/>
          <c:y val="7.860329507004396E-2"/>
          <c:w val="0.52064002869206571"/>
          <c:h val="0.80793296018720551"/>
        </c:manualLayout>
      </c:layout>
      <c:pieChart>
        <c:varyColors val="1"/>
        <c:ser>
          <c:idx val="0"/>
          <c:order val="0"/>
          <c:explosion val="4"/>
          <c:dPt>
            <c:idx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 w="19050"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22-4284-82CC-732FEBC0FF1B}"/>
              </c:ext>
            </c:extLst>
          </c:dPt>
          <c:dPt>
            <c:idx val="1"/>
            <c:bubble3D val="0"/>
            <c:spPr>
              <a:pattFill prst="wdUpDiag">
                <a:fgClr>
                  <a:schemeClr val="accent3"/>
                </a:fgClr>
                <a:bgClr>
                  <a:schemeClr val="bg1"/>
                </a:bgClr>
              </a:patt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22-4284-82CC-732FEBC0FF1B}"/>
              </c:ext>
            </c:extLst>
          </c:dPt>
          <c:dPt>
            <c:idx val="2"/>
            <c:bubble3D val="0"/>
            <c:spPr>
              <a:pattFill prst="wdDnDiag">
                <a:fgClr>
                  <a:schemeClr val="accent6"/>
                </a:fgClr>
                <a:bgClr>
                  <a:schemeClr val="bg1"/>
                </a:bgClr>
              </a:pattFill>
              <a:ln w="19050"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F22-4284-82CC-732FEBC0FF1B}"/>
              </c:ext>
            </c:extLst>
          </c:dPt>
          <c:dPt>
            <c:idx val="3"/>
            <c:bubble3D val="0"/>
            <c:spPr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 w="190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F22-4284-82CC-732FEBC0FF1B}"/>
              </c:ext>
            </c:extLst>
          </c:dPt>
          <c:dPt>
            <c:idx val="4"/>
            <c:bubble3D val="0"/>
            <c:spPr>
              <a:pattFill prst="wdDn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F22-4284-82CC-732FEBC0FF1B}"/>
              </c:ext>
            </c:extLst>
          </c:dPt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Лист1!$B$212:$B$216</c:f>
              <c:strCache>
                <c:ptCount val="5"/>
                <c:pt idx="0">
                  <c:v>Так</c:v>
                </c:pt>
                <c:pt idx="1">
                  <c:v>Скоріше так</c:v>
                </c:pt>
                <c:pt idx="2">
                  <c:v>Скоріше ні</c:v>
                </c:pt>
                <c:pt idx="3">
                  <c:v>Ні</c:v>
                </c:pt>
                <c:pt idx="4">
                  <c:v>Важко відповісти</c:v>
                </c:pt>
              </c:strCache>
            </c:strRef>
          </c:cat>
          <c:val>
            <c:numRef>
              <c:f>Лист1!$C$212:$C$216</c:f>
              <c:numCache>
                <c:formatCode>0.0%</c:formatCode>
                <c:ptCount val="5"/>
                <c:pt idx="0">
                  <c:v>0.13725490196078433</c:v>
                </c:pt>
                <c:pt idx="1">
                  <c:v>0.29523809523809524</c:v>
                </c:pt>
                <c:pt idx="2">
                  <c:v>0.12661064425770308</c:v>
                </c:pt>
                <c:pt idx="3">
                  <c:v>5.938375350140055E-2</c:v>
                </c:pt>
                <c:pt idx="4">
                  <c:v>0.38151260504201678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F22-4284-82CC-732FEBC0FF1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30527705775908"/>
          <c:y val="7.5904752869746697E-2"/>
          <c:w val="0.3529901697070475"/>
          <c:h val="0.82755361603895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ru-RU"/>
    </a:p>
  </c:txPr>
  <c:externalData r:id="rId4">
    <c:autoUpdate val="0"/>
  </c:externalData>
</c:chartSpace>
</file>

<file path=ppt/charts/chart1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70828103008863"/>
          <c:y val="0.21467886367145284"/>
          <c:w val="0.66867672790901145"/>
          <c:h val="0.71372721146343188"/>
        </c:manualLayout>
      </c:layout>
      <c:barChart>
        <c:barDir val="bar"/>
        <c:grouping val="clustered"/>
        <c:varyColors val="0"/>
        <c:ser>
          <c:idx val="0"/>
          <c:order val="0"/>
          <c:spPr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7E-4E2E-BAB7-F1488EA305E0}"/>
              </c:ext>
            </c:extLst>
          </c:dPt>
          <c:dPt>
            <c:idx val="1"/>
            <c:invertIfNegative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7E-4E2E-BAB7-F1488EA305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Лист1!$V$212:$V$213</c:f>
              <c:strCache>
                <c:ptCount val="2"/>
                <c:pt idx="0">
                  <c:v>Ні</c:v>
                </c:pt>
                <c:pt idx="1">
                  <c:v>Так</c:v>
                </c:pt>
              </c:strCache>
            </c:strRef>
          </c:cat>
          <c:val>
            <c:numRef>
              <c:f>Лист1!$W$212:$W$213</c:f>
              <c:numCache>
                <c:formatCode>0.0%</c:formatCode>
                <c:ptCount val="2"/>
                <c:pt idx="0">
                  <c:v>0.18599439775910362</c:v>
                </c:pt>
                <c:pt idx="1">
                  <c:v>0.43249299719887957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7E-4E2E-BAB7-F1488EA30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3482376"/>
        <c:axId val="433482768"/>
      </c:barChart>
      <c:catAx>
        <c:axId val="433482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3482768"/>
        <c:crosses val="autoZero"/>
        <c:auto val="1"/>
        <c:lblAlgn val="ctr"/>
        <c:lblOffset val="100"/>
        <c:noMultiLvlLbl val="0"/>
      </c:catAx>
      <c:valAx>
        <c:axId val="4334827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433482376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[ч_лікарі.xlsx]Аркуш2!$B$60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[ч_лікарі.xlsx]Аркуш2!$D$33:$G$33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[ч_лікарі.xlsx]Аркуш2!$D$60:$G$60</c:f>
              <c:numCache>
                <c:formatCode>0.0%</c:formatCode>
                <c:ptCount val="4"/>
                <c:pt idx="0">
                  <c:v>0.12668161434977579</c:v>
                </c:pt>
                <c:pt idx="1">
                  <c:v>0.12316176470588236</c:v>
                </c:pt>
                <c:pt idx="2">
                  <c:v>0.21428571428571427</c:v>
                </c:pt>
                <c:pt idx="3">
                  <c:v>0.14388489208633093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6C-4358-A6AE-EDF0FB034007}"/>
            </c:ext>
          </c:extLst>
        </c:ser>
        <c:ser>
          <c:idx val="1"/>
          <c:order val="1"/>
          <c:tx>
            <c:strRef>
              <c:f>[ч_лікарі.xlsx]Аркуш2!$B$61</c:f>
              <c:strCache>
                <c:ptCount val="1"/>
                <c:pt idx="0">
                  <c:v>Скоріше так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[ч_лікарі.xlsx]Аркуш2!$D$33:$G$33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[ч_лікарі.xlsx]Аркуш2!$D$61:$G$61</c:f>
              <c:numCache>
                <c:formatCode>0.0%</c:formatCode>
                <c:ptCount val="4"/>
                <c:pt idx="0">
                  <c:v>0.3038116591928251</c:v>
                </c:pt>
                <c:pt idx="1">
                  <c:v>0.2702205882352941</c:v>
                </c:pt>
                <c:pt idx="2">
                  <c:v>0.40952380952380951</c:v>
                </c:pt>
                <c:pt idx="3">
                  <c:v>0.16546762589928057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6C-4358-A6AE-EDF0FB034007}"/>
            </c:ext>
          </c:extLst>
        </c:ser>
        <c:ser>
          <c:idx val="2"/>
          <c:order val="2"/>
          <c:tx>
            <c:strRef>
              <c:f>[ч_лікарі.xlsx]Аркуш2!$B$62</c:f>
              <c:strCache>
                <c:ptCount val="1"/>
                <c:pt idx="0">
                  <c:v>Скоріше ні</c:v>
                </c:pt>
              </c:strCache>
            </c:strRef>
          </c:tx>
          <c:spPr>
            <a:pattFill prst="wdDn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[ч_лікарі.xlsx]Аркуш2!$D$33:$G$33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[ч_лікарі.xlsx]Аркуш2!$D$62:$G$62</c:f>
              <c:numCache>
                <c:formatCode>0.0%</c:formatCode>
                <c:ptCount val="4"/>
                <c:pt idx="0">
                  <c:v>0.14573991031390135</c:v>
                </c:pt>
                <c:pt idx="1">
                  <c:v>9.5588235294117641E-2</c:v>
                </c:pt>
                <c:pt idx="2">
                  <c:v>0.15238095238095239</c:v>
                </c:pt>
                <c:pt idx="3">
                  <c:v>8.6330935251798552E-2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6C-4358-A6AE-EDF0FB034007}"/>
            </c:ext>
          </c:extLst>
        </c:ser>
        <c:ser>
          <c:idx val="3"/>
          <c:order val="3"/>
          <c:tx>
            <c:strRef>
              <c:f>[ч_лікарі.xlsx]Аркуш2!$B$63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[ч_лікарі.xlsx]Аркуш2!$D$33:$G$33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[ч_лікарі.xlsx]Аркуш2!$D$63:$G$63</c:f>
              <c:numCache>
                <c:formatCode>0.0%</c:formatCode>
                <c:ptCount val="4"/>
                <c:pt idx="0">
                  <c:v>7.3991031390134535E-2</c:v>
                </c:pt>
                <c:pt idx="1">
                  <c:v>3.4926470588235295E-2</c:v>
                </c:pt>
                <c:pt idx="2">
                  <c:v>6.6666666666666666E-2</c:v>
                </c:pt>
                <c:pt idx="3">
                  <c:v>5.0359712230215826E-2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6C-4358-A6AE-EDF0FB034007}"/>
            </c:ext>
          </c:extLst>
        </c:ser>
        <c:ser>
          <c:idx val="4"/>
          <c:order val="4"/>
          <c:tx>
            <c:strRef>
              <c:f>[ч_лікарі.xlsx]Аркуш2!$B$64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[ч_лікарі.xlsx]Аркуш2!$D$33:$G$33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[ч_лікарі.xlsx]Аркуш2!$D$64:$G$64</c:f>
              <c:numCache>
                <c:formatCode>0.0%</c:formatCode>
                <c:ptCount val="4"/>
                <c:pt idx="0">
                  <c:v>0.34977578475336324</c:v>
                </c:pt>
                <c:pt idx="1">
                  <c:v>0.47610294117647056</c:v>
                </c:pt>
                <c:pt idx="2">
                  <c:v>0.15714285714285714</c:v>
                </c:pt>
                <c:pt idx="3">
                  <c:v>0.5539568345323741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6C-4358-A6AE-EDF0FB0340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7871992"/>
        <c:axId val="427872384"/>
      </c:barChart>
      <c:lineChart>
        <c:grouping val="standard"/>
        <c:varyColors val="0"/>
        <c:ser>
          <c:idx val="5"/>
          <c:order val="5"/>
          <c:tx>
            <c:strRef>
              <c:f>[ч_лікарі.xlsx]Аркуш2!$B$65</c:f>
              <c:strCache>
                <c:ptCount val="1"/>
                <c:pt idx="0">
                  <c:v>Так - Ні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[ч_лікарі.xlsx]Аркуш2!$D$33:$G$33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[ч_лікарі.xlsx]Аркуш2!$D$65:$G$65</c:f>
              <c:numCache>
                <c:formatCode>0.0%</c:formatCode>
                <c:ptCount val="4"/>
                <c:pt idx="0">
                  <c:v>0.21076233183856508</c:v>
                </c:pt>
                <c:pt idx="1">
                  <c:v>0.26286764705882354</c:v>
                </c:pt>
                <c:pt idx="2">
                  <c:v>0.40476190476190477</c:v>
                </c:pt>
                <c:pt idx="3">
                  <c:v>0.1726618705035971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A6C-4358-A6AE-EDF0FB0340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7873168"/>
        <c:axId val="427872776"/>
      </c:lineChart>
      <c:catAx>
        <c:axId val="427871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872384"/>
        <c:crosses val="autoZero"/>
        <c:auto val="1"/>
        <c:lblAlgn val="ctr"/>
        <c:lblOffset val="100"/>
        <c:noMultiLvlLbl val="0"/>
      </c:catAx>
      <c:valAx>
        <c:axId val="42787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871992"/>
        <c:crosses val="autoZero"/>
        <c:crossBetween val="between"/>
      </c:valAx>
      <c:valAx>
        <c:axId val="427872776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873168"/>
        <c:crosses val="max"/>
        <c:crossBetween val="between"/>
      </c:valAx>
      <c:catAx>
        <c:axId val="427873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787277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[ч_лікарі.xlsx]Аркуш2!$B$60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[ч_лікарі.xlsx]Аркуш2!$H$33:$I$33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[ч_лікарі.xlsx]Аркуш2!$H$60:$I$60</c:f>
              <c:numCache>
                <c:formatCode>0.0%</c:formatCode>
                <c:ptCount val="2"/>
                <c:pt idx="0">
                  <c:v>9.3596059113300503E-2</c:v>
                </c:pt>
                <c:pt idx="1">
                  <c:v>0.14340101522842641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3F-4645-9298-C4693D60BB13}"/>
            </c:ext>
          </c:extLst>
        </c:ser>
        <c:ser>
          <c:idx val="1"/>
          <c:order val="1"/>
          <c:tx>
            <c:strRef>
              <c:f>[ч_лікарі.xlsx]Аркуш2!$B$61</c:f>
              <c:strCache>
                <c:ptCount val="1"/>
                <c:pt idx="0">
                  <c:v>Скоріше так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[ч_лікарі.xlsx]Аркуш2!$H$33:$I$33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[ч_лікарі.xlsx]Аркуш2!$H$61:$I$61</c:f>
              <c:numCache>
                <c:formatCode>0.0%</c:formatCode>
                <c:ptCount val="2"/>
                <c:pt idx="0">
                  <c:v>0.33497536945812806</c:v>
                </c:pt>
                <c:pt idx="1">
                  <c:v>0.2899746192893401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3F-4645-9298-C4693D60BB13}"/>
            </c:ext>
          </c:extLst>
        </c:ser>
        <c:ser>
          <c:idx val="2"/>
          <c:order val="2"/>
          <c:tx>
            <c:strRef>
              <c:f>[ч_лікарі.xlsx]Аркуш2!$B$62</c:f>
              <c:strCache>
                <c:ptCount val="1"/>
                <c:pt idx="0">
                  <c:v>Скоріше ні</c:v>
                </c:pt>
              </c:strCache>
            </c:strRef>
          </c:tx>
          <c:spPr>
            <a:pattFill prst="wdDn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[ч_лікарі.xlsx]Аркуш2!$H$33:$I$33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[ч_лікарі.xlsx]Аркуш2!$H$62:$I$62</c:f>
              <c:numCache>
                <c:formatCode>0.0%</c:formatCode>
                <c:ptCount val="2"/>
                <c:pt idx="0">
                  <c:v>8.3743842364532015E-2</c:v>
                </c:pt>
                <c:pt idx="1">
                  <c:v>0.13261421319796954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3F-4645-9298-C4693D60BB13}"/>
            </c:ext>
          </c:extLst>
        </c:ser>
        <c:ser>
          <c:idx val="3"/>
          <c:order val="3"/>
          <c:tx>
            <c:strRef>
              <c:f>[ч_лікарі.xlsx]Аркуш2!$B$63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[ч_лікарі.xlsx]Аркуш2!$H$33:$I$33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[ч_лікарі.xlsx]Аркуш2!$H$63:$I$63</c:f>
              <c:numCache>
                <c:formatCode>0.0%</c:formatCode>
                <c:ptCount val="2"/>
                <c:pt idx="0">
                  <c:v>2.4630541871921183E-2</c:v>
                </c:pt>
                <c:pt idx="1">
                  <c:v>6.2817258883248725E-2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3F-4645-9298-C4693D60BB13}"/>
            </c:ext>
          </c:extLst>
        </c:ser>
        <c:ser>
          <c:idx val="4"/>
          <c:order val="4"/>
          <c:tx>
            <c:strRef>
              <c:f>[ч_лікарі.xlsx]Аркуш2!$B$64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[ч_лікарі.xlsx]Аркуш2!$H$33:$I$33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[ч_лікарі.xlsx]Аркуш2!$H$64:$I$64</c:f>
              <c:numCache>
                <c:formatCode>0.0%</c:formatCode>
                <c:ptCount val="2"/>
                <c:pt idx="0">
                  <c:v>0.46305418719211822</c:v>
                </c:pt>
                <c:pt idx="1">
                  <c:v>0.37119289340101524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3F-4645-9298-C4693D60BB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7874344"/>
        <c:axId val="427874736"/>
      </c:barChart>
      <c:lineChart>
        <c:grouping val="standard"/>
        <c:varyColors val="0"/>
        <c:ser>
          <c:idx val="5"/>
          <c:order val="5"/>
          <c:tx>
            <c:strRef>
              <c:f>[ч_лікарі.xlsx]Аркуш2!$B$65</c:f>
              <c:strCache>
                <c:ptCount val="1"/>
                <c:pt idx="0">
                  <c:v>Так - Ні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[ч_лікарі.xlsx]Аркуш2!$H$33:$I$33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[ч_лікарі.xlsx]Аркуш2!$H$65:$I$65</c:f>
              <c:numCache>
                <c:formatCode>0.0%</c:formatCode>
                <c:ptCount val="2"/>
                <c:pt idx="0">
                  <c:v>0.32019704433497531</c:v>
                </c:pt>
                <c:pt idx="1">
                  <c:v>0.23794416243654826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A3F-4645-9298-C4693D60BB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7875520"/>
        <c:axId val="427875128"/>
      </c:lineChart>
      <c:catAx>
        <c:axId val="427874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874736"/>
        <c:crosses val="autoZero"/>
        <c:auto val="1"/>
        <c:lblAlgn val="ctr"/>
        <c:lblOffset val="100"/>
        <c:noMultiLvlLbl val="0"/>
      </c:catAx>
      <c:valAx>
        <c:axId val="42787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874344"/>
        <c:crosses val="autoZero"/>
        <c:crossBetween val="between"/>
      </c:valAx>
      <c:valAx>
        <c:axId val="427875128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875520"/>
        <c:crosses val="max"/>
        <c:crossBetween val="between"/>
      </c:valAx>
      <c:catAx>
        <c:axId val="427875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787512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[ч_лікарі.xlsx]Аркуш2!$B$60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[ч_лікарі.xlsx]Аркуш2!$J$33:$L$33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[ч_лікарі.xlsx]Аркуш2!$J$60:$L$60</c:f>
              <c:numCache>
                <c:formatCode>0.0%</c:formatCode>
                <c:ptCount val="3"/>
                <c:pt idx="0">
                  <c:v>0.14853801169590644</c:v>
                </c:pt>
                <c:pt idx="1">
                  <c:v>0.12921348314606743</c:v>
                </c:pt>
                <c:pt idx="2">
                  <c:v>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50-44E3-BE91-4549678E99AA}"/>
            </c:ext>
          </c:extLst>
        </c:ser>
        <c:ser>
          <c:idx val="1"/>
          <c:order val="1"/>
          <c:tx>
            <c:strRef>
              <c:f>[ч_лікарі.xlsx]Аркуш2!$B$61</c:f>
              <c:strCache>
                <c:ptCount val="1"/>
                <c:pt idx="0">
                  <c:v>Скоріше так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[ч_лікарі.xlsx]Аркуш2!$J$33:$L$33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[ч_лікарі.xlsx]Аркуш2!$J$61:$L$61</c:f>
              <c:numCache>
                <c:formatCode>0.0%</c:formatCode>
                <c:ptCount val="3"/>
                <c:pt idx="0">
                  <c:v>0.33333333333333326</c:v>
                </c:pt>
                <c:pt idx="1">
                  <c:v>0.25617977528089886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50-44E3-BE91-4549678E99AA}"/>
            </c:ext>
          </c:extLst>
        </c:ser>
        <c:ser>
          <c:idx val="2"/>
          <c:order val="2"/>
          <c:tx>
            <c:strRef>
              <c:f>[ч_лікарі.xlsx]Аркуш2!$B$62</c:f>
              <c:strCache>
                <c:ptCount val="1"/>
                <c:pt idx="0">
                  <c:v>Скоріше ні</c:v>
                </c:pt>
              </c:strCache>
            </c:strRef>
          </c:tx>
          <c:spPr>
            <a:pattFill prst="wdDn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[ч_лікарі.xlsx]Аркуш2!$J$33:$L$33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[ч_лікарі.xlsx]Аркуш2!$J$62:$L$62</c:f>
              <c:numCache>
                <c:formatCode>0.0%</c:formatCode>
                <c:ptCount val="3"/>
                <c:pt idx="0">
                  <c:v>9.2397660818713451E-2</c:v>
                </c:pt>
                <c:pt idx="1">
                  <c:v>0.15730337078651685</c:v>
                </c:pt>
                <c:pt idx="2">
                  <c:v>0.17499999999999999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50-44E3-BE91-4549678E99AA}"/>
            </c:ext>
          </c:extLst>
        </c:ser>
        <c:ser>
          <c:idx val="3"/>
          <c:order val="3"/>
          <c:tx>
            <c:strRef>
              <c:f>[ч_лікарі.xlsx]Аркуш2!$B$63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[ч_лікарі.xlsx]Аркуш2!$J$33:$L$33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[ч_лікарі.xlsx]Аркуш2!$J$63:$L$63</c:f>
              <c:numCache>
                <c:formatCode>0.0%</c:formatCode>
                <c:ptCount val="3"/>
                <c:pt idx="0">
                  <c:v>2.8070175438596488E-2</c:v>
                </c:pt>
                <c:pt idx="1">
                  <c:v>8.8764044943820231E-2</c:v>
                </c:pt>
                <c:pt idx="2">
                  <c:v>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50-44E3-BE91-4549678E99AA}"/>
            </c:ext>
          </c:extLst>
        </c:ser>
        <c:ser>
          <c:idx val="4"/>
          <c:order val="4"/>
          <c:tx>
            <c:strRef>
              <c:f>[ч_лікарі.xlsx]Аркуш2!$B$64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[ч_лікарі.xlsx]Аркуш2!$J$33:$L$33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[ч_лікарі.xlsx]Аркуш2!$J$64:$L$64</c:f>
              <c:numCache>
                <c:formatCode>0.0%</c:formatCode>
                <c:ptCount val="3"/>
                <c:pt idx="0">
                  <c:v>0.39766081871345027</c:v>
                </c:pt>
                <c:pt idx="1">
                  <c:v>0.36853932584269666</c:v>
                </c:pt>
                <c:pt idx="2">
                  <c:v>0.32500000000000001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50-44E3-BE91-4549678E9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7971144"/>
        <c:axId val="427971536"/>
      </c:barChart>
      <c:lineChart>
        <c:grouping val="standard"/>
        <c:varyColors val="0"/>
        <c:ser>
          <c:idx val="5"/>
          <c:order val="5"/>
          <c:tx>
            <c:strRef>
              <c:f>[ч_лікарі.xlsx]Аркуш2!$B$65</c:f>
              <c:strCache>
                <c:ptCount val="1"/>
                <c:pt idx="0">
                  <c:v>Так - Ні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[ч_лікарі.xlsx]Аркуш2!$J$33:$L$33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[ч_лікарі.xlsx]Аркуш2!$J$65:$L$65</c:f>
              <c:numCache>
                <c:formatCode>0.0%</c:formatCode>
                <c:ptCount val="3"/>
                <c:pt idx="0">
                  <c:v>0.36140350877192973</c:v>
                </c:pt>
                <c:pt idx="1">
                  <c:v>0.13932584269662918</c:v>
                </c:pt>
                <c:pt idx="2">
                  <c:v>0.17499999999999999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450-44E3-BE91-4549678E9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7972320"/>
        <c:axId val="427971928"/>
      </c:lineChart>
      <c:catAx>
        <c:axId val="427971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971536"/>
        <c:crosses val="autoZero"/>
        <c:auto val="1"/>
        <c:lblAlgn val="ctr"/>
        <c:lblOffset val="100"/>
        <c:noMultiLvlLbl val="0"/>
      </c:catAx>
      <c:valAx>
        <c:axId val="42797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971144"/>
        <c:crosses val="autoZero"/>
        <c:crossBetween val="between"/>
      </c:valAx>
      <c:valAx>
        <c:axId val="427971928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972320"/>
        <c:crosses val="max"/>
        <c:crossBetween val="between"/>
      </c:valAx>
      <c:catAx>
        <c:axId val="427972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797192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[ч_лікарі.xlsx]Аркуш2!$B$60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[ч_лікарі.xlsx]Аркуш2!$M$33:$P$33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[ч_лікарі.xlsx]Аркуш2!$M$60:$P$60</c:f>
              <c:numCache>
                <c:formatCode>0.0%</c:formatCode>
                <c:ptCount val="4"/>
                <c:pt idx="0">
                  <c:v>0.19526627218934911</c:v>
                </c:pt>
                <c:pt idx="1">
                  <c:v>0.13744075829383887</c:v>
                </c:pt>
                <c:pt idx="2">
                  <c:v>0.1279926335174954</c:v>
                </c:pt>
                <c:pt idx="3">
                  <c:v>0.13793103448275862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AD-4E5E-9811-28CD803EF72F}"/>
            </c:ext>
          </c:extLst>
        </c:ser>
        <c:ser>
          <c:idx val="1"/>
          <c:order val="1"/>
          <c:tx>
            <c:strRef>
              <c:f>[ч_лікарі.xlsx]Аркуш2!$B$61</c:f>
              <c:strCache>
                <c:ptCount val="1"/>
                <c:pt idx="0">
                  <c:v>Скоріше так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[ч_лікарі.xlsx]Аркуш2!$M$33:$P$33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[ч_лікарі.xlsx]Аркуш2!$M$61:$P$61</c:f>
              <c:numCache>
                <c:formatCode>0.0%</c:formatCode>
                <c:ptCount val="4"/>
                <c:pt idx="0">
                  <c:v>0.34911242603550297</c:v>
                </c:pt>
                <c:pt idx="1">
                  <c:v>0.32227488151658767</c:v>
                </c:pt>
                <c:pt idx="2">
                  <c:v>0.25874769797421732</c:v>
                </c:pt>
                <c:pt idx="3">
                  <c:v>0.37304075235109724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AD-4E5E-9811-28CD803EF72F}"/>
            </c:ext>
          </c:extLst>
        </c:ser>
        <c:ser>
          <c:idx val="2"/>
          <c:order val="2"/>
          <c:tx>
            <c:strRef>
              <c:f>[ч_лікарі.xlsx]Аркуш2!$B$62</c:f>
              <c:strCache>
                <c:ptCount val="1"/>
                <c:pt idx="0">
                  <c:v>Скоріше ні</c:v>
                </c:pt>
              </c:strCache>
            </c:strRef>
          </c:tx>
          <c:spPr>
            <a:pattFill prst="wdDn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[ч_лікарі.xlsx]Аркуш2!$M$33:$P$33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[ч_лікарі.xlsx]Аркуш2!$M$62:$P$62</c:f>
              <c:numCache>
                <c:formatCode>0.0%</c:formatCode>
                <c:ptCount val="4"/>
                <c:pt idx="0">
                  <c:v>0.10059171597633138</c:v>
                </c:pt>
                <c:pt idx="1">
                  <c:v>0.1042654028436019</c:v>
                </c:pt>
                <c:pt idx="2">
                  <c:v>0.14088397790055249</c:v>
                </c:pt>
                <c:pt idx="3">
                  <c:v>0.10658307210031348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AD-4E5E-9811-28CD803EF72F}"/>
            </c:ext>
          </c:extLst>
        </c:ser>
        <c:ser>
          <c:idx val="3"/>
          <c:order val="3"/>
          <c:tx>
            <c:strRef>
              <c:f>[ч_лікарі.xlsx]Аркуш2!$B$63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[ч_лікарі.xlsx]Аркуш2!$M$33:$P$33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[ч_лікарі.xlsx]Аркуш2!$M$63:$P$63</c:f>
              <c:numCache>
                <c:formatCode>0.0%</c:formatCode>
                <c:ptCount val="4"/>
                <c:pt idx="0">
                  <c:v>2.9585798816568046E-2</c:v>
                </c:pt>
                <c:pt idx="1">
                  <c:v>5.6872037914691947E-2</c:v>
                </c:pt>
                <c:pt idx="2">
                  <c:v>6.6298342541436461E-2</c:v>
                </c:pt>
                <c:pt idx="3">
                  <c:v>5.329153605015674E-2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AD-4E5E-9811-28CD803EF72F}"/>
            </c:ext>
          </c:extLst>
        </c:ser>
        <c:ser>
          <c:idx val="4"/>
          <c:order val="4"/>
          <c:tx>
            <c:strRef>
              <c:f>[ч_лікарі.xlsx]Аркуш2!$B$64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[ч_лікарі.xlsx]Аркуш2!$M$33:$P$33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[ч_лікарі.xlsx]Аркуш2!$M$64:$P$64</c:f>
              <c:numCache>
                <c:formatCode>0.0%</c:formatCode>
                <c:ptCount val="4"/>
                <c:pt idx="0">
                  <c:v>0.32544378698224852</c:v>
                </c:pt>
                <c:pt idx="1">
                  <c:v>0.37914691943127965</c:v>
                </c:pt>
                <c:pt idx="2">
                  <c:v>0.40607734806629836</c:v>
                </c:pt>
                <c:pt idx="3">
                  <c:v>0.32915360501567398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AD-4E5E-9811-28CD803EF7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7973496"/>
        <c:axId val="427973888"/>
      </c:barChart>
      <c:lineChart>
        <c:grouping val="standard"/>
        <c:varyColors val="0"/>
        <c:ser>
          <c:idx val="5"/>
          <c:order val="5"/>
          <c:tx>
            <c:strRef>
              <c:f>[ч_лікарі.xlsx]Аркуш2!$B$65</c:f>
              <c:strCache>
                <c:ptCount val="1"/>
                <c:pt idx="0">
                  <c:v>Так - Ні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[ч_лікарі.xlsx]Аркуш2!$M$33:$P$33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[ч_лікарі.xlsx]Аркуш2!$M$65:$P$65</c:f>
              <c:numCache>
                <c:formatCode>0.0%</c:formatCode>
                <c:ptCount val="4"/>
                <c:pt idx="0">
                  <c:v>0.41420118343195267</c:v>
                </c:pt>
                <c:pt idx="1">
                  <c:v>0.29857819905213268</c:v>
                </c:pt>
                <c:pt idx="2">
                  <c:v>0.17955801104972377</c:v>
                </c:pt>
                <c:pt idx="3">
                  <c:v>0.35109717868338569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AAD-4E5E-9811-28CD803EF7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7974672"/>
        <c:axId val="427974280"/>
      </c:lineChart>
      <c:catAx>
        <c:axId val="427973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973888"/>
        <c:crosses val="autoZero"/>
        <c:auto val="1"/>
        <c:lblAlgn val="ctr"/>
        <c:lblOffset val="100"/>
        <c:noMultiLvlLbl val="0"/>
      </c:catAx>
      <c:valAx>
        <c:axId val="42797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973496"/>
        <c:crosses val="autoZero"/>
        <c:crossBetween val="between"/>
      </c:valAx>
      <c:valAx>
        <c:axId val="427974280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974672"/>
        <c:crosses val="max"/>
        <c:crossBetween val="between"/>
      </c:valAx>
      <c:catAx>
        <c:axId val="427974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797428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879673611860807"/>
          <c:y val="4.6099303652008615E-2"/>
          <c:w val="0.76003488340710357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[ч_лікарі.xlsx]Аркуш2!$B$60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[ч_лікарі.xlsx]Аркуш2!$Q$33:$U$33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[ч_лікарі.xlsx]Аркуш2!$Q$60:$U$60</c:f>
              <c:numCache>
                <c:formatCode>0.0%</c:formatCode>
                <c:ptCount val="5"/>
                <c:pt idx="0">
                  <c:v>0.11398963730569948</c:v>
                </c:pt>
                <c:pt idx="1">
                  <c:v>0.12853470437017994</c:v>
                </c:pt>
                <c:pt idx="2">
                  <c:v>0.14806866952789699</c:v>
                </c:pt>
                <c:pt idx="3">
                  <c:v>0.13625304136253041</c:v>
                </c:pt>
                <c:pt idx="4">
                  <c:v>0.14838709677419354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87-417B-A2C6-F10B1B5D085E}"/>
            </c:ext>
          </c:extLst>
        </c:ser>
        <c:ser>
          <c:idx val="1"/>
          <c:order val="1"/>
          <c:tx>
            <c:strRef>
              <c:f>[ч_лікарі.xlsx]Аркуш2!$B$61</c:f>
              <c:strCache>
                <c:ptCount val="1"/>
                <c:pt idx="0">
                  <c:v>Скоріше так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[ч_лікарі.xlsx]Аркуш2!$Q$33:$U$33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[ч_лікарі.xlsx]Аркуш2!$Q$61:$U$61</c:f>
              <c:numCache>
                <c:formatCode>0.0%</c:formatCode>
                <c:ptCount val="5"/>
                <c:pt idx="0">
                  <c:v>0.25388601036269431</c:v>
                </c:pt>
                <c:pt idx="1">
                  <c:v>0.32133676092544988</c:v>
                </c:pt>
                <c:pt idx="2">
                  <c:v>0.26180257510729615</c:v>
                </c:pt>
                <c:pt idx="3">
                  <c:v>0.29927007299270075</c:v>
                </c:pt>
                <c:pt idx="4">
                  <c:v>0.33225806451612905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87-417B-A2C6-F10B1B5D085E}"/>
            </c:ext>
          </c:extLst>
        </c:ser>
        <c:ser>
          <c:idx val="2"/>
          <c:order val="2"/>
          <c:tx>
            <c:strRef>
              <c:f>[ч_лікарі.xlsx]Аркуш2!$B$62</c:f>
              <c:strCache>
                <c:ptCount val="1"/>
                <c:pt idx="0">
                  <c:v>Скоріше ні</c:v>
                </c:pt>
              </c:strCache>
            </c:strRef>
          </c:tx>
          <c:spPr>
            <a:pattFill prst="wdDn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[ч_лікарі.xlsx]Аркуш2!$Q$33:$U$33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[ч_лікарі.xlsx]Аркуш2!$Q$62:$U$62</c:f>
              <c:numCache>
                <c:formatCode>0.0%</c:formatCode>
                <c:ptCount val="5"/>
                <c:pt idx="0">
                  <c:v>0.10362694300518134</c:v>
                </c:pt>
                <c:pt idx="1">
                  <c:v>0.13881748071979436</c:v>
                </c:pt>
                <c:pt idx="2">
                  <c:v>0.11158798283261802</c:v>
                </c:pt>
                <c:pt idx="3">
                  <c:v>0.15815085158150852</c:v>
                </c:pt>
                <c:pt idx="4">
                  <c:v>0.10967741935483871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87-417B-A2C6-F10B1B5D085E}"/>
            </c:ext>
          </c:extLst>
        </c:ser>
        <c:ser>
          <c:idx val="3"/>
          <c:order val="3"/>
          <c:tx>
            <c:strRef>
              <c:f>[ч_лікарі.xlsx]Аркуш2!$B$63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[ч_лікарі.xlsx]Аркуш2!$Q$33:$U$33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[ч_лікарі.xlsx]Аркуш2!$Q$63:$U$63</c:f>
              <c:numCache>
                <c:formatCode>0.0%</c:formatCode>
                <c:ptCount val="5"/>
                <c:pt idx="0">
                  <c:v>5.181347150259067E-2</c:v>
                </c:pt>
                <c:pt idx="1">
                  <c:v>4.3701799485861184E-2</c:v>
                </c:pt>
                <c:pt idx="2">
                  <c:v>5.5793991416309009E-2</c:v>
                </c:pt>
                <c:pt idx="3">
                  <c:v>8.0291970802919707E-2</c:v>
                </c:pt>
                <c:pt idx="4">
                  <c:v>6.1290322580645158E-2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87-417B-A2C6-F10B1B5D085E}"/>
            </c:ext>
          </c:extLst>
        </c:ser>
        <c:ser>
          <c:idx val="4"/>
          <c:order val="4"/>
          <c:tx>
            <c:strRef>
              <c:f>[ч_лікарі.xlsx]Аркуш2!$B$64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[ч_лікарі.xlsx]Аркуш2!$Q$33:$U$33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[ч_лікарі.xlsx]Аркуш2!$Q$64:$U$64</c:f>
              <c:numCache>
                <c:formatCode>0.0%</c:formatCode>
                <c:ptCount val="5"/>
                <c:pt idx="0">
                  <c:v>0.47668393782383417</c:v>
                </c:pt>
                <c:pt idx="1">
                  <c:v>0.36760925449871462</c:v>
                </c:pt>
                <c:pt idx="2">
                  <c:v>0.42274678111587982</c:v>
                </c:pt>
                <c:pt idx="3">
                  <c:v>0.32603406326034062</c:v>
                </c:pt>
                <c:pt idx="4">
                  <c:v>0.34838709677419355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87-417B-A2C6-F10B1B5D0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7975848"/>
        <c:axId val="427976240"/>
      </c:barChart>
      <c:lineChart>
        <c:grouping val="standard"/>
        <c:varyColors val="0"/>
        <c:ser>
          <c:idx val="5"/>
          <c:order val="5"/>
          <c:tx>
            <c:strRef>
              <c:f>[ч_лікарі.xlsx]Аркуш2!$B$65</c:f>
              <c:strCache>
                <c:ptCount val="1"/>
                <c:pt idx="0">
                  <c:v>Так - Ні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[ч_лікарі.xlsx]Аркуш2!$Q$33:$U$33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[ч_лікарі.xlsx]Аркуш2!$Q$65:$U$65</c:f>
              <c:numCache>
                <c:formatCode>0.0%</c:formatCode>
                <c:ptCount val="5"/>
                <c:pt idx="0">
                  <c:v>0.21243523316062182</c:v>
                </c:pt>
                <c:pt idx="1">
                  <c:v>0.26735218508997427</c:v>
                </c:pt>
                <c:pt idx="2">
                  <c:v>0.24248927038626614</c:v>
                </c:pt>
                <c:pt idx="3">
                  <c:v>0.1970802919708029</c:v>
                </c:pt>
                <c:pt idx="4">
                  <c:v>0.30967741935483872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487-417B-A2C6-F10B1B5D0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7977024"/>
        <c:axId val="427976632"/>
      </c:lineChart>
      <c:catAx>
        <c:axId val="427975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976240"/>
        <c:crosses val="autoZero"/>
        <c:auto val="1"/>
        <c:lblAlgn val="ctr"/>
        <c:lblOffset val="100"/>
        <c:noMultiLvlLbl val="0"/>
      </c:catAx>
      <c:valAx>
        <c:axId val="427976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975848"/>
        <c:crosses val="autoZero"/>
        <c:crossBetween val="between"/>
      </c:valAx>
      <c:valAx>
        <c:axId val="427976632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977024"/>
        <c:crosses val="max"/>
        <c:crossBetween val="between"/>
      </c:valAx>
      <c:catAx>
        <c:axId val="427977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797663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[ч_лікарі.xlsx]Лист1!$B$24</c:f>
              <c:strCache>
                <c:ptCount val="1"/>
                <c:pt idx="0">
                  <c:v>1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[ч_лікарі.xlsx]Лист1!$J$24:$L$24</c:f>
              <c:numCache>
                <c:formatCode>0.0%</c:formatCode>
                <c:ptCount val="3"/>
                <c:pt idx="0">
                  <c:v>3.6544850498338874E-2</c:v>
                </c:pt>
                <c:pt idx="1">
                  <c:v>3.7420382165605094E-2</c:v>
                </c:pt>
                <c:pt idx="2">
                  <c:v>7.8125E-2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45-45DD-B28A-5D767AE97936}"/>
            </c:ext>
          </c:extLst>
        </c:ser>
        <c:ser>
          <c:idx val="1"/>
          <c:order val="1"/>
          <c:tx>
            <c:strRef>
              <c:f>[ч_лікарі.xlsx]Лист1!$B$25</c:f>
              <c:strCache>
                <c:ptCount val="1"/>
                <c:pt idx="0">
                  <c:v>2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[ч_лікарі.xlsx]Лист1!$J$25:$L$25</c:f>
              <c:numCache>
                <c:formatCode>0.0%</c:formatCode>
                <c:ptCount val="3"/>
                <c:pt idx="0">
                  <c:v>9.053156146179403E-2</c:v>
                </c:pt>
                <c:pt idx="1">
                  <c:v>9.315286624203821E-2</c:v>
                </c:pt>
                <c:pt idx="2">
                  <c:v>9.375E-2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45-45DD-B28A-5D767AE97936}"/>
            </c:ext>
          </c:extLst>
        </c:ser>
        <c:ser>
          <c:idx val="2"/>
          <c:order val="2"/>
          <c:tx>
            <c:strRef>
              <c:f>[ч_лікарі.xlsx]Лист1!$B$26</c:f>
              <c:strCache>
                <c:ptCount val="1"/>
                <c:pt idx="0">
                  <c:v>3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[ч_лікарі.xlsx]Лист1!$J$26:$L$26</c:f>
              <c:numCache>
                <c:formatCode>0.0%</c:formatCode>
                <c:ptCount val="3"/>
                <c:pt idx="0">
                  <c:v>0.2009966777408638</c:v>
                </c:pt>
                <c:pt idx="1">
                  <c:v>0.21815286624203822</c:v>
                </c:pt>
                <c:pt idx="2">
                  <c:v>0.34375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45-45DD-B28A-5D767AE97936}"/>
            </c:ext>
          </c:extLst>
        </c:ser>
        <c:ser>
          <c:idx val="3"/>
          <c:order val="3"/>
          <c:tx>
            <c:strRef>
              <c:f>[ч_лікарі.xlsx]Лист1!$B$27</c:f>
              <c:strCache>
                <c:ptCount val="1"/>
                <c:pt idx="0">
                  <c:v>4</c:v>
                </c:pt>
              </c:strCache>
            </c:strRef>
          </c:tx>
          <c:spPr>
            <a:pattFill prst="wdUpDiag">
              <a:fgClr>
                <a:srgbClr val="9BBB59"/>
              </a:fgClr>
              <a:bgClr>
                <a:sysClr val="window" lastClr="FFFFFF"/>
              </a:bgClr>
            </a:pattFill>
            <a:ln>
              <a:solidFill>
                <a:srgbClr val="9BBB59"/>
              </a:solidFill>
            </a:ln>
            <a:effectLst/>
          </c:spPr>
          <c:invertIfNegative val="0"/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[ч_лікарі.xlsx]Лист1!$J$27:$L$27</c:f>
              <c:numCache>
                <c:formatCode>0.0%</c:formatCode>
                <c:ptCount val="3"/>
                <c:pt idx="0">
                  <c:v>0.30813953488372092</c:v>
                </c:pt>
                <c:pt idx="1">
                  <c:v>0.31369426751592355</c:v>
                </c:pt>
                <c:pt idx="2">
                  <c:v>0.3125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45-45DD-B28A-5D767AE97936}"/>
            </c:ext>
          </c:extLst>
        </c:ser>
        <c:ser>
          <c:idx val="4"/>
          <c:order val="4"/>
          <c:tx>
            <c:strRef>
              <c:f>[ч_лікарі.xlsx]Лист1!$B$28</c:f>
              <c:strCache>
                <c:ptCount val="1"/>
                <c:pt idx="0">
                  <c:v>5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[ч_лікарі.xlsx]Лист1!$J$28:$L$28</c:f>
              <c:numCache>
                <c:formatCode>0.0%</c:formatCode>
                <c:ptCount val="3"/>
                <c:pt idx="0">
                  <c:v>0.30813953488372092</c:v>
                </c:pt>
                <c:pt idx="1">
                  <c:v>0.29378980891719747</c:v>
                </c:pt>
                <c:pt idx="2">
                  <c:v>0.15625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45-45DD-B28A-5D767AE97936}"/>
            </c:ext>
          </c:extLst>
        </c:ser>
        <c:ser>
          <c:idx val="5"/>
          <c:order val="5"/>
          <c:tx>
            <c:strRef>
              <c:f>[ч_лікарі.xlsx]Лист1!$B$29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[ч_лікарі.xlsx]Лист1!$J$29:$L$29</c:f>
              <c:numCache>
                <c:formatCode>0.0%</c:formatCode>
                <c:ptCount val="3"/>
                <c:pt idx="0">
                  <c:v>5.5647840531561459E-2</c:v>
                </c:pt>
                <c:pt idx="1">
                  <c:v>4.3789808917197443E-2</c:v>
                </c:pt>
                <c:pt idx="2">
                  <c:v>1.5625E-2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B45-45DD-B28A-5D767AE979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948984"/>
        <c:axId val="331730800"/>
      </c:barChart>
      <c:lineChart>
        <c:grouping val="standard"/>
        <c:varyColors val="0"/>
        <c:ser>
          <c:idx val="6"/>
          <c:order val="6"/>
          <c:tx>
            <c:strRef>
              <c:f>[ч_лікарі.xlsx]Лист1!$B$30</c:f>
              <c:strCache>
                <c:ptCount val="1"/>
                <c:pt idx="0">
                  <c:v>Середньозважена оцінка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[ч_лікарі.xlsx]Лист1!$J$30:$L$30</c:f>
              <c:numCache>
                <c:formatCode>0.00</c:formatCode>
                <c:ptCount val="3"/>
                <c:pt idx="0">
                  <c:v>3.8056288478452065</c:v>
                </c:pt>
                <c:pt idx="1">
                  <c:v>3.7668609492089926</c:v>
                </c:pt>
                <c:pt idx="2">
                  <c:v>3.3809523809523809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B45-45DD-B28A-5D767AE979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1730016"/>
        <c:axId val="331728056"/>
      </c:lineChart>
      <c:catAx>
        <c:axId val="148948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730800"/>
        <c:crosses val="autoZero"/>
        <c:auto val="1"/>
        <c:lblAlgn val="ctr"/>
        <c:lblOffset val="100"/>
        <c:noMultiLvlLbl val="0"/>
      </c:catAx>
      <c:valAx>
        <c:axId val="33173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948984"/>
        <c:crosses val="autoZero"/>
        <c:crossBetween val="between"/>
      </c:valAx>
      <c:valAx>
        <c:axId val="331728056"/>
        <c:scaling>
          <c:orientation val="minMax"/>
          <c:max val="4.5"/>
          <c:min val="2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730016"/>
        <c:crosses val="max"/>
        <c:crossBetween val="between"/>
      </c:valAx>
      <c:catAx>
        <c:axId val="331730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172805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881449601408515E-2"/>
          <c:y val="7.860329507004396E-2"/>
          <c:w val="0.52064002869206571"/>
          <c:h val="0.80793296018720551"/>
        </c:manualLayout>
      </c:layout>
      <c:pieChart>
        <c:varyColors val="1"/>
        <c:ser>
          <c:idx val="0"/>
          <c:order val="0"/>
          <c:explosion val="4"/>
          <c:dPt>
            <c:idx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 w="19050"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4D-4708-97BB-9780EEA1C138}"/>
              </c:ext>
            </c:extLst>
          </c:dPt>
          <c:dPt>
            <c:idx val="1"/>
            <c:bubble3D val="0"/>
            <c:spPr>
              <a:pattFill prst="wdUpDiag">
                <a:fgClr>
                  <a:schemeClr val="accent3"/>
                </a:fgClr>
                <a:bgClr>
                  <a:schemeClr val="bg1"/>
                </a:bgClr>
              </a:patt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4D-4708-97BB-9780EEA1C138}"/>
              </c:ext>
            </c:extLst>
          </c:dPt>
          <c:dPt>
            <c:idx val="2"/>
            <c:bubble3D val="0"/>
            <c:spPr>
              <a:pattFill prst="wdDnDiag">
                <a:fgClr>
                  <a:schemeClr val="accent6"/>
                </a:fgClr>
                <a:bgClr>
                  <a:schemeClr val="bg1"/>
                </a:bgClr>
              </a:pattFill>
              <a:ln w="19050"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04D-4708-97BB-9780EEA1C138}"/>
              </c:ext>
            </c:extLst>
          </c:dPt>
          <c:dPt>
            <c:idx val="3"/>
            <c:bubble3D val="0"/>
            <c:spPr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 w="190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04D-4708-97BB-9780EEA1C138}"/>
              </c:ext>
            </c:extLst>
          </c:dPt>
          <c:dPt>
            <c:idx val="4"/>
            <c:bubble3D val="0"/>
            <c:spPr>
              <a:pattFill prst="wdDn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04D-4708-97BB-9780EEA1C138}"/>
              </c:ext>
            </c:extLst>
          </c:dPt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Лист1!$B$221:$B$225</c:f>
              <c:strCache>
                <c:ptCount val="5"/>
                <c:pt idx="0">
                  <c:v>Так</c:v>
                </c:pt>
                <c:pt idx="1">
                  <c:v>Скоріше так</c:v>
                </c:pt>
                <c:pt idx="2">
                  <c:v>Скоріше ні</c:v>
                </c:pt>
                <c:pt idx="3">
                  <c:v>Ні</c:v>
                </c:pt>
                <c:pt idx="4">
                  <c:v>Важко відповісти</c:v>
                </c:pt>
              </c:strCache>
            </c:strRef>
          </c:cat>
          <c:val>
            <c:numRef>
              <c:f>Лист1!$C$221:$C$225</c:f>
              <c:numCache>
                <c:formatCode>0.0%</c:formatCode>
                <c:ptCount val="5"/>
                <c:pt idx="0">
                  <c:v>9.7214326321773736E-2</c:v>
                </c:pt>
                <c:pt idx="1">
                  <c:v>0.21262080727686186</c:v>
                </c:pt>
                <c:pt idx="2">
                  <c:v>0.1847640704945992</c:v>
                </c:pt>
                <c:pt idx="3">
                  <c:v>0.13189312109152929</c:v>
                </c:pt>
                <c:pt idx="4">
                  <c:v>0.37350767481523595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04D-4708-97BB-9780EEA1C13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30527705775908"/>
          <c:y val="7.5904752869746697E-2"/>
          <c:w val="0.3529901697070475"/>
          <c:h val="0.82755361603895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ru-RU"/>
    </a:p>
  </c:txPr>
  <c:externalData r:id="rId4">
    <c:autoUpdate val="0"/>
  </c:externalData>
</c:chartSpace>
</file>

<file path=ppt/charts/chart1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539198904484767"/>
          <c:y val="0.17791415778909989"/>
          <c:w val="0.66867672790901145"/>
          <c:h val="0.71372721146343188"/>
        </c:manualLayout>
      </c:layout>
      <c:barChart>
        <c:barDir val="bar"/>
        <c:grouping val="clustered"/>
        <c:varyColors val="0"/>
        <c:ser>
          <c:idx val="0"/>
          <c:order val="0"/>
          <c:spPr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A6-4DA9-AC1D-424CB63A05B9}"/>
              </c:ext>
            </c:extLst>
          </c:dPt>
          <c:dPt>
            <c:idx val="1"/>
            <c:invertIfNegative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5A6-4DA9-AC1D-424CB63A05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Лист1!$V$221:$V$222</c:f>
              <c:strCache>
                <c:ptCount val="2"/>
                <c:pt idx="0">
                  <c:v>Ні</c:v>
                </c:pt>
                <c:pt idx="1">
                  <c:v>Так</c:v>
                </c:pt>
              </c:strCache>
            </c:strRef>
          </c:cat>
          <c:val>
            <c:numRef>
              <c:f>Лист1!$W$221:$W$222</c:f>
              <c:numCache>
                <c:formatCode>0.0%</c:formatCode>
                <c:ptCount val="2"/>
                <c:pt idx="0">
                  <c:v>0.31665719158612848</c:v>
                </c:pt>
                <c:pt idx="1">
                  <c:v>0.30983513359863557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A6-4DA9-AC1D-424CB63A0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8551712"/>
        <c:axId val="148552104"/>
      </c:barChart>
      <c:catAx>
        <c:axId val="148551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552104"/>
        <c:crosses val="autoZero"/>
        <c:auto val="1"/>
        <c:lblAlgn val="ctr"/>
        <c:lblOffset val="100"/>
        <c:noMultiLvlLbl val="0"/>
      </c:catAx>
      <c:valAx>
        <c:axId val="14855210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48551712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[ч_лікарі.xlsx]Аркуш2!$B$69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[ч_лікарі.xlsx]Аркуш2!$D$33:$G$33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[ч_лікарі.xlsx]Аркуш2!$D$69:$G$69</c:f>
              <c:numCache>
                <c:formatCode>0.0%</c:formatCode>
                <c:ptCount val="4"/>
                <c:pt idx="0">
                  <c:v>8.3805209513023782E-2</c:v>
                </c:pt>
                <c:pt idx="1">
                  <c:v>0.10318949343339585</c:v>
                </c:pt>
                <c:pt idx="2">
                  <c:v>0.11483253588516745</c:v>
                </c:pt>
                <c:pt idx="3">
                  <c:v>0.13432835820895522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F2-456C-8CE0-A0C6C1674978}"/>
            </c:ext>
          </c:extLst>
        </c:ser>
        <c:ser>
          <c:idx val="1"/>
          <c:order val="1"/>
          <c:tx>
            <c:strRef>
              <c:f>[ч_лікарі.xlsx]Аркуш2!$B$70</c:f>
              <c:strCache>
                <c:ptCount val="1"/>
                <c:pt idx="0">
                  <c:v>Скоріше так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[ч_лікарі.xlsx]Аркуш2!$D$33:$G$33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[ч_лікарі.xlsx]Аркуш2!$D$70:$G$70</c:f>
              <c:numCache>
                <c:formatCode>0.0%</c:formatCode>
                <c:ptCount val="4"/>
                <c:pt idx="0">
                  <c:v>0.21177802944507362</c:v>
                </c:pt>
                <c:pt idx="1">
                  <c:v>0.2176360225140713</c:v>
                </c:pt>
                <c:pt idx="2">
                  <c:v>0.25358851674641147</c:v>
                </c:pt>
                <c:pt idx="3">
                  <c:v>0.13432835820895522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F2-456C-8CE0-A0C6C1674978}"/>
            </c:ext>
          </c:extLst>
        </c:ser>
        <c:ser>
          <c:idx val="2"/>
          <c:order val="2"/>
          <c:tx>
            <c:strRef>
              <c:f>[ч_лікарі.xlsx]Аркуш2!$B$71</c:f>
              <c:strCache>
                <c:ptCount val="1"/>
                <c:pt idx="0">
                  <c:v>Скоріше ні</c:v>
                </c:pt>
              </c:strCache>
            </c:strRef>
          </c:tx>
          <c:spPr>
            <a:pattFill prst="wdDn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[ч_лікарі.xlsx]Аркуш2!$D$33:$G$33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[ч_лікарі.xlsx]Аркуш2!$D$71:$G$71</c:f>
              <c:numCache>
                <c:formatCode>0.0%</c:formatCode>
                <c:ptCount val="4"/>
                <c:pt idx="0">
                  <c:v>0.20385050962627407</c:v>
                </c:pt>
                <c:pt idx="1">
                  <c:v>0.14821763602251406</c:v>
                </c:pt>
                <c:pt idx="2">
                  <c:v>0.23444976076555021</c:v>
                </c:pt>
                <c:pt idx="3">
                  <c:v>0.12686567164179105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F2-456C-8CE0-A0C6C1674978}"/>
            </c:ext>
          </c:extLst>
        </c:ser>
        <c:ser>
          <c:idx val="3"/>
          <c:order val="3"/>
          <c:tx>
            <c:strRef>
              <c:f>[ч_лікарі.xlsx]Аркуш2!$B$72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[ч_лікарі.xlsx]Аркуш2!$D$33:$G$33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[ч_лікарі.xlsx]Аркуш2!$D$72:$G$72</c:f>
              <c:numCache>
                <c:formatCode>0.0%</c:formatCode>
                <c:ptCount val="4"/>
                <c:pt idx="0">
                  <c:v>0.14949037372593432</c:v>
                </c:pt>
                <c:pt idx="1">
                  <c:v>6.9418386491557224E-2</c:v>
                </c:pt>
                <c:pt idx="2">
                  <c:v>0.26315789473684209</c:v>
                </c:pt>
                <c:pt idx="3">
                  <c:v>5.9701492537313425E-2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F2-456C-8CE0-A0C6C1674978}"/>
            </c:ext>
          </c:extLst>
        </c:ser>
        <c:ser>
          <c:idx val="4"/>
          <c:order val="4"/>
          <c:tx>
            <c:strRef>
              <c:f>[ч_лікарі.xlsx]Аркуш2!$B$73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[ч_лікарі.xlsx]Аркуш2!$D$33:$G$33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[ч_лікарі.xlsx]Аркуш2!$D$73:$G$73</c:f>
              <c:numCache>
                <c:formatCode>0.0%</c:formatCode>
                <c:ptCount val="4"/>
                <c:pt idx="0">
                  <c:v>0.35107587768969423</c:v>
                </c:pt>
                <c:pt idx="1">
                  <c:v>0.46153846153846151</c:v>
                </c:pt>
                <c:pt idx="2">
                  <c:v>0.13397129186602871</c:v>
                </c:pt>
                <c:pt idx="3">
                  <c:v>0.54477611940298509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F2-456C-8CE0-A0C6C16749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7978592"/>
        <c:axId val="427978984"/>
      </c:barChart>
      <c:lineChart>
        <c:grouping val="standard"/>
        <c:varyColors val="0"/>
        <c:ser>
          <c:idx val="5"/>
          <c:order val="5"/>
          <c:tx>
            <c:strRef>
              <c:f>[ч_лікарі.xlsx]Аркуш2!$B$74</c:f>
              <c:strCache>
                <c:ptCount val="1"/>
                <c:pt idx="0">
                  <c:v>Так - Ні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[ч_лікарі.xlsx]Аркуш2!$D$33:$G$33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[ч_лікарі.xlsx]Аркуш2!$D$74:$G$74</c:f>
              <c:numCache>
                <c:formatCode>0.0%</c:formatCode>
                <c:ptCount val="4"/>
                <c:pt idx="0">
                  <c:v>-5.7757644394110991E-2</c:v>
                </c:pt>
                <c:pt idx="1">
                  <c:v>0.10318949343339588</c:v>
                </c:pt>
                <c:pt idx="2">
                  <c:v>-0.12918660287081338</c:v>
                </c:pt>
                <c:pt idx="3">
                  <c:v>8.2089552238805971E-2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9F2-456C-8CE0-A0C6C16749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7979768"/>
        <c:axId val="427979376"/>
      </c:lineChart>
      <c:catAx>
        <c:axId val="42797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978984"/>
        <c:crosses val="autoZero"/>
        <c:auto val="1"/>
        <c:lblAlgn val="ctr"/>
        <c:lblOffset val="100"/>
        <c:noMultiLvlLbl val="0"/>
      </c:catAx>
      <c:valAx>
        <c:axId val="427978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978592"/>
        <c:crosses val="autoZero"/>
        <c:crossBetween val="between"/>
      </c:valAx>
      <c:valAx>
        <c:axId val="427979376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979768"/>
        <c:crosses val="max"/>
        <c:crossBetween val="between"/>
      </c:valAx>
      <c:catAx>
        <c:axId val="427979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797937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[ч_лікарі.xlsx]Аркуш2!$B$69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[ч_лікарі.xlsx]Аркуш2!$H$33:$I$33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[ч_лікарі.xlsx]Аркуш2!$H$69:$I$69</c:f>
              <c:numCache>
                <c:formatCode>0.0%</c:formatCode>
                <c:ptCount val="2"/>
                <c:pt idx="0">
                  <c:v>9.0452261306532666E-2</c:v>
                </c:pt>
                <c:pt idx="1">
                  <c:v>9.8455598455598453E-2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70-4EF4-B8ED-8EC8988004FA}"/>
            </c:ext>
          </c:extLst>
        </c:ser>
        <c:ser>
          <c:idx val="1"/>
          <c:order val="1"/>
          <c:tx>
            <c:strRef>
              <c:f>[ч_лікарі.xlsx]Аркуш2!$B$70</c:f>
              <c:strCache>
                <c:ptCount val="1"/>
                <c:pt idx="0">
                  <c:v>Скоріше так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[ч_лікарі.xlsx]Аркуш2!$H$33:$I$33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[ч_лікарі.xlsx]Аркуш2!$H$70:$I$70</c:f>
              <c:numCache>
                <c:formatCode>0.0%</c:formatCode>
                <c:ptCount val="2"/>
                <c:pt idx="0">
                  <c:v>0.24120603015075376</c:v>
                </c:pt>
                <c:pt idx="1">
                  <c:v>0.20849420849420849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70-4EF4-B8ED-8EC8988004FA}"/>
            </c:ext>
          </c:extLst>
        </c:ser>
        <c:ser>
          <c:idx val="2"/>
          <c:order val="2"/>
          <c:tx>
            <c:strRef>
              <c:f>[ч_лікарі.xlsx]Аркуш2!$B$71</c:f>
              <c:strCache>
                <c:ptCount val="1"/>
                <c:pt idx="0">
                  <c:v>Скоріше ні</c:v>
                </c:pt>
              </c:strCache>
            </c:strRef>
          </c:tx>
          <c:spPr>
            <a:pattFill prst="wdDn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[ч_лікарі.xlsx]Аркуш2!$H$33:$I$33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[ч_лікарі.xlsx]Аркуш2!$H$71:$I$71</c:f>
              <c:numCache>
                <c:formatCode>0.0%</c:formatCode>
                <c:ptCount val="2"/>
                <c:pt idx="0">
                  <c:v>0.1407035175879397</c:v>
                </c:pt>
                <c:pt idx="1">
                  <c:v>0.19111969111969113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70-4EF4-B8ED-8EC8988004FA}"/>
            </c:ext>
          </c:extLst>
        </c:ser>
        <c:ser>
          <c:idx val="3"/>
          <c:order val="3"/>
          <c:tx>
            <c:strRef>
              <c:f>[ч_лікарі.xlsx]Аркуш2!$B$72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[ч_лікарі.xlsx]Аркуш2!$H$33:$I$33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[ч_лікарі.xlsx]Аркуш2!$H$72:$I$72</c:f>
              <c:numCache>
                <c:formatCode>0.0%</c:formatCode>
                <c:ptCount val="2"/>
                <c:pt idx="0">
                  <c:v>6.5326633165829151E-2</c:v>
                </c:pt>
                <c:pt idx="1">
                  <c:v>0.13963963963963963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70-4EF4-B8ED-8EC8988004FA}"/>
            </c:ext>
          </c:extLst>
        </c:ser>
        <c:ser>
          <c:idx val="4"/>
          <c:order val="4"/>
          <c:tx>
            <c:strRef>
              <c:f>[ч_лікарі.xlsx]Аркуш2!$B$73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[ч_лікарі.xlsx]Аркуш2!$H$33:$I$33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[ч_лікарі.xlsx]Аркуш2!$H$73:$I$73</c:f>
              <c:numCache>
                <c:formatCode>0.0%</c:formatCode>
                <c:ptCount val="2"/>
                <c:pt idx="0">
                  <c:v>0.46231155778894473</c:v>
                </c:pt>
                <c:pt idx="1">
                  <c:v>0.36229086229086227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70-4EF4-B8ED-8EC8988004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7980944"/>
        <c:axId val="427981336"/>
      </c:barChart>
      <c:lineChart>
        <c:grouping val="standard"/>
        <c:varyColors val="0"/>
        <c:ser>
          <c:idx val="5"/>
          <c:order val="5"/>
          <c:tx>
            <c:strRef>
              <c:f>[ч_лікарі.xlsx]Аркуш2!$B$74</c:f>
              <c:strCache>
                <c:ptCount val="1"/>
                <c:pt idx="0">
                  <c:v>Так - Ні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[ч_лікарі.xlsx]Аркуш2!$H$33:$I$33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[ч_лікарі.xlsx]Аркуш2!$H$74:$I$74</c:f>
              <c:numCache>
                <c:formatCode>0.0%</c:formatCode>
                <c:ptCount val="2"/>
                <c:pt idx="0">
                  <c:v>0.12562814070351758</c:v>
                </c:pt>
                <c:pt idx="1">
                  <c:v>-2.3809523809523808E-2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070-4EF4-B8ED-8EC8988004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7982120"/>
        <c:axId val="427981728"/>
      </c:lineChart>
      <c:catAx>
        <c:axId val="42798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981336"/>
        <c:crosses val="autoZero"/>
        <c:auto val="1"/>
        <c:lblAlgn val="ctr"/>
        <c:lblOffset val="100"/>
        <c:noMultiLvlLbl val="0"/>
      </c:catAx>
      <c:valAx>
        <c:axId val="427981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980944"/>
        <c:crosses val="autoZero"/>
        <c:crossBetween val="between"/>
      </c:valAx>
      <c:valAx>
        <c:axId val="427981728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982120"/>
        <c:crosses val="max"/>
        <c:crossBetween val="between"/>
      </c:valAx>
      <c:catAx>
        <c:axId val="427982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798172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[ч_лікарі.xlsx]Аркуш2!$B$69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[ч_лікарі.xlsx]Аркуш2!$J$33:$L$33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[ч_лікарі.xlsx]Аркуш2!$J$69:$L$69</c:f>
              <c:numCache>
                <c:formatCode>0.0%</c:formatCode>
                <c:ptCount val="3"/>
                <c:pt idx="0">
                  <c:v>0.10595238095238095</c:v>
                </c:pt>
                <c:pt idx="1">
                  <c:v>8.9977220956719825E-2</c:v>
                </c:pt>
                <c:pt idx="2">
                  <c:v>7.3170731707317069E-2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06-44C2-869F-9434FB10B6A0}"/>
            </c:ext>
          </c:extLst>
        </c:ser>
        <c:ser>
          <c:idx val="1"/>
          <c:order val="1"/>
          <c:tx>
            <c:strRef>
              <c:f>[ч_лікарі.xlsx]Аркуш2!$B$70</c:f>
              <c:strCache>
                <c:ptCount val="1"/>
                <c:pt idx="0">
                  <c:v>Скоріше так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[ч_лікарі.xlsx]Аркуш2!$J$33:$L$33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[ч_лікарі.xlsx]Аркуш2!$J$70:$L$70</c:f>
              <c:numCache>
                <c:formatCode>0.0%</c:formatCode>
                <c:ptCount val="3"/>
                <c:pt idx="0">
                  <c:v>0.24642857142857147</c:v>
                </c:pt>
                <c:pt idx="1">
                  <c:v>0.17881548974943051</c:v>
                </c:pt>
                <c:pt idx="2">
                  <c:v>0.24390243902439024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06-44C2-869F-9434FB10B6A0}"/>
            </c:ext>
          </c:extLst>
        </c:ser>
        <c:ser>
          <c:idx val="2"/>
          <c:order val="2"/>
          <c:tx>
            <c:strRef>
              <c:f>[ч_лікарі.xlsx]Аркуш2!$B$71</c:f>
              <c:strCache>
                <c:ptCount val="1"/>
                <c:pt idx="0">
                  <c:v>Скоріше ні</c:v>
                </c:pt>
              </c:strCache>
            </c:strRef>
          </c:tx>
          <c:spPr>
            <a:pattFill prst="wdDn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[ч_лікарі.xlsx]Аркуш2!$J$33:$L$33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[ч_лікарі.xlsx]Аркуш2!$J$71:$L$71</c:f>
              <c:numCache>
                <c:formatCode>0.0%</c:formatCode>
                <c:ptCount val="3"/>
                <c:pt idx="0">
                  <c:v>0.17738095238095236</c:v>
                </c:pt>
                <c:pt idx="1">
                  <c:v>0.19134396355353075</c:v>
                </c:pt>
                <c:pt idx="2">
                  <c:v>0.1951219512195122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06-44C2-869F-9434FB10B6A0}"/>
            </c:ext>
          </c:extLst>
        </c:ser>
        <c:ser>
          <c:idx val="3"/>
          <c:order val="3"/>
          <c:tx>
            <c:strRef>
              <c:f>[ч_лікарі.xlsx]Аркуш2!$B$72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[ч_лікарі.xlsx]Аркуш2!$J$33:$L$33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[ч_лікарі.xlsx]Аркуш2!$J$72:$L$72</c:f>
              <c:numCache>
                <c:formatCode>0.0%</c:formatCode>
                <c:ptCount val="3"/>
                <c:pt idx="0">
                  <c:v>7.857142857142857E-2</c:v>
                </c:pt>
                <c:pt idx="1">
                  <c:v>0.18223234624145784</c:v>
                </c:pt>
                <c:pt idx="2">
                  <c:v>0.14634146341463414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06-44C2-869F-9434FB10B6A0}"/>
            </c:ext>
          </c:extLst>
        </c:ser>
        <c:ser>
          <c:idx val="4"/>
          <c:order val="4"/>
          <c:tx>
            <c:strRef>
              <c:f>[ч_лікарі.xlsx]Аркуш2!$B$73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[ч_лікарі.xlsx]Аркуш2!$J$33:$L$33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[ч_лікарі.xlsx]Аркуш2!$J$73:$L$73</c:f>
              <c:numCache>
                <c:formatCode>0.0%</c:formatCode>
                <c:ptCount val="3"/>
                <c:pt idx="0">
                  <c:v>0.39166666666666666</c:v>
                </c:pt>
                <c:pt idx="1">
                  <c:v>0.35763097949886102</c:v>
                </c:pt>
                <c:pt idx="2">
                  <c:v>0.34146341463414637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06-44C2-869F-9434FB10B6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7983296"/>
        <c:axId val="427983688"/>
      </c:barChart>
      <c:lineChart>
        <c:grouping val="standard"/>
        <c:varyColors val="0"/>
        <c:ser>
          <c:idx val="5"/>
          <c:order val="5"/>
          <c:tx>
            <c:strRef>
              <c:f>[ч_лікарі.xlsx]Аркуш2!$B$74</c:f>
              <c:strCache>
                <c:ptCount val="1"/>
                <c:pt idx="0">
                  <c:v>Так - Ні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[ч_лікарі.xlsx]Аркуш2!$J$33:$L$33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[ч_лікарі.xlsx]Аркуш2!$J$74:$L$74</c:f>
              <c:numCache>
                <c:formatCode>0.0%</c:formatCode>
                <c:ptCount val="3"/>
                <c:pt idx="0">
                  <c:v>9.6428571428571475E-2</c:v>
                </c:pt>
                <c:pt idx="1">
                  <c:v>-0.10478359908883825</c:v>
                </c:pt>
                <c:pt idx="2">
                  <c:v>-2.4390243902439018E-2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B06-44C2-869F-9434FB10B6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7984472"/>
        <c:axId val="427984080"/>
      </c:lineChart>
      <c:catAx>
        <c:axId val="42798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983688"/>
        <c:crosses val="autoZero"/>
        <c:auto val="1"/>
        <c:lblAlgn val="ctr"/>
        <c:lblOffset val="100"/>
        <c:noMultiLvlLbl val="0"/>
      </c:catAx>
      <c:valAx>
        <c:axId val="427983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983296"/>
        <c:crosses val="autoZero"/>
        <c:crossBetween val="between"/>
      </c:valAx>
      <c:valAx>
        <c:axId val="427984080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984472"/>
        <c:crosses val="max"/>
        <c:crossBetween val="between"/>
      </c:valAx>
      <c:catAx>
        <c:axId val="427984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798408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[ч_лікарі.xlsx]Аркуш2!$B$69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[ч_лікарі.xlsx]Аркуш2!$M$33:$P$33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[ч_лікарі.xlsx]Аркуш2!$M$69:$P$69</c:f>
              <c:numCache>
                <c:formatCode>0.0%</c:formatCode>
                <c:ptCount val="4"/>
                <c:pt idx="0">
                  <c:v>0.125</c:v>
                </c:pt>
                <c:pt idx="1">
                  <c:v>8.7378640776699032E-2</c:v>
                </c:pt>
                <c:pt idx="2">
                  <c:v>9.9343955014058113E-2</c:v>
                </c:pt>
                <c:pt idx="3">
                  <c:v>8.1761006289308172E-2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49-4404-B8AD-C79380874081}"/>
            </c:ext>
          </c:extLst>
        </c:ser>
        <c:ser>
          <c:idx val="1"/>
          <c:order val="1"/>
          <c:tx>
            <c:strRef>
              <c:f>[ч_лікарі.xlsx]Аркуш2!$B$70</c:f>
              <c:strCache>
                <c:ptCount val="1"/>
                <c:pt idx="0">
                  <c:v>Скоріше так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[ч_лікарі.xlsx]Аркуш2!$M$33:$P$33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[ч_лікарі.xlsx]Аркуш2!$M$70:$P$70</c:f>
              <c:numCache>
                <c:formatCode>0.0%</c:formatCode>
                <c:ptCount val="4"/>
                <c:pt idx="0">
                  <c:v>0.26785714285714285</c:v>
                </c:pt>
                <c:pt idx="1">
                  <c:v>0.21359223300970873</c:v>
                </c:pt>
                <c:pt idx="2">
                  <c:v>0.17900656044985941</c:v>
                </c:pt>
                <c:pt idx="3">
                  <c:v>0.29559748427672955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49-4404-B8AD-C79380874081}"/>
            </c:ext>
          </c:extLst>
        </c:ser>
        <c:ser>
          <c:idx val="2"/>
          <c:order val="2"/>
          <c:tx>
            <c:strRef>
              <c:f>[ч_лікарі.xlsx]Аркуш2!$B$71</c:f>
              <c:strCache>
                <c:ptCount val="1"/>
                <c:pt idx="0">
                  <c:v>Скоріше ні</c:v>
                </c:pt>
              </c:strCache>
            </c:strRef>
          </c:tx>
          <c:spPr>
            <a:pattFill prst="wdDn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[ч_лікарі.xlsx]Аркуш2!$M$33:$P$33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[ч_лікарі.xlsx]Аркуш2!$M$71:$P$71</c:f>
              <c:numCache>
                <c:formatCode>0.0%</c:formatCode>
                <c:ptCount val="4"/>
                <c:pt idx="0">
                  <c:v>0.16666666666666663</c:v>
                </c:pt>
                <c:pt idx="1">
                  <c:v>0.17475728155339806</c:v>
                </c:pt>
                <c:pt idx="2">
                  <c:v>0.18462980318650421</c:v>
                </c:pt>
                <c:pt idx="3">
                  <c:v>0.20125786163522016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49-4404-B8AD-C79380874081}"/>
            </c:ext>
          </c:extLst>
        </c:ser>
        <c:ser>
          <c:idx val="3"/>
          <c:order val="3"/>
          <c:tx>
            <c:strRef>
              <c:f>[ч_лікарі.xlsx]Аркуш2!$B$72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[ч_лікарі.xlsx]Аркуш2!$M$33:$P$33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[ч_лікарі.xlsx]Аркуш2!$M$72:$P$72</c:f>
              <c:numCache>
                <c:formatCode>0.0%</c:formatCode>
                <c:ptCount val="4"/>
                <c:pt idx="0">
                  <c:v>0.14880952380952381</c:v>
                </c:pt>
                <c:pt idx="1">
                  <c:v>0.13106796116504854</c:v>
                </c:pt>
                <c:pt idx="2">
                  <c:v>0.13120899718837864</c:v>
                </c:pt>
                <c:pt idx="3">
                  <c:v>0.12578616352201258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49-4404-B8AD-C79380874081}"/>
            </c:ext>
          </c:extLst>
        </c:ser>
        <c:ser>
          <c:idx val="4"/>
          <c:order val="4"/>
          <c:tx>
            <c:strRef>
              <c:f>[ч_лікарі.xlsx]Аркуш2!$B$73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[ч_лікарі.xlsx]Аркуш2!$M$33:$P$33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[ч_лікарі.xlsx]Аркуш2!$M$73:$P$73</c:f>
              <c:numCache>
                <c:formatCode>0.0%</c:formatCode>
                <c:ptCount val="4"/>
                <c:pt idx="0">
                  <c:v>0.29166666666666669</c:v>
                </c:pt>
                <c:pt idx="1">
                  <c:v>0.39320388349514557</c:v>
                </c:pt>
                <c:pt idx="2">
                  <c:v>0.40581068416119964</c:v>
                </c:pt>
                <c:pt idx="3">
                  <c:v>0.29559748427672955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49-4404-B8AD-C793808740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7985648"/>
        <c:axId val="427986040"/>
      </c:barChart>
      <c:lineChart>
        <c:grouping val="standard"/>
        <c:varyColors val="0"/>
        <c:ser>
          <c:idx val="5"/>
          <c:order val="5"/>
          <c:tx>
            <c:strRef>
              <c:f>[ч_лікарі.xlsx]Аркуш2!$B$74</c:f>
              <c:strCache>
                <c:ptCount val="1"/>
                <c:pt idx="0">
                  <c:v>Так - Ні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[ч_лікарі.xlsx]Аркуш2!$M$33:$P$33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[ч_лікарі.xlsx]Аркуш2!$M$74:$P$74</c:f>
              <c:numCache>
                <c:formatCode>0.0%</c:formatCode>
                <c:ptCount val="4"/>
                <c:pt idx="0">
                  <c:v>7.7380952380952411E-2</c:v>
                </c:pt>
                <c:pt idx="1">
                  <c:v>-4.8543689320388606E-3</c:v>
                </c:pt>
                <c:pt idx="2">
                  <c:v>-3.7488284910965314E-2</c:v>
                </c:pt>
                <c:pt idx="3">
                  <c:v>5.0314465408804965E-2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449-4404-B8AD-C793808740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7986824"/>
        <c:axId val="427986432"/>
      </c:lineChart>
      <c:catAx>
        <c:axId val="42798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986040"/>
        <c:crosses val="autoZero"/>
        <c:auto val="1"/>
        <c:lblAlgn val="ctr"/>
        <c:lblOffset val="100"/>
        <c:noMultiLvlLbl val="0"/>
      </c:catAx>
      <c:valAx>
        <c:axId val="427986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985648"/>
        <c:crosses val="autoZero"/>
        <c:crossBetween val="between"/>
      </c:valAx>
      <c:valAx>
        <c:axId val="427986432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986824"/>
        <c:crosses val="max"/>
        <c:crossBetween val="between"/>
      </c:valAx>
      <c:catAx>
        <c:axId val="427986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798643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97993585591421"/>
          <c:y val="4.6099303652008615E-2"/>
          <c:w val="0.76574757547950623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[ч_лікарі.xlsx]Аркуш2!$B$69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[ч_лікарі.xlsx]Аркуш2!$Q$33:$U$33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[ч_лікарі.xlsx]Аркуш2!$Q$69:$U$69</c:f>
              <c:numCache>
                <c:formatCode>0.0%</c:formatCode>
                <c:ptCount val="5"/>
                <c:pt idx="0">
                  <c:v>9.4736842105263175E-2</c:v>
                </c:pt>
                <c:pt idx="1">
                  <c:v>0.10846560846560846</c:v>
                </c:pt>
                <c:pt idx="2">
                  <c:v>0.1010752688172043</c:v>
                </c:pt>
                <c:pt idx="3">
                  <c:v>8.7064676616915429E-2</c:v>
                </c:pt>
                <c:pt idx="4">
                  <c:v>9.7719869706840393E-2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3F-4669-A666-B78750B6E18D}"/>
            </c:ext>
          </c:extLst>
        </c:ser>
        <c:ser>
          <c:idx val="1"/>
          <c:order val="1"/>
          <c:tx>
            <c:strRef>
              <c:f>[ч_лікарі.xlsx]Аркуш2!$B$70</c:f>
              <c:strCache>
                <c:ptCount val="1"/>
                <c:pt idx="0">
                  <c:v>Скоріше так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[ч_лікарі.xlsx]Аркуш2!$Q$33:$U$33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[ч_лікарі.xlsx]Аркуш2!$Q$70:$U$70</c:f>
              <c:numCache>
                <c:formatCode>0.0%</c:formatCode>
                <c:ptCount val="5"/>
                <c:pt idx="0">
                  <c:v>0.19473684210526315</c:v>
                </c:pt>
                <c:pt idx="1">
                  <c:v>0.23544973544973544</c:v>
                </c:pt>
                <c:pt idx="2">
                  <c:v>0.18064516129032257</c:v>
                </c:pt>
                <c:pt idx="3">
                  <c:v>0.20398009950248755</c:v>
                </c:pt>
                <c:pt idx="4">
                  <c:v>0.25732899022801303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3F-4669-A666-B78750B6E18D}"/>
            </c:ext>
          </c:extLst>
        </c:ser>
        <c:ser>
          <c:idx val="2"/>
          <c:order val="2"/>
          <c:tx>
            <c:strRef>
              <c:f>[ч_лікарі.xlsx]Аркуш2!$B$71</c:f>
              <c:strCache>
                <c:ptCount val="1"/>
                <c:pt idx="0">
                  <c:v>Скоріше ні</c:v>
                </c:pt>
              </c:strCache>
            </c:strRef>
          </c:tx>
          <c:spPr>
            <a:pattFill prst="wdDn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[ч_лікарі.xlsx]Аркуш2!$Q$33:$U$33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[ч_лікарі.xlsx]Аркуш2!$Q$71:$U$71</c:f>
              <c:numCache>
                <c:formatCode>0.0%</c:formatCode>
                <c:ptCount val="5"/>
                <c:pt idx="0">
                  <c:v>0.14210526315789473</c:v>
                </c:pt>
                <c:pt idx="1">
                  <c:v>0.18783068783068782</c:v>
                </c:pt>
                <c:pt idx="2">
                  <c:v>0.18494623655913978</c:v>
                </c:pt>
                <c:pt idx="3">
                  <c:v>0.20895522388059701</c:v>
                </c:pt>
                <c:pt idx="4">
                  <c:v>0.1758957654723127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3F-4669-A666-B78750B6E18D}"/>
            </c:ext>
          </c:extLst>
        </c:ser>
        <c:ser>
          <c:idx val="3"/>
          <c:order val="3"/>
          <c:tx>
            <c:strRef>
              <c:f>[ч_лікарі.xlsx]Аркуш2!$B$72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[ч_лікарі.xlsx]Аркуш2!$Q$33:$U$33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[ч_лікарі.xlsx]Аркуш2!$Q$72:$U$72</c:f>
              <c:numCache>
                <c:formatCode>0.0%</c:formatCode>
                <c:ptCount val="5"/>
                <c:pt idx="0">
                  <c:v>7.8947368421052627E-2</c:v>
                </c:pt>
                <c:pt idx="1">
                  <c:v>0.1164021164021164</c:v>
                </c:pt>
                <c:pt idx="2">
                  <c:v>0.14193548387096774</c:v>
                </c:pt>
                <c:pt idx="3">
                  <c:v>0.17661691542288557</c:v>
                </c:pt>
                <c:pt idx="4">
                  <c:v>0.11074918566775244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3F-4669-A666-B78750B6E18D}"/>
            </c:ext>
          </c:extLst>
        </c:ser>
        <c:ser>
          <c:idx val="4"/>
          <c:order val="4"/>
          <c:tx>
            <c:strRef>
              <c:f>[ч_лікарі.xlsx]Аркуш2!$B$73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[ч_лікарі.xlsx]Аркуш2!$Q$33:$U$33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[ч_лікарі.xlsx]Аркуш2!$Q$73:$U$73</c:f>
              <c:numCache>
                <c:formatCode>0.0%</c:formatCode>
                <c:ptCount val="5"/>
                <c:pt idx="0">
                  <c:v>0.48947368421052639</c:v>
                </c:pt>
                <c:pt idx="1">
                  <c:v>0.35185185185185186</c:v>
                </c:pt>
                <c:pt idx="2">
                  <c:v>0.39139784946236561</c:v>
                </c:pt>
                <c:pt idx="3">
                  <c:v>0.32338308457711451</c:v>
                </c:pt>
                <c:pt idx="4">
                  <c:v>0.35830618892508143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3F-4669-A666-B78750B6E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7988000"/>
        <c:axId val="427988392"/>
      </c:barChart>
      <c:lineChart>
        <c:grouping val="standard"/>
        <c:varyColors val="0"/>
        <c:ser>
          <c:idx val="5"/>
          <c:order val="5"/>
          <c:tx>
            <c:strRef>
              <c:f>[ч_лікарі.xlsx]Аркуш2!$B$74</c:f>
              <c:strCache>
                <c:ptCount val="1"/>
                <c:pt idx="0">
                  <c:v>Так - Ні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[ч_лікарі.xlsx]Аркуш2!$Q$33:$U$33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[ч_лікарі.xlsx]Аркуш2!$Q$74:$U$74</c:f>
              <c:numCache>
                <c:formatCode>0.0%</c:formatCode>
                <c:ptCount val="5"/>
                <c:pt idx="0">
                  <c:v>6.8421052631578966E-2</c:v>
                </c:pt>
                <c:pt idx="1">
                  <c:v>3.968253968253968E-2</c:v>
                </c:pt>
                <c:pt idx="2">
                  <c:v>-4.5161290322580622E-2</c:v>
                </c:pt>
                <c:pt idx="3">
                  <c:v>-9.4527363184079588E-2</c:v>
                </c:pt>
                <c:pt idx="4">
                  <c:v>6.8403908794788276E-2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53F-4669-A666-B78750B6E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7989176"/>
        <c:axId val="427988784"/>
      </c:lineChart>
      <c:catAx>
        <c:axId val="42798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988392"/>
        <c:crosses val="autoZero"/>
        <c:auto val="1"/>
        <c:lblAlgn val="ctr"/>
        <c:lblOffset val="100"/>
        <c:noMultiLvlLbl val="0"/>
      </c:catAx>
      <c:valAx>
        <c:axId val="427988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988000"/>
        <c:crosses val="autoZero"/>
        <c:crossBetween val="between"/>
      </c:valAx>
      <c:valAx>
        <c:axId val="427988784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989176"/>
        <c:crosses val="max"/>
        <c:crossBetween val="between"/>
      </c:valAx>
      <c:catAx>
        <c:axId val="427989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798878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881449601408515E-2"/>
          <c:y val="7.860329507004396E-2"/>
          <c:w val="0.52064002869206571"/>
          <c:h val="0.80793296018720551"/>
        </c:manualLayout>
      </c:layout>
      <c:pieChart>
        <c:varyColors val="1"/>
        <c:ser>
          <c:idx val="0"/>
          <c:order val="0"/>
          <c:explosion val="4"/>
          <c:dPt>
            <c:idx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 w="19050"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7C-4B6B-8724-771EFD1084CA}"/>
              </c:ext>
            </c:extLst>
          </c:dPt>
          <c:dPt>
            <c:idx val="1"/>
            <c:bubble3D val="0"/>
            <c:spPr>
              <a:pattFill prst="wdUpDiag">
                <a:fgClr>
                  <a:srgbClr val="C00000"/>
                </a:fgClr>
                <a:bgClr>
                  <a:srgbClr val="FFFFFF"/>
                </a:bgClr>
              </a:patt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7C-4B6B-8724-771EFD1084CA}"/>
              </c:ext>
            </c:extLst>
          </c:dPt>
          <c:dPt>
            <c:idx val="2"/>
            <c:bubble3D val="0"/>
            <c:spPr>
              <a:pattFill prst="wdDnDiag">
                <a:fgClr>
                  <a:srgbClr val="92D050"/>
                </a:fgClr>
                <a:bgClr>
                  <a:srgbClr val="FFFFFF"/>
                </a:bgClr>
              </a:pattFill>
              <a:ln w="19050"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D7C-4B6B-8724-771EFD1084CA}"/>
              </c:ext>
            </c:extLst>
          </c:dPt>
          <c:dPt>
            <c:idx val="3"/>
            <c:bubble3D val="0"/>
            <c:spPr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 w="190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D7C-4B6B-8724-771EFD1084CA}"/>
              </c:ext>
            </c:extLst>
          </c:dPt>
          <c:dPt>
            <c:idx val="4"/>
            <c:bubble3D val="0"/>
            <c:spPr>
              <a:pattFill prst="wdDn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D7C-4B6B-8724-771EFD1084CA}"/>
              </c:ext>
            </c:extLst>
          </c:dPt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Лист1!$B$230:$B$232</c:f>
              <c:strCache>
                <c:ptCount val="3"/>
                <c:pt idx="0">
                  <c:v>Так</c:v>
                </c:pt>
                <c:pt idx="1">
                  <c:v>Ні</c:v>
                </c:pt>
                <c:pt idx="2">
                  <c:v>Щось чув/читав</c:v>
                </c:pt>
              </c:strCache>
            </c:strRef>
          </c:cat>
          <c:val>
            <c:numRef>
              <c:f>Лист1!$C$230:$C$232</c:f>
              <c:numCache>
                <c:formatCode>0.0%</c:formatCode>
                <c:ptCount val="3"/>
                <c:pt idx="0">
                  <c:v>0.31737731295253419</c:v>
                </c:pt>
                <c:pt idx="1">
                  <c:v>0.37610619469026546</c:v>
                </c:pt>
                <c:pt idx="2">
                  <c:v>0.3065164923572003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7C-4B6B-8724-771EFD1084C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30527705775908"/>
          <c:y val="7.5904752869746697E-2"/>
          <c:w val="0.3529901697070475"/>
          <c:h val="0.82755361603895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ru-RU"/>
    </a:p>
  </c:txPr>
  <c:externalData r:id="rId4">
    <c:autoUpdate val="0"/>
  </c:externalData>
</c:chartSpace>
</file>

<file path=ppt/charts/chart1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378172115392411"/>
          <c:y val="2.1558239402103919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[ч_лікарі.xlsx]Аркуш2!$B$78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[ч_лікарі.xlsx]Аркуш2!$D$19:$G$19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[ч_лікарі.xlsx]Аркуш2!$D$78:$G$78</c:f>
              <c:numCache>
                <c:formatCode>0.0%</c:formatCode>
                <c:ptCount val="4"/>
                <c:pt idx="0">
                  <c:v>0.34676145339652448</c:v>
                </c:pt>
                <c:pt idx="1">
                  <c:v>0.2134831460674157</c:v>
                </c:pt>
                <c:pt idx="2">
                  <c:v>0.62831858407079644</c:v>
                </c:pt>
                <c:pt idx="3">
                  <c:v>0.19170984455958545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60-4A12-98C3-FC088BC678B9}"/>
            </c:ext>
          </c:extLst>
        </c:ser>
        <c:ser>
          <c:idx val="1"/>
          <c:order val="1"/>
          <c:tx>
            <c:strRef>
              <c:f>[ч_лікарі.xlsx]Аркуш2!$B$79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  <a:effectLst/>
          </c:spPr>
          <c:invertIfNegative val="0"/>
          <c:cat>
            <c:strRef>
              <c:f>[ч_лікарі.xlsx]Аркуш2!$D$19:$G$19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[ч_лікарі.xlsx]Аркуш2!$D$79:$G$79</c:f>
              <c:numCache>
                <c:formatCode>0.0%</c:formatCode>
                <c:ptCount val="4"/>
                <c:pt idx="0">
                  <c:v>0.3499210110584518</c:v>
                </c:pt>
                <c:pt idx="1">
                  <c:v>0.44319600499375783</c:v>
                </c:pt>
                <c:pt idx="2">
                  <c:v>0.16814159292035399</c:v>
                </c:pt>
                <c:pt idx="3">
                  <c:v>0.51295336787564771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60-4A12-98C3-FC088BC678B9}"/>
            </c:ext>
          </c:extLst>
        </c:ser>
        <c:ser>
          <c:idx val="2"/>
          <c:order val="2"/>
          <c:tx>
            <c:strRef>
              <c:f>[ч_лікарі.xlsx]Аркуш2!$B$80</c:f>
              <c:strCache>
                <c:ptCount val="1"/>
                <c:pt idx="0">
                  <c:v>Щось чув/читав</c:v>
                </c:pt>
              </c:strCache>
            </c:strRef>
          </c:tx>
          <c:spPr>
            <a:pattFill prst="wdDnDiag">
              <a:fgClr>
                <a:srgbClr val="000000">
                  <a:lumMod val="50000"/>
                  <a:lumOff val="50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  <a:effectLst/>
          </c:spPr>
          <c:invertIfNegative val="0"/>
          <c:cat>
            <c:strRef>
              <c:f>[ч_лікарі.xlsx]Аркуш2!$D$19:$G$19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[ч_лікарі.xlsx]Аркуш2!$D$80:$G$80</c:f>
              <c:numCache>
                <c:formatCode>0.0%</c:formatCode>
                <c:ptCount val="4"/>
                <c:pt idx="0">
                  <c:v>0.30331753554502372</c:v>
                </c:pt>
                <c:pt idx="1">
                  <c:v>0.34332084893882642</c:v>
                </c:pt>
                <c:pt idx="2">
                  <c:v>0.20353982300884957</c:v>
                </c:pt>
                <c:pt idx="3">
                  <c:v>0.29533678756476683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60-4A12-98C3-FC088BC678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7990744"/>
        <c:axId val="427991136"/>
      </c:barChart>
      <c:catAx>
        <c:axId val="427990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991136"/>
        <c:crosses val="autoZero"/>
        <c:auto val="1"/>
        <c:lblAlgn val="ctr"/>
        <c:lblOffset val="100"/>
        <c:noMultiLvlLbl val="0"/>
      </c:catAx>
      <c:valAx>
        <c:axId val="42799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9907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[ч_лікарі.xlsx]Аркуш2!$B$78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[ч_лікарі.xlsx]Аркуш2!$H$19:$I$19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[ч_лікарі.xlsx]Аркуш2!$H$78:$I$78</c:f>
              <c:numCache>
                <c:formatCode>0.0%</c:formatCode>
                <c:ptCount val="2"/>
                <c:pt idx="0">
                  <c:v>0.27987421383647798</c:v>
                </c:pt>
                <c:pt idx="1">
                  <c:v>0.3220731142989357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34-46E6-8994-A4B3420240FF}"/>
            </c:ext>
          </c:extLst>
        </c:ser>
        <c:ser>
          <c:idx val="1"/>
          <c:order val="1"/>
          <c:tx>
            <c:strRef>
              <c:f>[ч_лікарі.xlsx]Аркуш2!$B$79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  <a:effectLst/>
          </c:spPr>
          <c:invertIfNegative val="0"/>
          <c:cat>
            <c:strRef>
              <c:f>[ч_лікарі.xlsx]Аркуш2!$H$19:$I$19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[ч_лікарі.xlsx]Аркуш2!$H$79:$I$79</c:f>
              <c:numCache>
                <c:formatCode>0.0%</c:formatCode>
                <c:ptCount val="2"/>
                <c:pt idx="0">
                  <c:v>0.41194968553459121</c:v>
                </c:pt>
                <c:pt idx="1">
                  <c:v>0.37066173068024066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34-46E6-8994-A4B3420240FF}"/>
            </c:ext>
          </c:extLst>
        </c:ser>
        <c:ser>
          <c:idx val="2"/>
          <c:order val="2"/>
          <c:tx>
            <c:strRef>
              <c:f>[ч_лікарі.xlsx]Аркуш2!$B$80</c:f>
              <c:strCache>
                <c:ptCount val="1"/>
                <c:pt idx="0">
                  <c:v>Щось чув/читав</c:v>
                </c:pt>
              </c:strCache>
            </c:strRef>
          </c:tx>
          <c:spPr>
            <a:pattFill prst="wdDnDiag">
              <a:fgClr>
                <a:srgbClr val="000000">
                  <a:lumMod val="50000"/>
                  <a:lumOff val="50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  <a:effectLst/>
          </c:spPr>
          <c:invertIfNegative val="0"/>
          <c:cat>
            <c:strRef>
              <c:f>[ч_лікарі.xlsx]Аркуш2!$H$19:$I$19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[ч_лікарі.xlsx]Аркуш2!$H$80:$I$80</c:f>
              <c:numCache>
                <c:formatCode>0.0%</c:formatCode>
                <c:ptCount val="2"/>
                <c:pt idx="0">
                  <c:v>0.3081761006289308</c:v>
                </c:pt>
                <c:pt idx="1">
                  <c:v>0.30726515502082369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34-46E6-8994-A4B342024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7992312"/>
        <c:axId val="427992704"/>
      </c:barChart>
      <c:catAx>
        <c:axId val="427992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992704"/>
        <c:crosses val="autoZero"/>
        <c:auto val="1"/>
        <c:lblAlgn val="ctr"/>
        <c:lblOffset val="100"/>
        <c:noMultiLvlLbl val="0"/>
      </c:catAx>
      <c:valAx>
        <c:axId val="42799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9923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[ч_лікарі.xlsx]Лист1!$B$24</c:f>
              <c:strCache>
                <c:ptCount val="1"/>
                <c:pt idx="0">
                  <c:v>1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[ч_лікарі.xlsx]Лист1!$M$24:$P$24</c:f>
              <c:numCache>
                <c:formatCode>0.0%</c:formatCode>
                <c:ptCount val="4"/>
                <c:pt idx="0">
                  <c:v>4.4843049327354258E-2</c:v>
                </c:pt>
                <c:pt idx="1">
                  <c:v>3.5087719298245612E-2</c:v>
                </c:pt>
                <c:pt idx="2">
                  <c:v>3.4951456310679613E-2</c:v>
                </c:pt>
                <c:pt idx="3">
                  <c:v>4.6709129511677279E-2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32-4320-A5E0-5B9CDA877984}"/>
            </c:ext>
          </c:extLst>
        </c:ser>
        <c:ser>
          <c:idx val="1"/>
          <c:order val="1"/>
          <c:tx>
            <c:strRef>
              <c:f>[ч_лікарі.xlsx]Лист1!$B$25</c:f>
              <c:strCache>
                <c:ptCount val="1"/>
                <c:pt idx="0">
                  <c:v>2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[ч_лікарі.xlsx]Лист1!$M$25:$P$25</c:f>
              <c:numCache>
                <c:formatCode>0.0%</c:formatCode>
                <c:ptCount val="4"/>
                <c:pt idx="0">
                  <c:v>3.5874439461883408E-2</c:v>
                </c:pt>
                <c:pt idx="1">
                  <c:v>7.0175438596491224E-2</c:v>
                </c:pt>
                <c:pt idx="2">
                  <c:v>9.6440129449838194E-2</c:v>
                </c:pt>
                <c:pt idx="3">
                  <c:v>0.11677282377919321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32-4320-A5E0-5B9CDA877984}"/>
            </c:ext>
          </c:extLst>
        </c:ser>
        <c:ser>
          <c:idx val="2"/>
          <c:order val="2"/>
          <c:tx>
            <c:strRef>
              <c:f>[ч_лікарі.xlsx]Лист1!$B$26</c:f>
              <c:strCache>
                <c:ptCount val="1"/>
                <c:pt idx="0">
                  <c:v>3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[ч_лікарі.xlsx]Лист1!$M$26:$P$26</c:f>
              <c:numCache>
                <c:formatCode>0.0%</c:formatCode>
                <c:ptCount val="4"/>
                <c:pt idx="0">
                  <c:v>0.17488789237668162</c:v>
                </c:pt>
                <c:pt idx="1">
                  <c:v>0.17192982456140352</c:v>
                </c:pt>
                <c:pt idx="2">
                  <c:v>0.20388349514563106</c:v>
                </c:pt>
                <c:pt idx="3">
                  <c:v>0.28662420382165604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32-4320-A5E0-5B9CDA877984}"/>
            </c:ext>
          </c:extLst>
        </c:ser>
        <c:ser>
          <c:idx val="3"/>
          <c:order val="3"/>
          <c:tx>
            <c:strRef>
              <c:f>[ч_лікарі.xlsx]Лист1!$B$27</c:f>
              <c:strCache>
                <c:ptCount val="1"/>
                <c:pt idx="0">
                  <c:v>4</c:v>
                </c:pt>
              </c:strCache>
            </c:strRef>
          </c:tx>
          <c:spPr>
            <a:pattFill prst="wdUpDiag">
              <a:fgClr>
                <a:srgbClr val="9BBB59"/>
              </a:fgClr>
              <a:bgClr>
                <a:sysClr val="window" lastClr="FFFFFF"/>
              </a:bgClr>
            </a:pattFill>
            <a:ln>
              <a:solidFill>
                <a:srgbClr val="9BBB59"/>
              </a:solidFill>
            </a:ln>
            <a:effectLst/>
          </c:spPr>
          <c:invertIfNegative val="0"/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[ч_лікарі.xlsx]Лист1!$M$27:$P$27</c:f>
              <c:numCache>
                <c:formatCode>0.0%</c:formatCode>
                <c:ptCount val="4"/>
                <c:pt idx="0">
                  <c:v>0.37219730941704038</c:v>
                </c:pt>
                <c:pt idx="1">
                  <c:v>0.37543859649122807</c:v>
                </c:pt>
                <c:pt idx="2">
                  <c:v>0.30097087378640774</c:v>
                </c:pt>
                <c:pt idx="3">
                  <c:v>0.27600849256900212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32-4320-A5E0-5B9CDA877984}"/>
            </c:ext>
          </c:extLst>
        </c:ser>
        <c:ser>
          <c:idx val="4"/>
          <c:order val="4"/>
          <c:tx>
            <c:strRef>
              <c:f>[ч_лікарі.xlsx]Лист1!$B$28</c:f>
              <c:strCache>
                <c:ptCount val="1"/>
                <c:pt idx="0">
                  <c:v>5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[ч_лікарі.xlsx]Лист1!$M$28:$P$28</c:f>
              <c:numCache>
                <c:formatCode>0.0%</c:formatCode>
                <c:ptCount val="4"/>
                <c:pt idx="0">
                  <c:v>0.3452914798206278</c:v>
                </c:pt>
                <c:pt idx="1">
                  <c:v>0.31578947368421051</c:v>
                </c:pt>
                <c:pt idx="2">
                  <c:v>0.30679611650485439</c:v>
                </c:pt>
                <c:pt idx="3">
                  <c:v>0.23142250530785563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32-4320-A5E0-5B9CDA877984}"/>
            </c:ext>
          </c:extLst>
        </c:ser>
        <c:ser>
          <c:idx val="5"/>
          <c:order val="5"/>
          <c:tx>
            <c:strRef>
              <c:f>[ч_лікарі.xlsx]Лист1!$B$29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[ч_лікарі.xlsx]Лист1!$M$29:$P$29</c:f>
              <c:numCache>
                <c:formatCode>0.0%</c:formatCode>
                <c:ptCount val="4"/>
                <c:pt idx="0">
                  <c:v>2.6905829596412557E-2</c:v>
                </c:pt>
                <c:pt idx="1">
                  <c:v>3.1578947368421054E-2</c:v>
                </c:pt>
                <c:pt idx="2">
                  <c:v>5.6957928802589007E-2</c:v>
                </c:pt>
                <c:pt idx="3">
                  <c:v>4.2462845010615709E-2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32-4320-A5E0-5B9CDA8779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1731584"/>
        <c:axId val="331733152"/>
      </c:barChart>
      <c:lineChart>
        <c:grouping val="standard"/>
        <c:varyColors val="0"/>
        <c:ser>
          <c:idx val="6"/>
          <c:order val="6"/>
          <c:tx>
            <c:strRef>
              <c:f>[ч_лікарі.xlsx]Лист1!$B$30</c:f>
              <c:strCache>
                <c:ptCount val="1"/>
                <c:pt idx="0">
                  <c:v>Середньозважена оцінка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[ч_лікарі.xlsx]Лист1!$M$30:$P$30</c:f>
              <c:numCache>
                <c:formatCode>0.00</c:formatCode>
                <c:ptCount val="4"/>
                <c:pt idx="0">
                  <c:v>3.9631336405529951</c:v>
                </c:pt>
                <c:pt idx="1">
                  <c:v>3.8949275362318843</c:v>
                </c:pt>
                <c:pt idx="2">
                  <c:v>3.7934111187371307</c:v>
                </c:pt>
                <c:pt idx="3">
                  <c:v>3.5521064301552108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432-4320-A5E0-5B9CDA8779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1732760"/>
        <c:axId val="331731976"/>
      </c:lineChart>
      <c:catAx>
        <c:axId val="33173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733152"/>
        <c:crosses val="autoZero"/>
        <c:auto val="1"/>
        <c:lblAlgn val="ctr"/>
        <c:lblOffset val="100"/>
        <c:noMultiLvlLbl val="0"/>
      </c:catAx>
      <c:valAx>
        <c:axId val="33173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731584"/>
        <c:crosses val="autoZero"/>
        <c:crossBetween val="between"/>
      </c:valAx>
      <c:valAx>
        <c:axId val="331731976"/>
        <c:scaling>
          <c:orientation val="minMax"/>
          <c:max val="4.5"/>
          <c:min val="2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732760"/>
        <c:crosses val="max"/>
        <c:crossBetween val="between"/>
      </c:valAx>
      <c:catAx>
        <c:axId val="331732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173197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[ч_лікарі.xlsx]Аркуш2!$B$78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[ч_лікарі.xlsx]Аркуш2!$J$19:$L$19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[ч_лікарі.xlsx]Аркуш2!$J$78:$L$78</c:f>
              <c:numCache>
                <c:formatCode>0.0%</c:formatCode>
                <c:ptCount val="3"/>
                <c:pt idx="0">
                  <c:v>0.30926083262531862</c:v>
                </c:pt>
                <c:pt idx="1">
                  <c:v>0.3287781350482315</c:v>
                </c:pt>
                <c:pt idx="2">
                  <c:v>0.24615384615384617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E4-4157-BD60-9B0BD6345372}"/>
            </c:ext>
          </c:extLst>
        </c:ser>
        <c:ser>
          <c:idx val="1"/>
          <c:order val="1"/>
          <c:tx>
            <c:strRef>
              <c:f>[ч_лікарі.xlsx]Аркуш2!$B$79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  <a:effectLst/>
          </c:spPr>
          <c:invertIfNegative val="0"/>
          <c:cat>
            <c:strRef>
              <c:f>[ч_лікарі.xlsx]Аркуш2!$J$19:$L$19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[ч_лікарі.xlsx]Аркуш2!$J$79:$L$79</c:f>
              <c:numCache>
                <c:formatCode>0.0%</c:formatCode>
                <c:ptCount val="3"/>
                <c:pt idx="0">
                  <c:v>0.35344095157179267</c:v>
                </c:pt>
                <c:pt idx="1">
                  <c:v>0.38906752411575563</c:v>
                </c:pt>
                <c:pt idx="2">
                  <c:v>0.53846153846153844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E4-4157-BD60-9B0BD6345372}"/>
            </c:ext>
          </c:extLst>
        </c:ser>
        <c:ser>
          <c:idx val="2"/>
          <c:order val="2"/>
          <c:tx>
            <c:strRef>
              <c:f>[ч_лікарі.xlsx]Аркуш2!$B$80</c:f>
              <c:strCache>
                <c:ptCount val="1"/>
                <c:pt idx="0">
                  <c:v>Щось чув/читав</c:v>
                </c:pt>
              </c:strCache>
            </c:strRef>
          </c:tx>
          <c:spPr>
            <a:pattFill prst="wdDnDiag">
              <a:fgClr>
                <a:srgbClr val="000000">
                  <a:lumMod val="50000"/>
                  <a:lumOff val="50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  <a:effectLst/>
          </c:spPr>
          <c:invertIfNegative val="0"/>
          <c:cat>
            <c:strRef>
              <c:f>[ч_лікарі.xlsx]Аркуш2!$J$19:$L$19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[ч_лікарі.xlsx]Аркуш2!$J$80:$L$80</c:f>
              <c:numCache>
                <c:formatCode>0.0%</c:formatCode>
                <c:ptCount val="3"/>
                <c:pt idx="0">
                  <c:v>0.33729821580288871</c:v>
                </c:pt>
                <c:pt idx="1">
                  <c:v>0.28215434083601287</c:v>
                </c:pt>
                <c:pt idx="2">
                  <c:v>0.2153846153846154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E4-4157-BD60-9B0BD63453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7993880"/>
        <c:axId val="427994272"/>
      </c:barChart>
      <c:catAx>
        <c:axId val="427993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994272"/>
        <c:crosses val="autoZero"/>
        <c:auto val="1"/>
        <c:lblAlgn val="ctr"/>
        <c:lblOffset val="100"/>
        <c:noMultiLvlLbl val="0"/>
      </c:catAx>
      <c:valAx>
        <c:axId val="42799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9938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[ч_лікарі.xlsx]Аркуш2!$B$78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[ч_лікарі.xlsx]Аркуш2!$M$19:$P$19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[ч_лікарі.xlsx]Аркуш2!$M$78:$P$78</c:f>
              <c:numCache>
                <c:formatCode>0.0%</c:formatCode>
                <c:ptCount val="4"/>
                <c:pt idx="0">
                  <c:v>0.41095890410958902</c:v>
                </c:pt>
                <c:pt idx="1">
                  <c:v>0.34408602150537637</c:v>
                </c:pt>
                <c:pt idx="2">
                  <c:v>0.29875246224556795</c:v>
                </c:pt>
                <c:pt idx="3">
                  <c:v>0.31827956989247314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41-4416-B6BD-60172D4BE715}"/>
            </c:ext>
          </c:extLst>
        </c:ser>
        <c:ser>
          <c:idx val="1"/>
          <c:order val="1"/>
          <c:tx>
            <c:strRef>
              <c:f>[ч_лікарі.xlsx]Аркуш2!$B$79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  <a:effectLst/>
          </c:spPr>
          <c:invertIfNegative val="0"/>
          <c:cat>
            <c:strRef>
              <c:f>[ч_лікарі.xlsx]Аркуш2!$M$19:$P$19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[ч_лікарі.xlsx]Аркуш2!$M$79:$P$79</c:f>
              <c:numCache>
                <c:formatCode>0.0%</c:formatCode>
                <c:ptCount val="4"/>
                <c:pt idx="0">
                  <c:v>0.31963470319634701</c:v>
                </c:pt>
                <c:pt idx="1">
                  <c:v>0.32974910394265239</c:v>
                </c:pt>
                <c:pt idx="2">
                  <c:v>0.4044648719632305</c:v>
                </c:pt>
                <c:pt idx="3">
                  <c:v>0.33763440860215055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41-4416-B6BD-60172D4BE715}"/>
            </c:ext>
          </c:extLst>
        </c:ser>
        <c:ser>
          <c:idx val="2"/>
          <c:order val="2"/>
          <c:tx>
            <c:strRef>
              <c:f>[ч_лікарі.xlsx]Аркуш2!$B$80</c:f>
              <c:strCache>
                <c:ptCount val="1"/>
                <c:pt idx="0">
                  <c:v>Щось чув/читав</c:v>
                </c:pt>
              </c:strCache>
            </c:strRef>
          </c:tx>
          <c:spPr>
            <a:pattFill prst="wdDnDiag">
              <a:fgClr>
                <a:srgbClr val="000000">
                  <a:lumMod val="50000"/>
                  <a:lumOff val="50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  <a:effectLst/>
          </c:spPr>
          <c:invertIfNegative val="0"/>
          <c:cat>
            <c:strRef>
              <c:f>[ч_лікарі.xlsx]Аркуш2!$M$19:$P$19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[ч_лікарі.xlsx]Аркуш2!$M$80:$P$80</c:f>
              <c:numCache>
                <c:formatCode>0.0%</c:formatCode>
                <c:ptCount val="4"/>
                <c:pt idx="0">
                  <c:v>0.26940639269406391</c:v>
                </c:pt>
                <c:pt idx="1">
                  <c:v>0.32616487455197141</c:v>
                </c:pt>
                <c:pt idx="2">
                  <c:v>0.29678266579120155</c:v>
                </c:pt>
                <c:pt idx="3">
                  <c:v>0.34408602150537637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41-4416-B6BD-60172D4BE7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7995448"/>
        <c:axId val="427995840"/>
      </c:barChart>
      <c:catAx>
        <c:axId val="427995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995840"/>
        <c:crosses val="autoZero"/>
        <c:auto val="1"/>
        <c:lblAlgn val="ctr"/>
        <c:lblOffset val="100"/>
        <c:noMultiLvlLbl val="0"/>
      </c:catAx>
      <c:valAx>
        <c:axId val="427995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9954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663471838426437"/>
          <c:y val="4.6099303652008615E-2"/>
          <c:w val="0.81561169155219149"/>
          <c:h val="0.652141150983224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[ч_лікарі.xlsx]Аркуш2!$B$78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[ч_лікарі.xlsx]Аркуш2!$Q$19:$U$19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[ч_лікарі.xlsx]Аркуш2!$Q$78:$U$78</c:f>
              <c:numCache>
                <c:formatCode>0.0%</c:formatCode>
                <c:ptCount val="5"/>
                <c:pt idx="0">
                  <c:v>0.22183098591549297</c:v>
                </c:pt>
                <c:pt idx="1">
                  <c:v>0.28277153558052437</c:v>
                </c:pt>
                <c:pt idx="2">
                  <c:v>0.31711145996860285</c:v>
                </c:pt>
                <c:pt idx="3">
                  <c:v>0.36896551724137938</c:v>
                </c:pt>
                <c:pt idx="4">
                  <c:v>0.352112676056338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16-4776-9B63-3B1BEBD04A0E}"/>
            </c:ext>
          </c:extLst>
        </c:ser>
        <c:ser>
          <c:idx val="1"/>
          <c:order val="1"/>
          <c:tx>
            <c:strRef>
              <c:f>[ч_лікарі.xlsx]Аркуш2!$B$79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  <a:effectLst/>
          </c:spPr>
          <c:invertIfNegative val="0"/>
          <c:cat>
            <c:strRef>
              <c:f>[ч_лікарі.xlsx]Аркуш2!$Q$19:$U$19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[ч_лікарі.xlsx]Аркуш2!$Q$79:$U$79</c:f>
              <c:numCache>
                <c:formatCode>0.0%</c:formatCode>
                <c:ptCount val="5"/>
                <c:pt idx="0">
                  <c:v>0.4119718309859155</c:v>
                </c:pt>
                <c:pt idx="1">
                  <c:v>0.37827715355805241</c:v>
                </c:pt>
                <c:pt idx="2">
                  <c:v>0.40188383045525905</c:v>
                </c:pt>
                <c:pt idx="3">
                  <c:v>0.35344827586206895</c:v>
                </c:pt>
                <c:pt idx="4">
                  <c:v>0.352112676056338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16-4776-9B63-3B1BEBD04A0E}"/>
            </c:ext>
          </c:extLst>
        </c:ser>
        <c:ser>
          <c:idx val="2"/>
          <c:order val="2"/>
          <c:tx>
            <c:strRef>
              <c:f>[ч_лікарі.xlsx]Аркуш2!$B$80</c:f>
              <c:strCache>
                <c:ptCount val="1"/>
                <c:pt idx="0">
                  <c:v>Щось чув/читав</c:v>
                </c:pt>
              </c:strCache>
            </c:strRef>
          </c:tx>
          <c:spPr>
            <a:pattFill prst="wdDnDiag">
              <a:fgClr>
                <a:srgbClr val="000000">
                  <a:lumMod val="50000"/>
                  <a:lumOff val="50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  <a:effectLst/>
          </c:spPr>
          <c:invertIfNegative val="0"/>
          <c:cat>
            <c:strRef>
              <c:f>[ч_лікарі.xlsx]Аркуш2!$Q$19:$U$19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[ч_лікарі.xlsx]Аркуш2!$Q$80:$U$80</c:f>
              <c:numCache>
                <c:formatCode>0.0%</c:formatCode>
                <c:ptCount val="5"/>
                <c:pt idx="0">
                  <c:v>0.36619718309859162</c:v>
                </c:pt>
                <c:pt idx="1">
                  <c:v>0.33895131086142322</c:v>
                </c:pt>
                <c:pt idx="2">
                  <c:v>0.28100470957613816</c:v>
                </c:pt>
                <c:pt idx="3">
                  <c:v>0.27758620689655172</c:v>
                </c:pt>
                <c:pt idx="4">
                  <c:v>0.29577464788732394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16-4776-9B63-3B1BEBD04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7997016"/>
        <c:axId val="427997408"/>
      </c:barChart>
      <c:catAx>
        <c:axId val="427997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997408"/>
        <c:crosses val="autoZero"/>
        <c:auto val="1"/>
        <c:lblAlgn val="ctr"/>
        <c:lblOffset val="100"/>
        <c:noMultiLvlLbl val="0"/>
      </c:catAx>
      <c:valAx>
        <c:axId val="42799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9970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881449601408515E-2"/>
          <c:y val="7.860329507004396E-2"/>
          <c:w val="0.52064002869206571"/>
          <c:h val="0.80793296018720551"/>
        </c:manualLayout>
      </c:layout>
      <c:pieChart>
        <c:varyColors val="1"/>
        <c:ser>
          <c:idx val="0"/>
          <c:order val="0"/>
          <c:explosion val="4"/>
          <c:dPt>
            <c:idx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 w="19050"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99-49BD-858E-EAD8D11EACA8}"/>
              </c:ext>
            </c:extLst>
          </c:dPt>
          <c:dPt>
            <c:idx val="1"/>
            <c:bubble3D val="0"/>
            <c:spPr>
              <a:pattFill prst="wdUpDiag">
                <a:fgClr>
                  <a:schemeClr val="accent3"/>
                </a:fgClr>
                <a:bgClr>
                  <a:schemeClr val="bg1"/>
                </a:bgClr>
              </a:patt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99-49BD-858E-EAD8D11EACA8}"/>
              </c:ext>
            </c:extLst>
          </c:dPt>
          <c:dPt>
            <c:idx val="2"/>
            <c:bubble3D val="0"/>
            <c:spPr>
              <a:pattFill prst="wdDnDiag">
                <a:fgClr>
                  <a:schemeClr val="accent6"/>
                </a:fgClr>
                <a:bgClr>
                  <a:schemeClr val="bg1"/>
                </a:bgClr>
              </a:pattFill>
              <a:ln w="19050"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99-49BD-858E-EAD8D11EACA8}"/>
              </c:ext>
            </c:extLst>
          </c:dPt>
          <c:dPt>
            <c:idx val="3"/>
            <c:bubble3D val="0"/>
            <c:spPr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 w="190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F99-49BD-858E-EAD8D11EACA8}"/>
              </c:ext>
            </c:extLst>
          </c:dPt>
          <c:dPt>
            <c:idx val="4"/>
            <c:bubble3D val="0"/>
            <c:spPr>
              <a:pattFill prst="wdDn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F99-49BD-858E-EAD8D11EACA8}"/>
              </c:ext>
            </c:extLst>
          </c:dPt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Лист1!$B$237:$B$241</c:f>
              <c:strCache>
                <c:ptCount val="5"/>
                <c:pt idx="0">
                  <c:v>Так</c:v>
                </c:pt>
                <c:pt idx="1">
                  <c:v>Скоріше так</c:v>
                </c:pt>
                <c:pt idx="2">
                  <c:v>Скоріше ні</c:v>
                </c:pt>
                <c:pt idx="3">
                  <c:v>Ні</c:v>
                </c:pt>
                <c:pt idx="4">
                  <c:v>Важко відповісти</c:v>
                </c:pt>
              </c:strCache>
            </c:strRef>
          </c:cat>
          <c:val>
            <c:numRef>
              <c:f>Лист1!$C$237:$C$241</c:f>
              <c:numCache>
                <c:formatCode>0.0%</c:formatCode>
                <c:ptCount val="5"/>
                <c:pt idx="0">
                  <c:v>0.25215889464594127</c:v>
                </c:pt>
                <c:pt idx="1">
                  <c:v>0.3045480713874496</c:v>
                </c:pt>
                <c:pt idx="2">
                  <c:v>6.6206102475532533E-2</c:v>
                </c:pt>
                <c:pt idx="3">
                  <c:v>3.3390903857225103E-2</c:v>
                </c:pt>
                <c:pt idx="4">
                  <c:v>0.34369602763385143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F99-49BD-858E-EAD8D11EACA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30527705775908"/>
          <c:y val="7.5904752869746697E-2"/>
          <c:w val="0.3529901697070475"/>
          <c:h val="0.82755361603895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ru-RU"/>
    </a:p>
  </c:txPr>
  <c:externalData r:id="rId4">
    <c:autoUpdate val="0"/>
  </c:externalData>
</c:chartSpace>
</file>

<file path=ppt/charts/chart1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988474266803606"/>
          <c:y val="0.19016905974988418"/>
          <c:w val="0.60104378257065694"/>
          <c:h val="0.71372721146343188"/>
        </c:manualLayout>
      </c:layout>
      <c:barChart>
        <c:barDir val="bar"/>
        <c:grouping val="clustered"/>
        <c:varyColors val="0"/>
        <c:ser>
          <c:idx val="0"/>
          <c:order val="0"/>
          <c:spPr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9E-497C-8381-AB11E286AA94}"/>
              </c:ext>
            </c:extLst>
          </c:dPt>
          <c:dPt>
            <c:idx val="1"/>
            <c:invertIfNegative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9E-497C-8381-AB11E286AA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Лист1!$V$237:$V$238</c:f>
              <c:strCache>
                <c:ptCount val="2"/>
                <c:pt idx="0">
                  <c:v>Ні</c:v>
                </c:pt>
                <c:pt idx="1">
                  <c:v>Так</c:v>
                </c:pt>
              </c:strCache>
            </c:strRef>
          </c:cat>
          <c:val>
            <c:numRef>
              <c:f>Лист1!$W$237:$W$238</c:f>
              <c:numCache>
                <c:formatCode>0.0%</c:formatCode>
                <c:ptCount val="2"/>
                <c:pt idx="0">
                  <c:v>9.9000000000000005E-2</c:v>
                </c:pt>
                <c:pt idx="1">
                  <c:v>0.55699999999999994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9E-497C-8381-AB11E286AA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6717936"/>
        <c:axId val="436722640"/>
      </c:barChart>
      <c:catAx>
        <c:axId val="436717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6722640"/>
        <c:crosses val="autoZero"/>
        <c:auto val="1"/>
        <c:lblAlgn val="ctr"/>
        <c:lblOffset val="100"/>
        <c:noMultiLvlLbl val="0"/>
      </c:catAx>
      <c:valAx>
        <c:axId val="4367226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436717936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[ч_лікарі.xlsx]Аркуш2!$B$85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[ч_лікарі.xlsx]Аркуш2!$D$33:$G$33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[ч_лікарі.xlsx]Аркуш2!$D$85:$G$85</c:f>
              <c:numCache>
                <c:formatCode>0.0%</c:formatCode>
                <c:ptCount val="4"/>
                <c:pt idx="0">
                  <c:v>0.28358208955223879</c:v>
                </c:pt>
                <c:pt idx="1">
                  <c:v>0.1851851851851852</c:v>
                </c:pt>
                <c:pt idx="2">
                  <c:v>0.34736842105263155</c:v>
                </c:pt>
                <c:pt idx="3">
                  <c:v>0.18382352941176472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E-4F73-AC0A-BD3B5EC16808}"/>
            </c:ext>
          </c:extLst>
        </c:ser>
        <c:ser>
          <c:idx val="1"/>
          <c:order val="1"/>
          <c:tx>
            <c:strRef>
              <c:f>[ч_лікарі.xlsx]Аркуш2!$B$86</c:f>
              <c:strCache>
                <c:ptCount val="1"/>
                <c:pt idx="0">
                  <c:v>Скоріше так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[ч_лікарі.xlsx]Аркуш2!$D$33:$G$33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[ч_лікарі.xlsx]Аркуш2!$D$86:$G$86</c:f>
              <c:numCache>
                <c:formatCode>0.0%</c:formatCode>
                <c:ptCount val="4"/>
                <c:pt idx="0">
                  <c:v>0.31458094144661308</c:v>
                </c:pt>
                <c:pt idx="1">
                  <c:v>0.30925925925925923</c:v>
                </c:pt>
                <c:pt idx="2">
                  <c:v>0.36842105263157893</c:v>
                </c:pt>
                <c:pt idx="3">
                  <c:v>0.13235294117647059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E-4F73-AC0A-BD3B5EC16808}"/>
            </c:ext>
          </c:extLst>
        </c:ser>
        <c:ser>
          <c:idx val="2"/>
          <c:order val="2"/>
          <c:tx>
            <c:strRef>
              <c:f>[ч_лікарі.xlsx]Аркуш2!$B$87</c:f>
              <c:strCache>
                <c:ptCount val="1"/>
                <c:pt idx="0">
                  <c:v>Скоріше ні</c:v>
                </c:pt>
              </c:strCache>
            </c:strRef>
          </c:tx>
          <c:spPr>
            <a:pattFill prst="wdDn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[ч_лікарі.xlsx]Аркуш2!$D$33:$G$33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[ч_лікарі.xlsx]Аркуш2!$D$87:$G$87</c:f>
              <c:numCache>
                <c:formatCode>0.0%</c:formatCode>
                <c:ptCount val="4"/>
                <c:pt idx="0">
                  <c:v>6.8886337543053955E-2</c:v>
                </c:pt>
                <c:pt idx="1">
                  <c:v>6.2962962962962957E-2</c:v>
                </c:pt>
                <c:pt idx="2">
                  <c:v>6.8421052631578952E-2</c:v>
                </c:pt>
                <c:pt idx="3">
                  <c:v>5.8823529411764698E-2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E-4F73-AC0A-BD3B5EC16808}"/>
            </c:ext>
          </c:extLst>
        </c:ser>
        <c:ser>
          <c:idx val="3"/>
          <c:order val="3"/>
          <c:tx>
            <c:strRef>
              <c:f>[ч_лікарі.xlsx]Аркуш2!$B$88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[ч_лікарі.xlsx]Аркуш2!$D$33:$G$33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[ч_лікарі.xlsx]Аркуш2!$D$88:$G$88</c:f>
              <c:numCache>
                <c:formatCode>0.0%</c:formatCode>
                <c:ptCount val="4"/>
                <c:pt idx="0">
                  <c:v>4.3628013777267508E-2</c:v>
                </c:pt>
                <c:pt idx="1">
                  <c:v>2.4074074074074074E-2</c:v>
                </c:pt>
                <c:pt idx="2">
                  <c:v>2.6315789473684209E-2</c:v>
                </c:pt>
                <c:pt idx="3">
                  <c:v>1.4705882352941175E-2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E-4F73-AC0A-BD3B5EC16808}"/>
            </c:ext>
          </c:extLst>
        </c:ser>
        <c:ser>
          <c:idx val="4"/>
          <c:order val="4"/>
          <c:tx>
            <c:strRef>
              <c:f>[ч_лікарі.xlsx]Аркуш2!$B$89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[ч_лікарі.xlsx]Аркуш2!$D$33:$G$33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[ч_лікарі.xlsx]Аркуш2!$D$89:$G$89</c:f>
              <c:numCache>
                <c:formatCode>0.0%</c:formatCode>
                <c:ptCount val="4"/>
                <c:pt idx="0">
                  <c:v>0.28932261768082662</c:v>
                </c:pt>
                <c:pt idx="1">
                  <c:v>0.41851851851851846</c:v>
                </c:pt>
                <c:pt idx="2">
                  <c:v>0.18947368421052635</c:v>
                </c:pt>
                <c:pt idx="3">
                  <c:v>0.61029411764705888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E-4F73-AC0A-BD3B5EC168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7998976"/>
        <c:axId val="427999368"/>
      </c:barChart>
      <c:lineChart>
        <c:grouping val="standard"/>
        <c:varyColors val="0"/>
        <c:ser>
          <c:idx val="5"/>
          <c:order val="5"/>
          <c:tx>
            <c:strRef>
              <c:f>[ч_лікарі.xlsx]Аркуш2!$B$90</c:f>
              <c:strCache>
                <c:ptCount val="1"/>
                <c:pt idx="0">
                  <c:v>Так - Ні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[ч_лікарі.xlsx]Аркуш2!$D$33:$G$33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[ч_лікарі.xlsx]Аркуш2!$D$90:$G$90</c:f>
              <c:numCache>
                <c:formatCode>0.0%</c:formatCode>
                <c:ptCount val="4"/>
                <c:pt idx="0">
                  <c:v>0.48564867967853048</c:v>
                </c:pt>
                <c:pt idx="1">
                  <c:v>0.40740740740740744</c:v>
                </c:pt>
                <c:pt idx="2">
                  <c:v>0.62105263157894741</c:v>
                </c:pt>
                <c:pt idx="3">
                  <c:v>0.24264705882352938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40E-4F73-AC0A-BD3B5EC168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8000152"/>
        <c:axId val="427999760"/>
      </c:lineChart>
      <c:catAx>
        <c:axId val="42799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999368"/>
        <c:crosses val="autoZero"/>
        <c:auto val="1"/>
        <c:lblAlgn val="ctr"/>
        <c:lblOffset val="100"/>
        <c:noMultiLvlLbl val="0"/>
      </c:catAx>
      <c:valAx>
        <c:axId val="427999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998976"/>
        <c:crosses val="autoZero"/>
        <c:crossBetween val="between"/>
      </c:valAx>
      <c:valAx>
        <c:axId val="427999760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8000152"/>
        <c:crosses val="max"/>
        <c:crossBetween val="between"/>
      </c:valAx>
      <c:catAx>
        <c:axId val="428000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799976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[ч_лікарі.xlsx]Аркуш2!$B$85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[ч_лікарі.xlsx]Аркуш2!$H$33:$I$33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[ч_лікарі.xlsx]Аркуш2!$H$85:$I$85</c:f>
              <c:numCache>
                <c:formatCode>0.0%</c:formatCode>
                <c:ptCount val="2"/>
                <c:pt idx="0">
                  <c:v>0.24884792626728111</c:v>
                </c:pt>
                <c:pt idx="1">
                  <c:v>0.25363276089828268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A7-4F6E-B51E-A7CEE80E26AF}"/>
            </c:ext>
          </c:extLst>
        </c:ser>
        <c:ser>
          <c:idx val="1"/>
          <c:order val="1"/>
          <c:tx>
            <c:strRef>
              <c:f>[ч_лікарі.xlsx]Аркуш2!$B$86</c:f>
              <c:strCache>
                <c:ptCount val="1"/>
                <c:pt idx="0">
                  <c:v>Скоріше так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[ч_лікарі.xlsx]Аркуш2!$H$33:$I$33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[ч_лікарі.xlsx]Аркуш2!$H$86:$I$86</c:f>
              <c:numCache>
                <c:formatCode>0.0%</c:formatCode>
                <c:ptCount val="2"/>
                <c:pt idx="0">
                  <c:v>0.34562211981566821</c:v>
                </c:pt>
                <c:pt idx="1">
                  <c:v>0.29854689564068693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A7-4F6E-B51E-A7CEE80E26AF}"/>
            </c:ext>
          </c:extLst>
        </c:ser>
        <c:ser>
          <c:idx val="2"/>
          <c:order val="2"/>
          <c:tx>
            <c:strRef>
              <c:f>[ч_лікарі.xlsx]Аркуш2!$B$87</c:f>
              <c:strCache>
                <c:ptCount val="1"/>
                <c:pt idx="0">
                  <c:v>Скоріше ні</c:v>
                </c:pt>
              </c:strCache>
            </c:strRef>
          </c:tx>
          <c:spPr>
            <a:pattFill prst="wdDn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[ч_лікарі.xlsx]Аркуш2!$H$33:$I$33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[ч_лікарі.xlsx]Аркуш2!$H$87:$I$87</c:f>
              <c:numCache>
                <c:formatCode>0.0%</c:formatCode>
                <c:ptCount val="2"/>
                <c:pt idx="0">
                  <c:v>4.1474654377880185E-2</c:v>
                </c:pt>
                <c:pt idx="1">
                  <c:v>7.0013210039630125E-2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A7-4F6E-B51E-A7CEE80E26AF}"/>
            </c:ext>
          </c:extLst>
        </c:ser>
        <c:ser>
          <c:idx val="3"/>
          <c:order val="3"/>
          <c:tx>
            <c:strRef>
              <c:f>[ч_лікарі.xlsx]Аркуш2!$B$88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[ч_лікарі.xlsx]Аркуш2!$H$33:$I$33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[ч_лікарі.xlsx]Аркуш2!$H$88:$I$88</c:f>
              <c:numCache>
                <c:formatCode>0.0%</c:formatCode>
                <c:ptCount val="2"/>
                <c:pt idx="0">
                  <c:v>2.3041474654377881E-2</c:v>
                </c:pt>
                <c:pt idx="1">
                  <c:v>3.3685601056803169E-2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A7-4F6E-B51E-A7CEE80E26AF}"/>
            </c:ext>
          </c:extLst>
        </c:ser>
        <c:ser>
          <c:idx val="4"/>
          <c:order val="4"/>
          <c:tx>
            <c:strRef>
              <c:f>[ч_лікарі.xlsx]Аркуш2!$B$89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[ч_лікарі.xlsx]Аркуш2!$H$33:$I$33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[ч_лікарі.xlsx]Аркуш2!$H$89:$I$89</c:f>
              <c:numCache>
                <c:formatCode>0.0%</c:formatCode>
                <c:ptCount val="2"/>
                <c:pt idx="0">
                  <c:v>0.34101382488479265</c:v>
                </c:pt>
                <c:pt idx="1">
                  <c:v>0.34412153236459708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A7-4F6E-B51E-A7CEE80E26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8001328"/>
        <c:axId val="428001720"/>
      </c:barChart>
      <c:lineChart>
        <c:grouping val="standard"/>
        <c:varyColors val="0"/>
        <c:ser>
          <c:idx val="5"/>
          <c:order val="5"/>
          <c:tx>
            <c:strRef>
              <c:f>[ч_лікарі.xlsx]Аркуш2!$B$90</c:f>
              <c:strCache>
                <c:ptCount val="1"/>
                <c:pt idx="0">
                  <c:v>Так - Ні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[ч_лікарі.xlsx]Аркуш2!$H$33:$I$33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[ч_лікарі.xlsx]Аркуш2!$H$90:$I$90</c:f>
              <c:numCache>
                <c:formatCode>0.0%</c:formatCode>
                <c:ptCount val="2"/>
                <c:pt idx="0">
                  <c:v>0.52995391705069117</c:v>
                </c:pt>
                <c:pt idx="1">
                  <c:v>0.4484808454425363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3A7-4F6E-B51E-A7CEE80E26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8002504"/>
        <c:axId val="428002112"/>
      </c:lineChart>
      <c:catAx>
        <c:axId val="42800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8001720"/>
        <c:crosses val="autoZero"/>
        <c:auto val="1"/>
        <c:lblAlgn val="ctr"/>
        <c:lblOffset val="100"/>
        <c:noMultiLvlLbl val="0"/>
      </c:catAx>
      <c:valAx>
        <c:axId val="428001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8001328"/>
        <c:crosses val="autoZero"/>
        <c:crossBetween val="between"/>
      </c:valAx>
      <c:valAx>
        <c:axId val="428002112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8002504"/>
        <c:crosses val="max"/>
        <c:crossBetween val="between"/>
      </c:valAx>
      <c:catAx>
        <c:axId val="428002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800211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[ч_лікарі.xlsx]Аркуш2!$B$85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[ч_лікарі.xlsx]Аркуш2!$J$33:$L$33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[ч_лікарі.xlsx]Аркуш2!$J$85:$L$85</c:f>
              <c:numCache>
                <c:formatCode>0.0%</c:formatCode>
                <c:ptCount val="3"/>
                <c:pt idx="0">
                  <c:v>0.25304136253041365</c:v>
                </c:pt>
                <c:pt idx="1">
                  <c:v>0.24858115777525536</c:v>
                </c:pt>
                <c:pt idx="2">
                  <c:v>0.32352941176470584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BB-4E13-9A39-BA020C7F25FD}"/>
            </c:ext>
          </c:extLst>
        </c:ser>
        <c:ser>
          <c:idx val="1"/>
          <c:order val="1"/>
          <c:tx>
            <c:strRef>
              <c:f>[ч_лікарі.xlsx]Аркуш2!$B$86</c:f>
              <c:strCache>
                <c:ptCount val="1"/>
                <c:pt idx="0">
                  <c:v>Скоріше так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[ч_лікарі.xlsx]Аркуш2!$J$33:$L$33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[ч_лікарі.xlsx]Аркуш2!$J$86:$L$86</c:f>
              <c:numCache>
                <c:formatCode>0.0%</c:formatCode>
                <c:ptCount val="3"/>
                <c:pt idx="0">
                  <c:v>0.32481751824817517</c:v>
                </c:pt>
                <c:pt idx="1">
                  <c:v>0.28944381384790013</c:v>
                </c:pt>
                <c:pt idx="2">
                  <c:v>0.20588235294117646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BB-4E13-9A39-BA020C7F25FD}"/>
            </c:ext>
          </c:extLst>
        </c:ser>
        <c:ser>
          <c:idx val="2"/>
          <c:order val="2"/>
          <c:tx>
            <c:strRef>
              <c:f>[ч_лікарі.xlsx]Аркуш2!$B$87</c:f>
              <c:strCache>
                <c:ptCount val="1"/>
                <c:pt idx="0">
                  <c:v>Скоріше ні</c:v>
                </c:pt>
              </c:strCache>
            </c:strRef>
          </c:tx>
          <c:spPr>
            <a:pattFill prst="wdDn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[ч_лікарі.xlsx]Аркуш2!$J$33:$L$33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[ч_лікарі.xlsx]Аркуш2!$J$87:$L$87</c:f>
              <c:numCache>
                <c:formatCode>0.0%</c:formatCode>
                <c:ptCount val="3"/>
                <c:pt idx="0">
                  <c:v>4.9878345498783457E-2</c:v>
                </c:pt>
                <c:pt idx="1">
                  <c:v>7.8320090805902381E-2</c:v>
                </c:pt>
                <c:pt idx="2">
                  <c:v>0.14705882352941177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BB-4E13-9A39-BA020C7F25FD}"/>
            </c:ext>
          </c:extLst>
        </c:ser>
        <c:ser>
          <c:idx val="3"/>
          <c:order val="3"/>
          <c:tx>
            <c:strRef>
              <c:f>[ч_лікарі.xlsx]Аркуш2!$B$88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[ч_лікарі.xlsx]Аркуш2!$J$33:$L$33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[ч_лікарі.xlsx]Аркуш2!$J$88:$L$88</c:f>
              <c:numCache>
                <c:formatCode>0.0%</c:formatCode>
                <c:ptCount val="3"/>
                <c:pt idx="0">
                  <c:v>1.2165450121654502E-2</c:v>
                </c:pt>
                <c:pt idx="1">
                  <c:v>5.2213393870601588E-2</c:v>
                </c:pt>
                <c:pt idx="2">
                  <c:v>5.8823529411764698E-2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BB-4E13-9A39-BA020C7F25FD}"/>
            </c:ext>
          </c:extLst>
        </c:ser>
        <c:ser>
          <c:idx val="4"/>
          <c:order val="4"/>
          <c:tx>
            <c:strRef>
              <c:f>[ч_лікарі.xlsx]Аркуш2!$B$89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[ч_лікарі.xlsx]Аркуш2!$J$33:$L$33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[ч_лікарі.xlsx]Аркуш2!$J$89:$L$89</c:f>
              <c:numCache>
                <c:formatCode>0.0%</c:formatCode>
                <c:ptCount val="3"/>
                <c:pt idx="0">
                  <c:v>0.36009732360097324</c:v>
                </c:pt>
                <c:pt idx="1">
                  <c:v>0.33144154370034051</c:v>
                </c:pt>
                <c:pt idx="2">
                  <c:v>0.26470588235294118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BB-4E13-9A39-BA020C7F2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31325256"/>
        <c:axId val="431325648"/>
      </c:barChart>
      <c:lineChart>
        <c:grouping val="standard"/>
        <c:varyColors val="0"/>
        <c:ser>
          <c:idx val="5"/>
          <c:order val="5"/>
          <c:tx>
            <c:strRef>
              <c:f>[ч_лікарі.xlsx]Аркуш2!$B$90</c:f>
              <c:strCache>
                <c:ptCount val="1"/>
                <c:pt idx="0">
                  <c:v>Так - Ні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[ч_лікарі.xlsx]Аркуш2!$J$33:$L$33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[ч_лікарі.xlsx]Аркуш2!$J$90:$L$90</c:f>
              <c:numCache>
                <c:formatCode>0.0%</c:formatCode>
                <c:ptCount val="3"/>
                <c:pt idx="0">
                  <c:v>0.51581508515815089</c:v>
                </c:pt>
                <c:pt idx="1">
                  <c:v>0.40749148694665155</c:v>
                </c:pt>
                <c:pt idx="2">
                  <c:v>0.32352941176470573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2BB-4E13-9A39-BA020C7F2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326432"/>
        <c:axId val="431326040"/>
      </c:lineChart>
      <c:catAx>
        <c:axId val="431325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325648"/>
        <c:crosses val="autoZero"/>
        <c:auto val="1"/>
        <c:lblAlgn val="ctr"/>
        <c:lblOffset val="100"/>
        <c:noMultiLvlLbl val="0"/>
      </c:catAx>
      <c:valAx>
        <c:axId val="431325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325256"/>
        <c:crosses val="autoZero"/>
        <c:crossBetween val="between"/>
      </c:valAx>
      <c:valAx>
        <c:axId val="431326040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326432"/>
        <c:crosses val="max"/>
        <c:crossBetween val="between"/>
      </c:valAx>
      <c:catAx>
        <c:axId val="431326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132604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[ч_лікарі.xlsx]Аркуш2!$B$85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[ч_лікарі.xlsx]Аркуш2!$M$33:$P$33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[ч_лікарі.xlsx]Аркуш2!$M$85:$P$85</c:f>
              <c:numCache>
                <c:formatCode>0.0%</c:formatCode>
                <c:ptCount val="4"/>
                <c:pt idx="0">
                  <c:v>0.32467532467532467</c:v>
                </c:pt>
                <c:pt idx="1">
                  <c:v>0.26</c:v>
                </c:pt>
                <c:pt idx="2">
                  <c:v>0.23047977422389465</c:v>
                </c:pt>
                <c:pt idx="3">
                  <c:v>0.28437499999999999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89-4B12-BA58-78A376293FCF}"/>
            </c:ext>
          </c:extLst>
        </c:ser>
        <c:ser>
          <c:idx val="1"/>
          <c:order val="1"/>
          <c:tx>
            <c:strRef>
              <c:f>[ч_лікарі.xlsx]Аркуш2!$B$86</c:f>
              <c:strCache>
                <c:ptCount val="1"/>
                <c:pt idx="0">
                  <c:v>Скоріше так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[ч_лікарі.xlsx]Аркуш2!$M$33:$P$33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[ч_лікарі.xlsx]Аркуш2!$M$86:$P$86</c:f>
              <c:numCache>
                <c:formatCode>0.0%</c:formatCode>
                <c:ptCount val="4"/>
                <c:pt idx="0">
                  <c:v>0.33766233766233766</c:v>
                </c:pt>
                <c:pt idx="1">
                  <c:v>0.315</c:v>
                </c:pt>
                <c:pt idx="2">
                  <c:v>0.27939793038570082</c:v>
                </c:pt>
                <c:pt idx="3">
                  <c:v>0.36562499999999998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89-4B12-BA58-78A376293FCF}"/>
            </c:ext>
          </c:extLst>
        </c:ser>
        <c:ser>
          <c:idx val="2"/>
          <c:order val="2"/>
          <c:tx>
            <c:strRef>
              <c:f>[ч_лікарі.xlsx]Аркуш2!$B$87</c:f>
              <c:strCache>
                <c:ptCount val="1"/>
                <c:pt idx="0">
                  <c:v>Скоріше ні</c:v>
                </c:pt>
              </c:strCache>
            </c:strRef>
          </c:tx>
          <c:spPr>
            <a:pattFill prst="wdDn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[ч_лікарі.xlsx]Аркуш2!$M$33:$P$33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[ч_лікарі.xlsx]Аркуш2!$M$87:$P$87</c:f>
              <c:numCache>
                <c:formatCode>0.0%</c:formatCode>
                <c:ptCount val="4"/>
                <c:pt idx="0">
                  <c:v>5.1948051948051945E-2</c:v>
                </c:pt>
                <c:pt idx="1">
                  <c:v>5.5E-2</c:v>
                </c:pt>
                <c:pt idx="2">
                  <c:v>6.8673565380997184E-2</c:v>
                </c:pt>
                <c:pt idx="3">
                  <c:v>7.1874999999999994E-2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89-4B12-BA58-78A376293FCF}"/>
            </c:ext>
          </c:extLst>
        </c:ser>
        <c:ser>
          <c:idx val="3"/>
          <c:order val="3"/>
          <c:tx>
            <c:strRef>
              <c:f>[ч_лікарі.xlsx]Аркуш2!$B$88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[ч_лікарі.xlsx]Аркуш2!$M$33:$P$33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[ч_лікарі.xlsx]Аркуш2!$M$88:$P$88</c:f>
              <c:numCache>
                <c:formatCode>0.0%</c:formatCode>
                <c:ptCount val="4"/>
                <c:pt idx="0">
                  <c:v>1.2987012987012986E-2</c:v>
                </c:pt>
                <c:pt idx="1">
                  <c:v>4.4999999999999998E-2</c:v>
                </c:pt>
                <c:pt idx="2">
                  <c:v>3.8570084666039513E-2</c:v>
                </c:pt>
                <c:pt idx="3">
                  <c:v>1.8749999999999999E-2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89-4B12-BA58-78A376293FCF}"/>
            </c:ext>
          </c:extLst>
        </c:ser>
        <c:ser>
          <c:idx val="4"/>
          <c:order val="4"/>
          <c:tx>
            <c:strRef>
              <c:f>[ч_лікарі.xlsx]Аркуш2!$B$89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[ч_лікарі.xlsx]Аркуш2!$M$33:$P$33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[ч_лікарі.xlsx]Аркуш2!$M$89:$P$89</c:f>
              <c:numCache>
                <c:formatCode>0.0%</c:formatCode>
                <c:ptCount val="4"/>
                <c:pt idx="0">
                  <c:v>0.27272727272727271</c:v>
                </c:pt>
                <c:pt idx="1">
                  <c:v>0.32500000000000001</c:v>
                </c:pt>
                <c:pt idx="2">
                  <c:v>0.38287864534336785</c:v>
                </c:pt>
                <c:pt idx="3">
                  <c:v>0.25937500000000002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89-4B12-BA58-78A376293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31327608"/>
        <c:axId val="431328000"/>
      </c:barChart>
      <c:lineChart>
        <c:grouping val="standard"/>
        <c:varyColors val="0"/>
        <c:ser>
          <c:idx val="5"/>
          <c:order val="5"/>
          <c:tx>
            <c:strRef>
              <c:f>[ч_лікарі.xlsx]Аркуш2!$B$90</c:f>
              <c:strCache>
                <c:ptCount val="1"/>
                <c:pt idx="0">
                  <c:v>Так - Ні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[ч_лікарі.xlsx]Аркуш2!$M$33:$P$33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[ч_лікарі.xlsx]Аркуш2!$M$90:$P$90</c:f>
              <c:numCache>
                <c:formatCode>0.0%</c:formatCode>
                <c:ptCount val="4"/>
                <c:pt idx="0">
                  <c:v>0.59740259740259738</c:v>
                </c:pt>
                <c:pt idx="1">
                  <c:v>0.47499999999999992</c:v>
                </c:pt>
                <c:pt idx="2">
                  <c:v>0.4026340545625588</c:v>
                </c:pt>
                <c:pt idx="3">
                  <c:v>0.55937499999999984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989-4B12-BA58-78A376293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328784"/>
        <c:axId val="431328392"/>
      </c:lineChart>
      <c:catAx>
        <c:axId val="431327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328000"/>
        <c:crosses val="autoZero"/>
        <c:auto val="1"/>
        <c:lblAlgn val="ctr"/>
        <c:lblOffset val="100"/>
        <c:noMultiLvlLbl val="0"/>
      </c:catAx>
      <c:valAx>
        <c:axId val="43132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327608"/>
        <c:crosses val="autoZero"/>
        <c:crossBetween val="between"/>
      </c:valAx>
      <c:valAx>
        <c:axId val="431328392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328784"/>
        <c:crosses val="max"/>
        <c:crossBetween val="between"/>
      </c:valAx>
      <c:catAx>
        <c:axId val="431328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132839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[ч_лікарі.xlsx]Аркуш2!$B$85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[ч_лікарі.xlsx]Аркуш2!$Q$33:$U$33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[ч_лікарі.xlsx]Аркуш2!$Q$85:$U$85</c:f>
              <c:numCache>
                <c:formatCode>0.0%</c:formatCode>
                <c:ptCount val="5"/>
                <c:pt idx="0">
                  <c:v>0.22448979591836735</c:v>
                </c:pt>
                <c:pt idx="1">
                  <c:v>0.22281167108753316</c:v>
                </c:pt>
                <c:pt idx="2">
                  <c:v>0.23370786516853934</c:v>
                </c:pt>
                <c:pt idx="3">
                  <c:v>0.27680798004987534</c:v>
                </c:pt>
                <c:pt idx="4">
                  <c:v>0.30666666666666664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2F-4283-BAE6-FD645B1350B6}"/>
            </c:ext>
          </c:extLst>
        </c:ser>
        <c:ser>
          <c:idx val="1"/>
          <c:order val="1"/>
          <c:tx>
            <c:strRef>
              <c:f>[ч_лікарі.xlsx]Аркуш2!$B$86</c:f>
              <c:strCache>
                <c:ptCount val="1"/>
                <c:pt idx="0">
                  <c:v>Скоріше так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[ч_лікарі.xlsx]Аркуш2!$Q$33:$U$33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[ч_лікарі.xlsx]Аркуш2!$Q$86:$U$86</c:f>
              <c:numCache>
                <c:formatCode>0.0%</c:formatCode>
                <c:ptCount val="5"/>
                <c:pt idx="0">
                  <c:v>0.31632653061224492</c:v>
                </c:pt>
                <c:pt idx="1">
                  <c:v>0.33421750663129968</c:v>
                </c:pt>
                <c:pt idx="2">
                  <c:v>0.28539325842696628</c:v>
                </c:pt>
                <c:pt idx="3">
                  <c:v>0.30922693266832918</c:v>
                </c:pt>
                <c:pt idx="4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2F-4283-BAE6-FD645B1350B6}"/>
            </c:ext>
          </c:extLst>
        </c:ser>
        <c:ser>
          <c:idx val="2"/>
          <c:order val="2"/>
          <c:tx>
            <c:strRef>
              <c:f>[ч_лікарі.xlsx]Аркуш2!$B$87</c:f>
              <c:strCache>
                <c:ptCount val="1"/>
                <c:pt idx="0">
                  <c:v>Скоріше ні</c:v>
                </c:pt>
              </c:strCache>
            </c:strRef>
          </c:tx>
          <c:spPr>
            <a:pattFill prst="wdDn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[ч_лікарі.xlsx]Аркуш2!$Q$33:$U$33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[ч_лікарі.xlsx]Аркуш2!$Q$87:$U$87</c:f>
              <c:numCache>
                <c:formatCode>0.0%</c:formatCode>
                <c:ptCount val="5"/>
                <c:pt idx="0">
                  <c:v>5.1020408163265307E-2</c:v>
                </c:pt>
                <c:pt idx="1">
                  <c:v>7.6923076923076927E-2</c:v>
                </c:pt>
                <c:pt idx="2">
                  <c:v>8.0898876404494391E-2</c:v>
                </c:pt>
                <c:pt idx="3">
                  <c:v>5.4862842892768077E-2</c:v>
                </c:pt>
                <c:pt idx="4">
                  <c:v>5.6666666666666664E-2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2F-4283-BAE6-FD645B1350B6}"/>
            </c:ext>
          </c:extLst>
        </c:ser>
        <c:ser>
          <c:idx val="3"/>
          <c:order val="3"/>
          <c:tx>
            <c:strRef>
              <c:f>[ч_лікарі.xlsx]Аркуш2!$B$88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[ч_лікарі.xlsx]Аркуш2!$Q$33:$U$33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[ч_лікарі.xlsx]Аркуш2!$Q$88:$U$88</c:f>
              <c:numCache>
                <c:formatCode>0.0%</c:formatCode>
                <c:ptCount val="5"/>
                <c:pt idx="0">
                  <c:v>3.5714285714285712E-2</c:v>
                </c:pt>
                <c:pt idx="1">
                  <c:v>2.9177718832891247E-2</c:v>
                </c:pt>
                <c:pt idx="2">
                  <c:v>2.9213483146067417E-2</c:v>
                </c:pt>
                <c:pt idx="3">
                  <c:v>3.2418952618453865E-2</c:v>
                </c:pt>
                <c:pt idx="4">
                  <c:v>4.3333333333333342E-2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2F-4283-BAE6-FD645B1350B6}"/>
            </c:ext>
          </c:extLst>
        </c:ser>
        <c:ser>
          <c:idx val="4"/>
          <c:order val="4"/>
          <c:tx>
            <c:strRef>
              <c:f>[ч_лікарі.xlsx]Аркуш2!$B$89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[ч_лікарі.xlsx]Аркуш2!$Q$33:$U$33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[ч_лікарі.xlsx]Аркуш2!$Q$89:$U$89</c:f>
              <c:numCache>
                <c:formatCode>0.0%</c:formatCode>
                <c:ptCount val="5"/>
                <c:pt idx="0">
                  <c:v>0.37244897959183676</c:v>
                </c:pt>
                <c:pt idx="1">
                  <c:v>0.33687002652519893</c:v>
                </c:pt>
                <c:pt idx="2">
                  <c:v>0.3707865168539326</c:v>
                </c:pt>
                <c:pt idx="3">
                  <c:v>0.32668329177057359</c:v>
                </c:pt>
                <c:pt idx="4">
                  <c:v>0.31333333333333335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2F-4283-BAE6-FD645B1350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31329960"/>
        <c:axId val="431330352"/>
      </c:barChart>
      <c:lineChart>
        <c:grouping val="standard"/>
        <c:varyColors val="0"/>
        <c:ser>
          <c:idx val="5"/>
          <c:order val="5"/>
          <c:tx>
            <c:strRef>
              <c:f>[ч_лікарі.xlsx]Аркуш2!$B$90</c:f>
              <c:strCache>
                <c:ptCount val="1"/>
                <c:pt idx="0">
                  <c:v>Так - Ні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[ч_лікарі.xlsx]Аркуш2!$Q$33:$U$33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[ч_лікарі.xlsx]Аркуш2!$Q$90:$U$90</c:f>
              <c:numCache>
                <c:formatCode>0.0%</c:formatCode>
                <c:ptCount val="5"/>
                <c:pt idx="0">
                  <c:v>0.45408163265306128</c:v>
                </c:pt>
                <c:pt idx="1">
                  <c:v>0.45092838196286467</c:v>
                </c:pt>
                <c:pt idx="2">
                  <c:v>0.40898876404494383</c:v>
                </c:pt>
                <c:pt idx="3">
                  <c:v>0.49875311720698257</c:v>
                </c:pt>
                <c:pt idx="4">
                  <c:v>0.48666666666666669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C2F-4283-BAE6-FD645B1350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331136"/>
        <c:axId val="431330744"/>
      </c:lineChart>
      <c:catAx>
        <c:axId val="431329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330352"/>
        <c:crosses val="autoZero"/>
        <c:auto val="1"/>
        <c:lblAlgn val="ctr"/>
        <c:lblOffset val="100"/>
        <c:noMultiLvlLbl val="0"/>
      </c:catAx>
      <c:valAx>
        <c:axId val="43133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329960"/>
        <c:crosses val="autoZero"/>
        <c:crossBetween val="between"/>
      </c:valAx>
      <c:valAx>
        <c:axId val="431330744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331136"/>
        <c:crosses val="max"/>
        <c:crossBetween val="between"/>
      </c:valAx>
      <c:catAx>
        <c:axId val="431331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133074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[ч_лікарі.xlsx]Лист1!$B$24</c:f>
              <c:strCache>
                <c:ptCount val="1"/>
                <c:pt idx="0">
                  <c:v>1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[ч_лікарі.xlsx]Лист1!$Q$24:$U$24</c:f>
              <c:numCache>
                <c:formatCode>0.0%</c:formatCode>
                <c:ptCount val="5"/>
                <c:pt idx="0">
                  <c:v>5.3691275167785199E-2</c:v>
                </c:pt>
                <c:pt idx="1">
                  <c:v>3.8321167883211681E-2</c:v>
                </c:pt>
                <c:pt idx="2">
                  <c:v>3.4055727554179564E-2</c:v>
                </c:pt>
                <c:pt idx="3">
                  <c:v>3.7865748709122203E-2</c:v>
                </c:pt>
                <c:pt idx="4">
                  <c:v>3.2634032634032632E-2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CC-4670-87AB-1BEBE3DB599D}"/>
            </c:ext>
          </c:extLst>
        </c:ser>
        <c:ser>
          <c:idx val="1"/>
          <c:order val="1"/>
          <c:tx>
            <c:strRef>
              <c:f>[ч_лікарі.xlsx]Лист1!$B$25</c:f>
              <c:strCache>
                <c:ptCount val="1"/>
                <c:pt idx="0">
                  <c:v>2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[ч_лікарі.xlsx]Лист1!$Q$25:$U$25</c:f>
              <c:numCache>
                <c:formatCode>0.0%</c:formatCode>
                <c:ptCount val="5"/>
                <c:pt idx="0">
                  <c:v>0.12416107382550337</c:v>
                </c:pt>
                <c:pt idx="1">
                  <c:v>9.6715328467153305E-2</c:v>
                </c:pt>
                <c:pt idx="2">
                  <c:v>9.9071207430340563E-2</c:v>
                </c:pt>
                <c:pt idx="3">
                  <c:v>8.6058519793459548E-2</c:v>
                </c:pt>
                <c:pt idx="4">
                  <c:v>6.0606060606060608E-2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CC-4670-87AB-1BEBE3DB599D}"/>
            </c:ext>
          </c:extLst>
        </c:ser>
        <c:ser>
          <c:idx val="2"/>
          <c:order val="2"/>
          <c:tx>
            <c:strRef>
              <c:f>[ч_лікарі.xlsx]Лист1!$B$26</c:f>
              <c:strCache>
                <c:ptCount val="1"/>
                <c:pt idx="0">
                  <c:v>3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[ч_лікарі.xlsx]Лист1!$Q$26:$U$26</c:f>
              <c:numCache>
                <c:formatCode>0.0%</c:formatCode>
                <c:ptCount val="5"/>
                <c:pt idx="0">
                  <c:v>0.21476510067114096</c:v>
                </c:pt>
                <c:pt idx="1">
                  <c:v>0.23722627737226276</c:v>
                </c:pt>
                <c:pt idx="2">
                  <c:v>0.21207430340557276</c:v>
                </c:pt>
                <c:pt idx="3">
                  <c:v>0.2117039586919105</c:v>
                </c:pt>
                <c:pt idx="4">
                  <c:v>0.1888111888111888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CC-4670-87AB-1BEBE3DB599D}"/>
            </c:ext>
          </c:extLst>
        </c:ser>
        <c:ser>
          <c:idx val="3"/>
          <c:order val="3"/>
          <c:tx>
            <c:strRef>
              <c:f>[ч_лікарі.xlsx]Лист1!$B$27</c:f>
              <c:strCache>
                <c:ptCount val="1"/>
                <c:pt idx="0">
                  <c:v>4</c:v>
                </c:pt>
              </c:strCache>
            </c:strRef>
          </c:tx>
          <c:spPr>
            <a:pattFill prst="wdUpDiag">
              <a:fgClr>
                <a:srgbClr val="9BBB59"/>
              </a:fgClr>
              <a:bgClr>
                <a:sysClr val="window" lastClr="FFFFFF"/>
              </a:bgClr>
            </a:pattFill>
            <a:ln>
              <a:solidFill>
                <a:srgbClr val="9BBB59"/>
              </a:solidFill>
            </a:ln>
            <a:effectLst/>
          </c:spPr>
          <c:invertIfNegative val="0"/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[ч_лікарі.xlsx]Лист1!$Q$27:$U$27</c:f>
              <c:numCache>
                <c:formatCode>0.0%</c:formatCode>
                <c:ptCount val="5"/>
                <c:pt idx="0">
                  <c:v>0.28187919463087246</c:v>
                </c:pt>
                <c:pt idx="1">
                  <c:v>0.32664233576642338</c:v>
                </c:pt>
                <c:pt idx="2">
                  <c:v>0.30185758513931887</c:v>
                </c:pt>
                <c:pt idx="3">
                  <c:v>0.33390705679862298</c:v>
                </c:pt>
                <c:pt idx="4">
                  <c:v>0.29137529137529139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CC-4670-87AB-1BEBE3DB599D}"/>
            </c:ext>
          </c:extLst>
        </c:ser>
        <c:ser>
          <c:idx val="4"/>
          <c:order val="4"/>
          <c:tx>
            <c:strRef>
              <c:f>[ч_лікарі.xlsx]Лист1!$B$28</c:f>
              <c:strCache>
                <c:ptCount val="1"/>
                <c:pt idx="0">
                  <c:v>5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[ч_лікарі.xlsx]Лист1!$Q$28:$U$28</c:f>
              <c:numCache>
                <c:formatCode>0.0%</c:formatCode>
                <c:ptCount val="5"/>
                <c:pt idx="0">
                  <c:v>0.30201342281879195</c:v>
                </c:pt>
                <c:pt idx="1">
                  <c:v>0.26459854014598538</c:v>
                </c:pt>
                <c:pt idx="2">
                  <c:v>0.29411764705882354</c:v>
                </c:pt>
                <c:pt idx="3">
                  <c:v>0.28227194492254731</c:v>
                </c:pt>
                <c:pt idx="4">
                  <c:v>0.35664335664335667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CC-4670-87AB-1BEBE3DB599D}"/>
            </c:ext>
          </c:extLst>
        </c:ser>
        <c:ser>
          <c:idx val="5"/>
          <c:order val="5"/>
          <c:tx>
            <c:strRef>
              <c:f>[ч_лікарі.xlsx]Лист1!$B$29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[ч_лікарі.xlsx]Лист1!$Q$29:$U$29</c:f>
              <c:numCache>
                <c:formatCode>0.0%</c:formatCode>
                <c:ptCount val="5"/>
                <c:pt idx="0">
                  <c:v>2.3489932885906041E-2</c:v>
                </c:pt>
                <c:pt idx="1">
                  <c:v>3.6496350364963501E-2</c:v>
                </c:pt>
                <c:pt idx="2">
                  <c:v>5.8823529411764698E-2</c:v>
                </c:pt>
                <c:pt idx="3">
                  <c:v>4.8192771084337352E-2</c:v>
                </c:pt>
                <c:pt idx="4">
                  <c:v>6.9930069930069935E-2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2CC-4670-87AB-1BEBE3DB59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1731192"/>
        <c:axId val="331720608"/>
      </c:barChart>
      <c:lineChart>
        <c:grouping val="standard"/>
        <c:varyColors val="0"/>
        <c:ser>
          <c:idx val="6"/>
          <c:order val="6"/>
          <c:tx>
            <c:strRef>
              <c:f>[ч_лікарі.xlsx]Лист1!$B$30</c:f>
              <c:strCache>
                <c:ptCount val="1"/>
                <c:pt idx="0">
                  <c:v>Середньозважена оцінка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[ч_лікарі.xlsx]Лист1!$Q$30:$U$30</c:f>
              <c:numCache>
                <c:formatCode>0.00</c:formatCode>
                <c:ptCount val="5"/>
                <c:pt idx="0">
                  <c:v>3.6701030927835054</c:v>
                </c:pt>
                <c:pt idx="1">
                  <c:v>3.7083333333333335</c:v>
                </c:pt>
                <c:pt idx="2">
                  <c:v>3.768092105263158</c:v>
                </c:pt>
                <c:pt idx="3">
                  <c:v>3.7739602169981916</c:v>
                </c:pt>
                <c:pt idx="4">
                  <c:v>3.9448621553884715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2CC-4670-87AB-1BEBE3DB59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1721000"/>
        <c:axId val="331719432"/>
      </c:lineChart>
      <c:catAx>
        <c:axId val="331731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720608"/>
        <c:crosses val="autoZero"/>
        <c:auto val="1"/>
        <c:lblAlgn val="ctr"/>
        <c:lblOffset val="100"/>
        <c:noMultiLvlLbl val="0"/>
      </c:catAx>
      <c:valAx>
        <c:axId val="33172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731192"/>
        <c:crosses val="autoZero"/>
        <c:crossBetween val="between"/>
      </c:valAx>
      <c:valAx>
        <c:axId val="331719432"/>
        <c:scaling>
          <c:orientation val="minMax"/>
          <c:max val="4.5"/>
          <c:min val="2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721000"/>
        <c:crosses val="max"/>
        <c:crossBetween val="between"/>
      </c:valAx>
      <c:catAx>
        <c:axId val="331721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171943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881449601408515E-2"/>
          <c:y val="7.860329507004396E-2"/>
          <c:w val="0.52064002869206571"/>
          <c:h val="0.80793296018720551"/>
        </c:manualLayout>
      </c:layout>
      <c:pieChart>
        <c:varyColors val="1"/>
        <c:ser>
          <c:idx val="0"/>
          <c:order val="0"/>
          <c:explosion val="4"/>
          <c:dPt>
            <c:idx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 w="19050"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53-4306-883F-5660936A1C1A}"/>
              </c:ext>
            </c:extLst>
          </c:dPt>
          <c:dPt>
            <c:idx val="1"/>
            <c:bubble3D val="0"/>
            <c:spPr>
              <a:pattFill prst="wdUpDiag">
                <a:fgClr>
                  <a:schemeClr val="accent3"/>
                </a:fgClr>
                <a:bgClr>
                  <a:schemeClr val="bg1"/>
                </a:bgClr>
              </a:patt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53-4306-883F-5660936A1C1A}"/>
              </c:ext>
            </c:extLst>
          </c:dPt>
          <c:dPt>
            <c:idx val="2"/>
            <c:bubble3D val="0"/>
            <c:spPr>
              <a:pattFill prst="wdDnDiag">
                <a:fgClr>
                  <a:schemeClr val="accent6"/>
                </a:fgClr>
                <a:bgClr>
                  <a:schemeClr val="bg1"/>
                </a:bgClr>
              </a:pattFill>
              <a:ln w="19050"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53-4306-883F-5660936A1C1A}"/>
              </c:ext>
            </c:extLst>
          </c:dPt>
          <c:dPt>
            <c:idx val="3"/>
            <c:bubble3D val="0"/>
            <c:spPr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 w="190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853-4306-883F-5660936A1C1A}"/>
              </c:ext>
            </c:extLst>
          </c:dPt>
          <c:dPt>
            <c:idx val="4"/>
            <c:bubble3D val="0"/>
            <c:spPr>
              <a:pattFill prst="wdDn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853-4306-883F-5660936A1C1A}"/>
              </c:ext>
            </c:extLst>
          </c:dPt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Лист1!$B$246:$B$250</c:f>
              <c:strCache>
                <c:ptCount val="5"/>
                <c:pt idx="0">
                  <c:v>Так</c:v>
                </c:pt>
                <c:pt idx="1">
                  <c:v>Скоріше так</c:v>
                </c:pt>
                <c:pt idx="2">
                  <c:v>Скоріше ні</c:v>
                </c:pt>
                <c:pt idx="3">
                  <c:v>Ні</c:v>
                </c:pt>
                <c:pt idx="4">
                  <c:v>Важко відповісти</c:v>
                </c:pt>
              </c:strCache>
            </c:strRef>
          </c:cat>
          <c:val>
            <c:numRef>
              <c:f>Лист1!$C$246:$C$250</c:f>
              <c:numCache>
                <c:formatCode>0.0%</c:formatCode>
                <c:ptCount val="5"/>
                <c:pt idx="0">
                  <c:v>0.17710196779964221</c:v>
                </c:pt>
                <c:pt idx="1">
                  <c:v>0.24388789505068575</c:v>
                </c:pt>
                <c:pt idx="2">
                  <c:v>0.14311270125223613</c:v>
                </c:pt>
                <c:pt idx="3">
                  <c:v>7.2152653548002391E-2</c:v>
                </c:pt>
                <c:pt idx="4">
                  <c:v>0.36374478234943353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853-4306-883F-5660936A1C1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30527705775908"/>
          <c:y val="7.5904752869746697E-2"/>
          <c:w val="0.3529901697070475"/>
          <c:h val="0.82755361603895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ru-RU"/>
    </a:p>
  </c:txPr>
  <c:externalData r:id="rId4">
    <c:autoUpdate val="0"/>
  </c:externalData>
</c:chartSpace>
</file>

<file path=ppt/charts/chart1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539198904484767"/>
          <c:y val="0.17791415778909989"/>
          <c:w val="0.66867672790901145"/>
          <c:h val="0.71372721146343188"/>
        </c:manualLayout>
      </c:layout>
      <c:barChart>
        <c:barDir val="bar"/>
        <c:grouping val="clustered"/>
        <c:varyColors val="0"/>
        <c:ser>
          <c:idx val="0"/>
          <c:order val="0"/>
          <c:spPr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2E-4A99-ABED-3566556C20A6}"/>
              </c:ext>
            </c:extLst>
          </c:dPt>
          <c:dPt>
            <c:idx val="1"/>
            <c:invertIfNegative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2E-4A99-ABED-3566556C20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Лист1!$V$246:$V$247</c:f>
              <c:strCache>
                <c:ptCount val="2"/>
                <c:pt idx="0">
                  <c:v>Ні</c:v>
                </c:pt>
                <c:pt idx="1">
                  <c:v>Так</c:v>
                </c:pt>
              </c:strCache>
            </c:strRef>
          </c:cat>
          <c:val>
            <c:numRef>
              <c:f>Лист1!$W$246:$W$247</c:f>
              <c:numCache>
                <c:formatCode>0.0%</c:formatCode>
                <c:ptCount val="2"/>
                <c:pt idx="0">
                  <c:v>0.21526535480023851</c:v>
                </c:pt>
                <c:pt idx="1">
                  <c:v>0.42098986285032797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2E-4A99-ABED-3566556C20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4393816"/>
        <c:axId val="434394992"/>
      </c:barChart>
      <c:catAx>
        <c:axId val="434393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4394992"/>
        <c:crosses val="autoZero"/>
        <c:auto val="1"/>
        <c:lblAlgn val="ctr"/>
        <c:lblOffset val="100"/>
        <c:noMultiLvlLbl val="0"/>
      </c:catAx>
      <c:valAx>
        <c:axId val="4343949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434393816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[ч_лікарі.xlsx]Аркуш2!$B$94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[ч_лікарі.xlsx]Аркуш2!$D$33:$G$33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[ч_лікарі.xlsx]Аркуш2!$D$94:$G$94</c:f>
              <c:numCache>
                <c:formatCode>0.0%</c:formatCode>
                <c:ptCount val="4"/>
                <c:pt idx="0">
                  <c:v>0.1874258600237248</c:v>
                </c:pt>
                <c:pt idx="1">
                  <c:v>0.14285714285714285</c:v>
                </c:pt>
                <c:pt idx="2">
                  <c:v>0.24083769633507854</c:v>
                </c:pt>
                <c:pt idx="3">
                  <c:v>0.15151515151515152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7E-49DF-B604-4020BC67F31D}"/>
            </c:ext>
          </c:extLst>
        </c:ser>
        <c:ser>
          <c:idx val="1"/>
          <c:order val="1"/>
          <c:tx>
            <c:strRef>
              <c:f>[ч_лікарі.xlsx]Аркуш2!$B$95</c:f>
              <c:strCache>
                <c:ptCount val="1"/>
                <c:pt idx="0">
                  <c:v>Скоріше так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[ч_лікарі.xlsx]Аркуш2!$D$33:$G$33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[ч_лікарі.xlsx]Аркуш2!$D$95:$G$95</c:f>
              <c:numCache>
                <c:formatCode>0.0%</c:formatCode>
                <c:ptCount val="4"/>
                <c:pt idx="0">
                  <c:v>0.24555160142348753</c:v>
                </c:pt>
                <c:pt idx="1">
                  <c:v>0.25048923679060664</c:v>
                </c:pt>
                <c:pt idx="2">
                  <c:v>0.30366492146596857</c:v>
                </c:pt>
                <c:pt idx="3">
                  <c:v>0.12121212121212122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7E-49DF-B604-4020BC67F31D}"/>
            </c:ext>
          </c:extLst>
        </c:ser>
        <c:ser>
          <c:idx val="2"/>
          <c:order val="2"/>
          <c:tx>
            <c:strRef>
              <c:f>[ч_лікарі.xlsx]Аркуш2!$B$96</c:f>
              <c:strCache>
                <c:ptCount val="1"/>
                <c:pt idx="0">
                  <c:v>Скоріше ні</c:v>
                </c:pt>
              </c:strCache>
            </c:strRef>
          </c:tx>
          <c:spPr>
            <a:pattFill prst="wdDn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[ч_лікарі.xlsx]Аркуш2!$D$33:$G$33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[ч_лікарі.xlsx]Аркуш2!$D$96:$G$96</c:f>
              <c:numCache>
                <c:formatCode>0.0%</c:formatCode>
                <c:ptCount val="4"/>
                <c:pt idx="0">
                  <c:v>0.16370106761565836</c:v>
                </c:pt>
                <c:pt idx="1">
                  <c:v>0.11154598825831702</c:v>
                </c:pt>
                <c:pt idx="2">
                  <c:v>0.16230366492146597</c:v>
                </c:pt>
                <c:pt idx="3">
                  <c:v>0.10606060606060605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7E-49DF-B604-4020BC67F31D}"/>
            </c:ext>
          </c:extLst>
        </c:ser>
        <c:ser>
          <c:idx val="3"/>
          <c:order val="3"/>
          <c:tx>
            <c:strRef>
              <c:f>[ч_лікарі.xlsx]Аркуш2!$B$97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[ч_лікарі.xlsx]Аркуш2!$D$33:$G$33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[ч_лікарі.xlsx]Аркуш2!$D$97:$G$97</c:f>
              <c:numCache>
                <c:formatCode>0.0%</c:formatCode>
                <c:ptCount val="4"/>
                <c:pt idx="0">
                  <c:v>8.8967971530249115E-2</c:v>
                </c:pt>
                <c:pt idx="1">
                  <c:v>3.9138943248532287E-2</c:v>
                </c:pt>
                <c:pt idx="2">
                  <c:v>0.10471204188481675</c:v>
                </c:pt>
                <c:pt idx="3">
                  <c:v>4.5454545454545456E-2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7E-49DF-B604-4020BC67F31D}"/>
            </c:ext>
          </c:extLst>
        </c:ser>
        <c:ser>
          <c:idx val="4"/>
          <c:order val="4"/>
          <c:tx>
            <c:strRef>
              <c:f>[ч_лікарі.xlsx]Аркуш2!$B$98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[ч_лікарі.xlsx]Аркуш2!$D$33:$G$33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[ч_лікарі.xlsx]Аркуш2!$D$98:$G$98</c:f>
              <c:numCache>
                <c:formatCode>0.0%</c:formatCode>
                <c:ptCount val="4"/>
                <c:pt idx="0">
                  <c:v>0.31435349940688018</c:v>
                </c:pt>
                <c:pt idx="1">
                  <c:v>0.45596868884540115</c:v>
                </c:pt>
                <c:pt idx="2">
                  <c:v>0.18848167539267016</c:v>
                </c:pt>
                <c:pt idx="3">
                  <c:v>0.5757575757575758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7E-49DF-B604-4020BC67F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31332704"/>
        <c:axId val="431333096"/>
      </c:barChart>
      <c:lineChart>
        <c:grouping val="standard"/>
        <c:varyColors val="0"/>
        <c:ser>
          <c:idx val="5"/>
          <c:order val="5"/>
          <c:tx>
            <c:strRef>
              <c:f>[ч_лікарі.xlsx]Аркуш2!$B$99</c:f>
              <c:strCache>
                <c:ptCount val="1"/>
                <c:pt idx="0">
                  <c:v>Так - Ні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[ч_лікарі.xlsx]Аркуш2!$D$33:$G$33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[ч_лікарі.xlsx]Аркуш2!$D$99:$G$99</c:f>
              <c:numCache>
                <c:formatCode>0.0%</c:formatCode>
                <c:ptCount val="4"/>
                <c:pt idx="0">
                  <c:v>0.18030842230130489</c:v>
                </c:pt>
                <c:pt idx="1">
                  <c:v>0.24266144814090018</c:v>
                </c:pt>
                <c:pt idx="2">
                  <c:v>0.27748691099476441</c:v>
                </c:pt>
                <c:pt idx="3">
                  <c:v>0.1212121212121212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67E-49DF-B604-4020BC67F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333880"/>
        <c:axId val="431333488"/>
      </c:lineChart>
      <c:catAx>
        <c:axId val="43133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333096"/>
        <c:crosses val="autoZero"/>
        <c:auto val="1"/>
        <c:lblAlgn val="ctr"/>
        <c:lblOffset val="100"/>
        <c:noMultiLvlLbl val="0"/>
      </c:catAx>
      <c:valAx>
        <c:axId val="431333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332704"/>
        <c:crosses val="autoZero"/>
        <c:crossBetween val="between"/>
      </c:valAx>
      <c:valAx>
        <c:axId val="431333488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333880"/>
        <c:crosses val="max"/>
        <c:crossBetween val="between"/>
      </c:valAx>
      <c:catAx>
        <c:axId val="431333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133348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[ч_лікарі.xlsx]Аркуш2!$B$94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[ч_лікарі.xlsx]Аркуш2!$H$33:$I$33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[ч_лікарі.xlsx]Аркуш2!$H$94:$I$94</c:f>
              <c:numCache>
                <c:formatCode>0.0%</c:formatCode>
                <c:ptCount val="2"/>
                <c:pt idx="0">
                  <c:v>0.15</c:v>
                </c:pt>
                <c:pt idx="1">
                  <c:v>0.18150917743031955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71-4857-9F37-153716159CF1}"/>
            </c:ext>
          </c:extLst>
        </c:ser>
        <c:ser>
          <c:idx val="1"/>
          <c:order val="1"/>
          <c:tx>
            <c:strRef>
              <c:f>[ч_лікарі.xlsx]Аркуш2!$B$95</c:f>
              <c:strCache>
                <c:ptCount val="1"/>
                <c:pt idx="0">
                  <c:v>Скоріше так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[ч_лікарі.xlsx]Аркуш2!$H$33:$I$33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[ч_лікарі.xlsx]Аркуш2!$H$95:$I$95</c:f>
              <c:numCache>
                <c:formatCode>0.0%</c:formatCode>
                <c:ptCount val="2"/>
                <c:pt idx="0">
                  <c:v>0.28999999999999998</c:v>
                </c:pt>
                <c:pt idx="1">
                  <c:v>0.23725356900067981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71-4857-9F37-153716159CF1}"/>
            </c:ext>
          </c:extLst>
        </c:ser>
        <c:ser>
          <c:idx val="2"/>
          <c:order val="2"/>
          <c:tx>
            <c:strRef>
              <c:f>[ч_лікарі.xlsx]Аркуш2!$B$96</c:f>
              <c:strCache>
                <c:ptCount val="1"/>
                <c:pt idx="0">
                  <c:v>Скоріше ні</c:v>
                </c:pt>
              </c:strCache>
            </c:strRef>
          </c:tx>
          <c:spPr>
            <a:pattFill prst="wdDn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[ч_лікарі.xlsx]Аркуш2!$H$33:$I$33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[ч_лікарі.xlsx]Аркуш2!$H$96:$I$96</c:f>
              <c:numCache>
                <c:formatCode>0.0%</c:formatCode>
                <c:ptCount val="2"/>
                <c:pt idx="0">
                  <c:v>0.115</c:v>
                </c:pt>
                <c:pt idx="1">
                  <c:v>0.14683888511216858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71-4857-9F37-153716159CF1}"/>
            </c:ext>
          </c:extLst>
        </c:ser>
        <c:ser>
          <c:idx val="3"/>
          <c:order val="3"/>
          <c:tx>
            <c:strRef>
              <c:f>[ч_лікарі.xlsx]Аркуш2!$B$97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[ч_лікарі.xlsx]Аркуш2!$H$33:$I$33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[ч_лікарі.xlsx]Аркуш2!$H$97:$I$97</c:f>
              <c:numCache>
                <c:formatCode>0.0%</c:formatCode>
                <c:ptCount val="2"/>
                <c:pt idx="0">
                  <c:v>0.05</c:v>
                </c:pt>
                <c:pt idx="1">
                  <c:v>7.477906186267845E-2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71-4857-9F37-153716159CF1}"/>
            </c:ext>
          </c:extLst>
        </c:ser>
        <c:ser>
          <c:idx val="4"/>
          <c:order val="4"/>
          <c:tx>
            <c:strRef>
              <c:f>[ч_лікарі.xlsx]Аркуш2!$B$98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[ч_лікарі.xlsx]Аркуш2!$H$33:$I$33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[ч_лікарі.xlsx]Аркуш2!$H$98:$I$98</c:f>
              <c:numCache>
                <c:formatCode>0.0%</c:formatCode>
                <c:ptCount val="2"/>
                <c:pt idx="0">
                  <c:v>0.39500000000000002</c:v>
                </c:pt>
                <c:pt idx="1">
                  <c:v>0.35961930659415364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71-4857-9F37-153716159C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31335056"/>
        <c:axId val="431335448"/>
      </c:barChart>
      <c:lineChart>
        <c:grouping val="standard"/>
        <c:varyColors val="0"/>
        <c:ser>
          <c:idx val="5"/>
          <c:order val="5"/>
          <c:tx>
            <c:strRef>
              <c:f>[ч_лікарі.xlsx]Аркуш2!$B$99</c:f>
              <c:strCache>
                <c:ptCount val="1"/>
                <c:pt idx="0">
                  <c:v>Так - Ні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[ч_лікарі.xlsx]Аркуш2!$H$33:$I$33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[ч_лікарі.xlsx]Аркуш2!$H$99:$I$99</c:f>
              <c:numCache>
                <c:formatCode>0.0%</c:formatCode>
                <c:ptCount val="2"/>
                <c:pt idx="0">
                  <c:v>0.27499999999999997</c:v>
                </c:pt>
                <c:pt idx="1">
                  <c:v>0.19714479945615232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571-4857-9F37-153716159C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336232"/>
        <c:axId val="431335840"/>
      </c:lineChart>
      <c:catAx>
        <c:axId val="43133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335448"/>
        <c:crosses val="autoZero"/>
        <c:auto val="1"/>
        <c:lblAlgn val="ctr"/>
        <c:lblOffset val="100"/>
        <c:noMultiLvlLbl val="0"/>
      </c:catAx>
      <c:valAx>
        <c:axId val="431335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335056"/>
        <c:crosses val="autoZero"/>
        <c:crossBetween val="between"/>
      </c:valAx>
      <c:valAx>
        <c:axId val="431335840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336232"/>
        <c:crosses val="max"/>
        <c:crossBetween val="between"/>
      </c:valAx>
      <c:catAx>
        <c:axId val="431336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133584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[ч_лікарі.xlsx]Аркуш2!$B$94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[ч_лікарі.xlsx]Аркуш2!$J$33:$L$33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[ч_лікарі.xlsx]Аркуш2!$J$94:$L$94</c:f>
              <c:numCache>
                <c:formatCode>0.0%</c:formatCode>
                <c:ptCount val="3"/>
                <c:pt idx="0">
                  <c:v>0.17462311557788943</c:v>
                </c:pt>
                <c:pt idx="1">
                  <c:v>0.17473435655253838</c:v>
                </c:pt>
                <c:pt idx="2">
                  <c:v>0.29411764705882354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FF-47CE-B889-7F4E3EFFEB61}"/>
            </c:ext>
          </c:extLst>
        </c:ser>
        <c:ser>
          <c:idx val="1"/>
          <c:order val="1"/>
          <c:tx>
            <c:strRef>
              <c:f>[ч_лікарі.xlsx]Аркуш2!$B$95</c:f>
              <c:strCache>
                <c:ptCount val="1"/>
                <c:pt idx="0">
                  <c:v>Скоріше так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[ч_лікарі.xlsx]Аркуш2!$J$33:$L$33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[ч_лікарі.xlsx]Аркуш2!$J$95:$L$95</c:f>
              <c:numCache>
                <c:formatCode>0.0%</c:formatCode>
                <c:ptCount val="3"/>
                <c:pt idx="0">
                  <c:v>0.26758793969849248</c:v>
                </c:pt>
                <c:pt idx="1">
                  <c:v>0.22432113341204249</c:v>
                </c:pt>
                <c:pt idx="2">
                  <c:v>0.17647058823529413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FF-47CE-B889-7F4E3EFFEB61}"/>
            </c:ext>
          </c:extLst>
        </c:ser>
        <c:ser>
          <c:idx val="2"/>
          <c:order val="2"/>
          <c:tx>
            <c:strRef>
              <c:f>[ч_лікарі.xlsx]Аркуш2!$B$96</c:f>
              <c:strCache>
                <c:ptCount val="1"/>
                <c:pt idx="0">
                  <c:v>Скоріше ні</c:v>
                </c:pt>
              </c:strCache>
            </c:strRef>
          </c:tx>
          <c:spPr>
            <a:pattFill prst="wdDn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[ч_лікарі.xlsx]Аркуш2!$J$33:$L$33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[ч_лікарі.xlsx]Аркуш2!$J$96:$L$96</c:f>
              <c:numCache>
                <c:formatCode>0.0%</c:formatCode>
                <c:ptCount val="3"/>
                <c:pt idx="0">
                  <c:v>0.13190954773869346</c:v>
                </c:pt>
                <c:pt idx="1">
                  <c:v>0.15348288075560804</c:v>
                </c:pt>
                <c:pt idx="2">
                  <c:v>0.14705882352941177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FF-47CE-B889-7F4E3EFFEB61}"/>
            </c:ext>
          </c:extLst>
        </c:ser>
        <c:ser>
          <c:idx val="3"/>
          <c:order val="3"/>
          <c:tx>
            <c:strRef>
              <c:f>[ч_лікарі.xlsx]Аркуш2!$B$97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[ч_лікарі.xlsx]Аркуш2!$J$33:$L$33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[ч_лікарі.xlsx]Аркуш2!$J$97:$L$97</c:f>
              <c:numCache>
                <c:formatCode>0.0%</c:formatCode>
                <c:ptCount val="3"/>
                <c:pt idx="0">
                  <c:v>5.2763819095477379E-2</c:v>
                </c:pt>
                <c:pt idx="1">
                  <c:v>8.9728453364816996E-2</c:v>
                </c:pt>
                <c:pt idx="2">
                  <c:v>8.8235294117647065E-2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FF-47CE-B889-7F4E3EFFEB61}"/>
            </c:ext>
          </c:extLst>
        </c:ser>
        <c:ser>
          <c:idx val="4"/>
          <c:order val="4"/>
          <c:tx>
            <c:strRef>
              <c:f>[ч_лікарі.xlsx]Аркуш2!$B$98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[ч_лікарі.xlsx]Аркуш2!$J$33:$L$33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[ч_лікарі.xlsx]Аркуш2!$J$98:$L$98</c:f>
              <c:numCache>
                <c:formatCode>0.0%</c:formatCode>
                <c:ptCount val="3"/>
                <c:pt idx="0">
                  <c:v>0.37311557788944716</c:v>
                </c:pt>
                <c:pt idx="1">
                  <c:v>0.35773317591499404</c:v>
                </c:pt>
                <c:pt idx="2">
                  <c:v>0.29411764705882354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FF-47CE-B889-7F4E3EFFE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31337408"/>
        <c:axId val="431337800"/>
      </c:barChart>
      <c:lineChart>
        <c:grouping val="standard"/>
        <c:varyColors val="0"/>
        <c:ser>
          <c:idx val="5"/>
          <c:order val="5"/>
          <c:tx>
            <c:strRef>
              <c:f>[ч_лікарі.xlsx]Аркуш2!$B$99</c:f>
              <c:strCache>
                <c:ptCount val="1"/>
                <c:pt idx="0">
                  <c:v>Так - Ні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[ч_лікарі.xlsx]Аркуш2!$J$33:$L$33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[ч_лікарі.xlsx]Аркуш2!$J$99:$L$99</c:f>
              <c:numCache>
                <c:formatCode>0.0%</c:formatCode>
                <c:ptCount val="3"/>
                <c:pt idx="0">
                  <c:v>0.25753768844221109</c:v>
                </c:pt>
                <c:pt idx="1">
                  <c:v>0.15584415584415581</c:v>
                </c:pt>
                <c:pt idx="2">
                  <c:v>0.23529411764705876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AFF-47CE-B889-7F4E3EFFE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338584"/>
        <c:axId val="431338192"/>
      </c:lineChart>
      <c:catAx>
        <c:axId val="43133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337800"/>
        <c:crosses val="autoZero"/>
        <c:auto val="1"/>
        <c:lblAlgn val="ctr"/>
        <c:lblOffset val="100"/>
        <c:noMultiLvlLbl val="0"/>
      </c:catAx>
      <c:valAx>
        <c:axId val="431337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337408"/>
        <c:crosses val="autoZero"/>
        <c:crossBetween val="between"/>
      </c:valAx>
      <c:valAx>
        <c:axId val="431338192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338584"/>
        <c:crosses val="max"/>
        <c:crossBetween val="between"/>
      </c:valAx>
      <c:catAx>
        <c:axId val="431338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133819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[ч_лікарі.xlsx]Аркуш2!$B$94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[ч_лікарі.xlsx]Аркуш2!$M$33:$P$33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[ч_лікарі.xlsx]Аркуш2!$M$94:$P$94</c:f>
              <c:numCache>
                <c:formatCode>0.0%</c:formatCode>
                <c:ptCount val="4"/>
                <c:pt idx="0">
                  <c:v>0.21568627450980393</c:v>
                </c:pt>
                <c:pt idx="1">
                  <c:v>0.17989417989417988</c:v>
                </c:pt>
                <c:pt idx="2">
                  <c:v>0.16423712342079688</c:v>
                </c:pt>
                <c:pt idx="3">
                  <c:v>0.19934640522875818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C5-4E57-B3BC-65BA17DC7BBA}"/>
            </c:ext>
          </c:extLst>
        </c:ser>
        <c:ser>
          <c:idx val="1"/>
          <c:order val="1"/>
          <c:tx>
            <c:strRef>
              <c:f>[ч_лікарі.xlsx]Аркуш2!$B$95</c:f>
              <c:strCache>
                <c:ptCount val="1"/>
                <c:pt idx="0">
                  <c:v>Скоріше так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[ч_лікарі.xlsx]Аркуш2!$M$33:$P$33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[ч_лікарі.xlsx]Аркуш2!$M$95:$P$95</c:f>
              <c:numCache>
                <c:formatCode>0.0%</c:formatCode>
                <c:ptCount val="4"/>
                <c:pt idx="0">
                  <c:v>0.25490196078431371</c:v>
                </c:pt>
                <c:pt idx="1">
                  <c:v>0.23809523809523805</c:v>
                </c:pt>
                <c:pt idx="2">
                  <c:v>0.22546161321671526</c:v>
                </c:pt>
                <c:pt idx="3">
                  <c:v>0.30392156862745096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C5-4E57-B3BC-65BA17DC7BBA}"/>
            </c:ext>
          </c:extLst>
        </c:ser>
        <c:ser>
          <c:idx val="2"/>
          <c:order val="2"/>
          <c:tx>
            <c:strRef>
              <c:f>[ч_лікарі.xlsx]Аркуш2!$B$96</c:f>
              <c:strCache>
                <c:ptCount val="1"/>
                <c:pt idx="0">
                  <c:v>Скоріше ні</c:v>
                </c:pt>
              </c:strCache>
            </c:strRef>
          </c:tx>
          <c:spPr>
            <a:pattFill prst="wdDn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[ч_лікарі.xlsx]Аркуш2!$M$33:$P$33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[ч_лікарі.xlsx]Аркуш2!$M$96:$P$96</c:f>
              <c:numCache>
                <c:formatCode>0.0%</c:formatCode>
                <c:ptCount val="4"/>
                <c:pt idx="0">
                  <c:v>0.1437908496732026</c:v>
                </c:pt>
                <c:pt idx="1">
                  <c:v>0.14814814814814814</c:v>
                </c:pt>
                <c:pt idx="2">
                  <c:v>0.1360544217687075</c:v>
                </c:pt>
                <c:pt idx="3">
                  <c:v>0.16339869281045749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C5-4E57-B3BC-65BA17DC7BBA}"/>
            </c:ext>
          </c:extLst>
        </c:ser>
        <c:ser>
          <c:idx val="3"/>
          <c:order val="3"/>
          <c:tx>
            <c:strRef>
              <c:f>[ч_лікарі.xlsx]Аркуш2!$B$97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[ч_лікарі.xlsx]Аркуш2!$M$33:$P$33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[ч_лікарі.xlsx]Аркуш2!$M$97:$P$97</c:f>
              <c:numCache>
                <c:formatCode>0.0%</c:formatCode>
                <c:ptCount val="4"/>
                <c:pt idx="0">
                  <c:v>6.535947712418301E-2</c:v>
                </c:pt>
                <c:pt idx="1">
                  <c:v>8.9947089947089942E-2</c:v>
                </c:pt>
                <c:pt idx="2">
                  <c:v>6.9970845481049565E-2</c:v>
                </c:pt>
                <c:pt idx="3">
                  <c:v>7.1895424836601302E-2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C5-4E57-B3BC-65BA17DC7BBA}"/>
            </c:ext>
          </c:extLst>
        </c:ser>
        <c:ser>
          <c:idx val="4"/>
          <c:order val="4"/>
          <c:tx>
            <c:strRef>
              <c:f>[ч_лікарі.xlsx]Аркуш2!$B$98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[ч_лікарі.xlsx]Аркуш2!$M$33:$P$33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[ч_лікарі.xlsx]Аркуш2!$M$98:$P$98</c:f>
              <c:numCache>
                <c:formatCode>0.0%</c:formatCode>
                <c:ptCount val="4"/>
                <c:pt idx="0">
                  <c:v>0.3202614379084967</c:v>
                </c:pt>
                <c:pt idx="1">
                  <c:v>0.34391534391534395</c:v>
                </c:pt>
                <c:pt idx="2">
                  <c:v>0.4042759961127308</c:v>
                </c:pt>
                <c:pt idx="3">
                  <c:v>0.26143790849673204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C5-4E57-B3BC-65BA17DC7B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31339760"/>
        <c:axId val="431340152"/>
      </c:barChart>
      <c:lineChart>
        <c:grouping val="standard"/>
        <c:varyColors val="0"/>
        <c:ser>
          <c:idx val="5"/>
          <c:order val="5"/>
          <c:tx>
            <c:strRef>
              <c:f>[ч_лікарі.xlsx]Аркуш2!$B$99</c:f>
              <c:strCache>
                <c:ptCount val="1"/>
                <c:pt idx="0">
                  <c:v>Так - Ні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[ч_лікарі.xlsx]Аркуш2!$M$33:$P$33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[ч_лікарі.xlsx]Аркуш2!$M$99:$P$99</c:f>
              <c:numCache>
                <c:formatCode>0.0%</c:formatCode>
                <c:ptCount val="4"/>
                <c:pt idx="0">
                  <c:v>0.26143790849673204</c:v>
                </c:pt>
                <c:pt idx="1">
                  <c:v>0.17989417989417983</c:v>
                </c:pt>
                <c:pt idx="2">
                  <c:v>0.18367346938775511</c:v>
                </c:pt>
                <c:pt idx="3">
                  <c:v>0.26797385620915037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4C5-4E57-B3BC-65BA17DC7B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340936"/>
        <c:axId val="431340544"/>
      </c:lineChart>
      <c:catAx>
        <c:axId val="43133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340152"/>
        <c:crosses val="autoZero"/>
        <c:auto val="1"/>
        <c:lblAlgn val="ctr"/>
        <c:lblOffset val="100"/>
        <c:noMultiLvlLbl val="0"/>
      </c:catAx>
      <c:valAx>
        <c:axId val="431340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339760"/>
        <c:crosses val="autoZero"/>
        <c:crossBetween val="between"/>
      </c:valAx>
      <c:valAx>
        <c:axId val="431340544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340936"/>
        <c:crosses val="max"/>
        <c:crossBetween val="between"/>
      </c:valAx>
      <c:catAx>
        <c:axId val="431340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134054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[ч_лікарі.xlsx]Аркуш2!$B$94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[ч_лікарі.xlsx]Аркуш2!$Q$33:$U$33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[ч_лікарі.xlsx]Аркуш2!$Q$94:$U$94</c:f>
              <c:numCache>
                <c:formatCode>0.0%</c:formatCode>
                <c:ptCount val="5"/>
                <c:pt idx="0">
                  <c:v>0.21875</c:v>
                </c:pt>
                <c:pt idx="1">
                  <c:v>0.16573033707865167</c:v>
                </c:pt>
                <c:pt idx="2">
                  <c:v>0.16589861751152074</c:v>
                </c:pt>
                <c:pt idx="3">
                  <c:v>0.16030534351145037</c:v>
                </c:pt>
                <c:pt idx="4">
                  <c:v>0.21126760563380281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CB-4407-91BD-FBF014677797}"/>
            </c:ext>
          </c:extLst>
        </c:ser>
        <c:ser>
          <c:idx val="1"/>
          <c:order val="1"/>
          <c:tx>
            <c:strRef>
              <c:f>[ч_лікарі.xlsx]Аркуш2!$B$95</c:f>
              <c:strCache>
                <c:ptCount val="1"/>
                <c:pt idx="0">
                  <c:v>Скоріше так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[ч_лікарі.xlsx]Аркуш2!$Q$33:$U$33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[ч_лікарі.xlsx]Аркуш2!$Q$95:$U$95</c:f>
              <c:numCache>
                <c:formatCode>0.0%</c:formatCode>
                <c:ptCount val="5"/>
                <c:pt idx="0">
                  <c:v>0.25</c:v>
                </c:pt>
                <c:pt idx="1">
                  <c:v>0.2893258426966292</c:v>
                </c:pt>
                <c:pt idx="2">
                  <c:v>0.20276497695852533</c:v>
                </c:pt>
                <c:pt idx="3">
                  <c:v>0.2544529262086514</c:v>
                </c:pt>
                <c:pt idx="4">
                  <c:v>0.22887323943661972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CB-4407-91BD-FBF014677797}"/>
            </c:ext>
          </c:extLst>
        </c:ser>
        <c:ser>
          <c:idx val="2"/>
          <c:order val="2"/>
          <c:tx>
            <c:strRef>
              <c:f>[ч_лікарі.xlsx]Аркуш2!$B$96</c:f>
              <c:strCache>
                <c:ptCount val="1"/>
                <c:pt idx="0">
                  <c:v>Скоріше ні</c:v>
                </c:pt>
              </c:strCache>
            </c:strRef>
          </c:tx>
          <c:spPr>
            <a:pattFill prst="wdDn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[ч_лікарі.xlsx]Аркуш2!$Q$33:$U$33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[ч_лікарі.xlsx]Аркуш2!$Q$96:$U$96</c:f>
              <c:numCache>
                <c:formatCode>0.0%</c:formatCode>
                <c:ptCount val="5"/>
                <c:pt idx="0">
                  <c:v>8.3333333333333315E-2</c:v>
                </c:pt>
                <c:pt idx="1">
                  <c:v>0.14325842696629212</c:v>
                </c:pt>
                <c:pt idx="2">
                  <c:v>0.16359447004608296</c:v>
                </c:pt>
                <c:pt idx="3">
                  <c:v>0.16030534351145037</c:v>
                </c:pt>
                <c:pt idx="4">
                  <c:v>0.12323943661971831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CB-4407-91BD-FBF014677797}"/>
            </c:ext>
          </c:extLst>
        </c:ser>
        <c:ser>
          <c:idx val="3"/>
          <c:order val="3"/>
          <c:tx>
            <c:strRef>
              <c:f>[ч_лікарі.xlsx]Аркуш2!$B$97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[ч_лікарі.xlsx]Аркуш2!$Q$33:$U$33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[ч_лікарі.xlsx]Аркуш2!$Q$97:$U$97</c:f>
              <c:numCache>
                <c:formatCode>0.0%</c:formatCode>
                <c:ptCount val="5"/>
                <c:pt idx="0">
                  <c:v>5.2083333333333343E-2</c:v>
                </c:pt>
                <c:pt idx="1">
                  <c:v>5.8988764044943819E-2</c:v>
                </c:pt>
                <c:pt idx="2">
                  <c:v>7.6036866359447008E-2</c:v>
                </c:pt>
                <c:pt idx="3">
                  <c:v>7.3791348600508899E-2</c:v>
                </c:pt>
                <c:pt idx="4">
                  <c:v>9.5070422535211266E-2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CB-4407-91BD-FBF014677797}"/>
            </c:ext>
          </c:extLst>
        </c:ser>
        <c:ser>
          <c:idx val="4"/>
          <c:order val="4"/>
          <c:tx>
            <c:strRef>
              <c:f>[ч_лікарі.xlsx]Аркуш2!$B$98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[ч_лікарі.xlsx]Аркуш2!$Q$33:$U$33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[ч_лікарі.xlsx]Аркуш2!$Q$98:$U$98</c:f>
              <c:numCache>
                <c:formatCode>0.0%</c:formatCode>
                <c:ptCount val="5"/>
                <c:pt idx="0">
                  <c:v>0.39583333333333326</c:v>
                </c:pt>
                <c:pt idx="1">
                  <c:v>0.34269662921348315</c:v>
                </c:pt>
                <c:pt idx="2">
                  <c:v>0.39170506912442399</c:v>
                </c:pt>
                <c:pt idx="3">
                  <c:v>0.35114503816793891</c:v>
                </c:pt>
                <c:pt idx="4">
                  <c:v>0.34154929577464782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CB-4407-91BD-FBF0146777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31342112"/>
        <c:axId val="431342504"/>
      </c:barChart>
      <c:lineChart>
        <c:grouping val="standard"/>
        <c:varyColors val="0"/>
        <c:ser>
          <c:idx val="5"/>
          <c:order val="5"/>
          <c:tx>
            <c:strRef>
              <c:f>[ч_лікарі.xlsx]Аркуш2!$B$99</c:f>
              <c:strCache>
                <c:ptCount val="1"/>
                <c:pt idx="0">
                  <c:v>Так - Ні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[ч_лікарі.xlsx]Аркуш2!$Q$33:$U$33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[ч_лікарі.xlsx]Аркуш2!$Q$99:$U$99</c:f>
              <c:numCache>
                <c:formatCode>0.0%</c:formatCode>
                <c:ptCount val="5"/>
                <c:pt idx="0">
                  <c:v>0.33333333333333337</c:v>
                </c:pt>
                <c:pt idx="1">
                  <c:v>0.25280898876404501</c:v>
                </c:pt>
                <c:pt idx="2">
                  <c:v>0.12903225806451607</c:v>
                </c:pt>
                <c:pt idx="3">
                  <c:v>0.1806615776081425</c:v>
                </c:pt>
                <c:pt idx="4">
                  <c:v>0.22183098591549294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1CB-4407-91BD-FBF0146777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343288"/>
        <c:axId val="431342896"/>
      </c:lineChart>
      <c:catAx>
        <c:axId val="43134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342504"/>
        <c:crosses val="autoZero"/>
        <c:auto val="1"/>
        <c:lblAlgn val="ctr"/>
        <c:lblOffset val="100"/>
        <c:noMultiLvlLbl val="0"/>
      </c:catAx>
      <c:valAx>
        <c:axId val="431342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342112"/>
        <c:crosses val="autoZero"/>
        <c:crossBetween val="between"/>
      </c:valAx>
      <c:valAx>
        <c:axId val="431342896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343288"/>
        <c:crosses val="max"/>
        <c:crossBetween val="between"/>
      </c:valAx>
      <c:catAx>
        <c:axId val="431343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134289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881449601408515E-2"/>
          <c:y val="7.860329507004396E-2"/>
          <c:w val="0.52064002869206571"/>
          <c:h val="0.80793296018720551"/>
        </c:manualLayout>
      </c:layout>
      <c:pieChart>
        <c:varyColors val="1"/>
        <c:ser>
          <c:idx val="0"/>
          <c:order val="0"/>
          <c:explosion val="4"/>
          <c:dPt>
            <c:idx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 w="19050"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6B-45E7-9D86-F94D3B0995C7}"/>
              </c:ext>
            </c:extLst>
          </c:dPt>
          <c:dPt>
            <c:idx val="1"/>
            <c:bubble3D val="0"/>
            <c:spPr>
              <a:pattFill prst="wdUpDiag">
                <a:fgClr>
                  <a:schemeClr val="accent3"/>
                </a:fgClr>
                <a:bgClr>
                  <a:schemeClr val="bg1"/>
                </a:bgClr>
              </a:patt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6B-45E7-9D86-F94D3B0995C7}"/>
              </c:ext>
            </c:extLst>
          </c:dPt>
          <c:dPt>
            <c:idx val="2"/>
            <c:bubble3D val="0"/>
            <c:spPr>
              <a:pattFill prst="wdDnDiag">
                <a:fgClr>
                  <a:srgbClr val="C00000"/>
                </a:fgClr>
                <a:bgClr>
                  <a:srgbClr val="FFFFFF"/>
                </a:bgClr>
              </a:patt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76B-45E7-9D86-F94D3B0995C7}"/>
              </c:ext>
            </c:extLst>
          </c:dPt>
          <c:dPt>
            <c:idx val="3"/>
            <c:bubble3D val="0"/>
            <c:spPr>
              <a:pattFill prst="wdUpDiag">
                <a:fgClr>
                  <a:srgbClr val="000000">
                    <a:lumMod val="50000"/>
                    <a:lumOff val="50000"/>
                  </a:srgbClr>
                </a:fgClr>
                <a:bgClr>
                  <a:srgbClr val="FFFFFF"/>
                </a:bgClr>
              </a:pattFill>
              <a:ln w="19050">
                <a:solidFill>
                  <a:srgbClr val="000000">
                    <a:lumMod val="50000"/>
                    <a:lumOff val="5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76B-45E7-9D86-F94D3B0995C7}"/>
              </c:ext>
            </c:extLst>
          </c:dPt>
          <c:dPt>
            <c:idx val="4"/>
            <c:bubble3D val="0"/>
            <c:spPr>
              <a:pattFill prst="wdDn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76B-45E7-9D86-F94D3B0995C7}"/>
              </c:ext>
            </c:extLst>
          </c:dPt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Лист1!$B$255:$B$258</c:f>
              <c:strCache>
                <c:ptCount val="4"/>
                <c:pt idx="0">
                  <c:v>Так, всі витрати покриває (втому числі на покращення матері</c:v>
                </c:pt>
                <c:pt idx="1">
                  <c:v>Покриває тільки Фонд заробітної плати</c:v>
                </c:pt>
                <c:pt idx="2">
                  <c:v>Не покриває навіть фонд заробітної плати</c:v>
                </c:pt>
                <c:pt idx="3">
                  <c:v>Важко відповісти</c:v>
                </c:pt>
              </c:strCache>
            </c:strRef>
          </c:cat>
          <c:val>
            <c:numRef>
              <c:f>Лист1!$C$255:$C$258</c:f>
              <c:numCache>
                <c:formatCode>0.0%</c:formatCode>
                <c:ptCount val="4"/>
                <c:pt idx="0">
                  <c:v>0.22027134876296889</c:v>
                </c:pt>
                <c:pt idx="1">
                  <c:v>0.23383878691141258</c:v>
                </c:pt>
                <c:pt idx="2">
                  <c:v>0.15323224261771748</c:v>
                </c:pt>
                <c:pt idx="3">
                  <c:v>0.39265762170790103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76B-45E7-9D86-F94D3B0995C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226355854785274"/>
          <c:y val="2.2313484043494654E-2"/>
          <c:w val="0.3937794241804658"/>
          <c:h val="0.977686515956505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ru-RU"/>
    </a:p>
  </c:txPr>
  <c:externalData r:id="rId4">
    <c:autoUpdate val="0"/>
  </c:externalData>
</c:chartSpace>
</file>

<file path=ppt/charts/chart1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[ч_лікарі.xlsx]Аркуш2!$B$103</c:f>
              <c:strCache>
                <c:ptCount val="1"/>
                <c:pt idx="0">
                  <c:v>Так, всі витрати покриває (втому числі на покращення матері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[ч_лікарі.xlsx]Аркуш2!$D$101:$G$101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[ч_лікарі.xlsx]Аркуш2!$D$103:$G$103</c:f>
              <c:numCache>
                <c:formatCode>0.0%</c:formatCode>
                <c:ptCount val="4"/>
                <c:pt idx="0">
                  <c:v>0.22673964034401878</c:v>
                </c:pt>
                <c:pt idx="1">
                  <c:v>0.21156211562115618</c:v>
                </c:pt>
                <c:pt idx="2">
                  <c:v>0.32126696832579182</c:v>
                </c:pt>
                <c:pt idx="3">
                  <c:v>9.8445595854922269E-2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E-4445-B2B6-57C752EFD9D2}"/>
            </c:ext>
          </c:extLst>
        </c:ser>
        <c:ser>
          <c:idx val="1"/>
          <c:order val="1"/>
          <c:tx>
            <c:strRef>
              <c:f>[ч_лікарі.xlsx]Аркуш2!$B$104</c:f>
              <c:strCache>
                <c:ptCount val="1"/>
                <c:pt idx="0">
                  <c:v>Покриває тільки Фонд заробітної плати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[ч_лікарі.xlsx]Аркуш2!$D$101:$G$101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[ч_лікарі.xlsx]Аркуш2!$D$104:$G$104</c:f>
              <c:numCache>
                <c:formatCode>0.0%</c:formatCode>
                <c:ptCount val="4"/>
                <c:pt idx="0">
                  <c:v>0.25488663017982799</c:v>
                </c:pt>
                <c:pt idx="1">
                  <c:v>0.1943419434194342</c:v>
                </c:pt>
                <c:pt idx="2">
                  <c:v>0.33484162895927594</c:v>
                </c:pt>
                <c:pt idx="3">
                  <c:v>0.14507772020725387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4E-4445-B2B6-57C752EFD9D2}"/>
            </c:ext>
          </c:extLst>
        </c:ser>
        <c:ser>
          <c:idx val="2"/>
          <c:order val="2"/>
          <c:tx>
            <c:strRef>
              <c:f>[ч_лікарі.xlsx]Аркуш2!$B$105</c:f>
              <c:strCache>
                <c:ptCount val="1"/>
                <c:pt idx="0">
                  <c:v>Не покриває навіть фонд заробітної плати</c:v>
                </c:pt>
              </c:strCache>
            </c:strRef>
          </c:tx>
          <c:spPr>
            <a:pattFill prst="wdDn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  <a:effectLst/>
          </c:spPr>
          <c:invertIfNegative val="0"/>
          <c:cat>
            <c:strRef>
              <c:f>[ч_лікарі.xlsx]Аркуш2!$D$101:$G$101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[ч_лікарі.xlsx]Аркуш2!$D$105:$G$105</c:f>
              <c:numCache>
                <c:formatCode>0.0%</c:formatCode>
                <c:ptCount val="4"/>
                <c:pt idx="0">
                  <c:v>0.1704456606724003</c:v>
                </c:pt>
                <c:pt idx="1">
                  <c:v>0.11316113161131611</c:v>
                </c:pt>
                <c:pt idx="2">
                  <c:v>0.25339366515837103</c:v>
                </c:pt>
                <c:pt idx="3">
                  <c:v>9.3264248704663211E-2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4E-4445-B2B6-57C752EFD9D2}"/>
            </c:ext>
          </c:extLst>
        </c:ser>
        <c:ser>
          <c:idx val="3"/>
          <c:order val="3"/>
          <c:tx>
            <c:strRef>
              <c:f>[ч_лікарі.xlsx]Аркуш2!$B$106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rgbClr val="000000">
                  <a:lumMod val="50000"/>
                  <a:lumOff val="50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  <a:effectLst/>
          </c:spPr>
          <c:invertIfNegative val="0"/>
          <c:cat>
            <c:strRef>
              <c:f>[ч_лікарі.xlsx]Аркуш2!$D$101:$G$101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[ч_лікарі.xlsx]Аркуш2!$D$106:$G$106</c:f>
              <c:numCache>
                <c:formatCode>0.0%</c:formatCode>
                <c:ptCount val="4"/>
                <c:pt idx="0">
                  <c:v>0.34792806880375293</c:v>
                </c:pt>
                <c:pt idx="1">
                  <c:v>0.48093480934809352</c:v>
                </c:pt>
                <c:pt idx="2">
                  <c:v>9.0497737556561084E-2</c:v>
                </c:pt>
                <c:pt idx="3">
                  <c:v>0.66321243523316076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4E-4445-B2B6-57C752EFD9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31344856"/>
        <c:axId val="431345248"/>
      </c:barChart>
      <c:catAx>
        <c:axId val="431344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345248"/>
        <c:crosses val="autoZero"/>
        <c:auto val="1"/>
        <c:lblAlgn val="ctr"/>
        <c:lblOffset val="100"/>
        <c:noMultiLvlLbl val="0"/>
      </c:catAx>
      <c:valAx>
        <c:axId val="43134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3448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[ч_лікарі.xlsx]Аркуш2!$B$103</c:f>
              <c:strCache>
                <c:ptCount val="1"/>
                <c:pt idx="0">
                  <c:v>Так, всі витрати покриває (втому числі на покращення матері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[ч_лікарі.xlsx]Аркуш2!$H$101:$I$101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[ч_лікарі.xlsx]Аркуш2!$H$103:$I$103</c:f>
              <c:numCache>
                <c:formatCode>0.0%</c:formatCode>
                <c:ptCount val="2"/>
                <c:pt idx="0">
                  <c:v>0.19753086419753085</c:v>
                </c:pt>
                <c:pt idx="1">
                  <c:v>0.22436781609195403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01-4E4E-85E7-B4A8046BC0D0}"/>
            </c:ext>
          </c:extLst>
        </c:ser>
        <c:ser>
          <c:idx val="1"/>
          <c:order val="1"/>
          <c:tx>
            <c:strRef>
              <c:f>[ч_лікарі.xlsx]Аркуш2!$B$104</c:f>
              <c:strCache>
                <c:ptCount val="1"/>
                <c:pt idx="0">
                  <c:v>Покриває тільки Фонд заробітної плати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[ч_лікарі.xlsx]Аркуш2!$H$101:$I$101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[ч_лікарі.xlsx]Аркуш2!$H$104:$I$104</c:f>
              <c:numCache>
                <c:formatCode>0.0%</c:formatCode>
                <c:ptCount val="2"/>
                <c:pt idx="0">
                  <c:v>0.24382716049382716</c:v>
                </c:pt>
                <c:pt idx="1">
                  <c:v>0.23218390804597702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01-4E4E-85E7-B4A8046BC0D0}"/>
            </c:ext>
          </c:extLst>
        </c:ser>
        <c:ser>
          <c:idx val="2"/>
          <c:order val="2"/>
          <c:tx>
            <c:strRef>
              <c:f>[ч_лікарі.xlsx]Аркуш2!$B$105</c:f>
              <c:strCache>
                <c:ptCount val="1"/>
                <c:pt idx="0">
                  <c:v>Не покриває навіть фонд заробітної плати</c:v>
                </c:pt>
              </c:strCache>
            </c:strRef>
          </c:tx>
          <c:spPr>
            <a:pattFill prst="wdDn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  <a:effectLst/>
          </c:spPr>
          <c:invertIfNegative val="0"/>
          <c:cat>
            <c:strRef>
              <c:f>[ч_лікарі.xlsx]Аркуш2!$H$101:$I$101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[ч_лікарі.xlsx]Аркуш2!$H$105:$I$105</c:f>
              <c:numCache>
                <c:formatCode>0.0%</c:formatCode>
                <c:ptCount val="2"/>
                <c:pt idx="0">
                  <c:v>0.12962962962962962</c:v>
                </c:pt>
                <c:pt idx="1">
                  <c:v>0.15632183908045977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01-4E4E-85E7-B4A8046BC0D0}"/>
            </c:ext>
          </c:extLst>
        </c:ser>
        <c:ser>
          <c:idx val="3"/>
          <c:order val="3"/>
          <c:tx>
            <c:strRef>
              <c:f>[ч_лікарі.xlsx]Аркуш2!$B$106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rgbClr val="000000">
                  <a:lumMod val="50000"/>
                  <a:lumOff val="50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  <a:effectLst/>
          </c:spPr>
          <c:invertIfNegative val="0"/>
          <c:cat>
            <c:strRef>
              <c:f>[ч_лікарі.xlsx]Аркуш2!$H$101:$I$101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[ч_лікарі.xlsx]Аркуш2!$H$106:$I$106</c:f>
              <c:numCache>
                <c:formatCode>0.0%</c:formatCode>
                <c:ptCount val="2"/>
                <c:pt idx="0">
                  <c:v>0.42901234567901236</c:v>
                </c:pt>
                <c:pt idx="1">
                  <c:v>0.38712643678160918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01-4E4E-85E7-B4A8046BC0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31346424"/>
        <c:axId val="431346816"/>
      </c:barChart>
      <c:catAx>
        <c:axId val="431346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346816"/>
        <c:crosses val="autoZero"/>
        <c:auto val="1"/>
        <c:lblAlgn val="ctr"/>
        <c:lblOffset val="100"/>
        <c:noMultiLvlLbl val="0"/>
      </c:catAx>
      <c:valAx>
        <c:axId val="43134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3464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248199079191918E-2"/>
          <c:y val="0.1279632618805574"/>
          <c:w val="0.52064002869206571"/>
          <c:h val="0.80793296018720551"/>
        </c:manualLayout>
      </c:layout>
      <c:pieChart>
        <c:varyColors val="1"/>
        <c:ser>
          <c:idx val="0"/>
          <c:order val="0"/>
          <c:explosion val="4"/>
          <c:dPt>
            <c:idx val="0"/>
            <c:bubble3D val="0"/>
            <c:spPr>
              <a:pattFill prst="wdDnDiag">
                <a:fgClr>
                  <a:srgbClr val="FF0000"/>
                </a:fgClr>
                <a:bgClr>
                  <a:sysClr val="window" lastClr="FFFFFF"/>
                </a:bgClr>
              </a:pattFill>
              <a:ln w="190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51-46C1-9C5F-605596F1255C}"/>
              </c:ext>
            </c:extLst>
          </c:dPt>
          <c:dPt>
            <c:idx val="1"/>
            <c:bubble3D val="0"/>
            <c:spPr>
              <a:pattFill prst="wdUpDiag">
                <a:fgClr>
                  <a:srgbClr val="F79646">
                    <a:lumMod val="75000"/>
                  </a:srgbClr>
                </a:fgClr>
                <a:bgClr>
                  <a:sysClr val="window" lastClr="FFFFFF"/>
                </a:bgClr>
              </a:pattFill>
              <a:ln w="19050">
                <a:solidFill>
                  <a:srgbClr val="F79646">
                    <a:lumMod val="75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51-46C1-9C5F-605596F1255C}"/>
              </c:ext>
            </c:extLst>
          </c:dPt>
          <c:dPt>
            <c:idx val="2"/>
            <c:bubble3D val="0"/>
            <c:spPr>
              <a:pattFill prst="wdDnDiag">
                <a:fgClr>
                  <a:srgbClr val="8064A2"/>
                </a:fgClr>
                <a:bgClr>
                  <a:sysClr val="window" lastClr="FFFFFF"/>
                </a:bgClr>
              </a:pattFill>
              <a:ln w="19050">
                <a:solidFill>
                  <a:srgbClr val="8064A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151-46C1-9C5F-605596F1255C}"/>
              </c:ext>
            </c:extLst>
          </c:dPt>
          <c:dPt>
            <c:idx val="3"/>
            <c:bubble3D val="0"/>
            <c:spPr>
              <a:pattFill prst="wdUpDiag">
                <a:fgClr>
                  <a:srgbClr val="9BBB59"/>
                </a:fgClr>
                <a:bgClr>
                  <a:sysClr val="window" lastClr="FFFFFF"/>
                </a:bgClr>
              </a:pattFill>
              <a:ln w="19050">
                <a:solidFill>
                  <a:srgbClr val="9BBB5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151-46C1-9C5F-605596F1255C}"/>
              </c:ext>
            </c:extLst>
          </c:dPt>
          <c:dPt>
            <c:idx val="4"/>
            <c:bubble3D val="0"/>
            <c:spPr>
              <a:pattFill prst="wdDnDiag">
                <a:fgClr>
                  <a:srgbClr val="00B050"/>
                </a:fgClr>
                <a:bgClr>
                  <a:sysClr val="window" lastClr="FFFFFF"/>
                </a:bgClr>
              </a:pattFill>
              <a:ln w="19050"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151-46C1-9C5F-605596F1255C}"/>
              </c:ext>
            </c:extLst>
          </c:dPt>
          <c:dPt>
            <c:idx val="5"/>
            <c:bubble3D val="0"/>
            <c:spPr>
              <a:pattFill prst="wdUpDiag">
                <a:fgClr>
                  <a:sysClr val="windowText" lastClr="000000">
                    <a:lumMod val="50000"/>
                    <a:lumOff val="50000"/>
                  </a:sysClr>
                </a:fgClr>
                <a:bgClr>
                  <a:sysClr val="window" lastClr="FFFFFF"/>
                </a:bgClr>
              </a:pattFill>
              <a:ln w="1905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151-46C1-9C5F-605596F1255C}"/>
              </c:ext>
            </c:extLst>
          </c:dPt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Лист1!$B$4:$B$9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Важко відповісти</c:v>
                </c:pt>
              </c:strCache>
            </c:strRef>
          </c:cat>
          <c:val>
            <c:numRef>
              <c:f>Лист1!$C$4:$C$9</c:f>
              <c:numCache>
                <c:formatCode>0.0%</c:formatCode>
                <c:ptCount val="6"/>
                <c:pt idx="0">
                  <c:v>2.1467603434816553E-2</c:v>
                </c:pt>
                <c:pt idx="1">
                  <c:v>5.6206088992974239E-2</c:v>
                </c:pt>
                <c:pt idx="2">
                  <c:v>0.21818891491022638</c:v>
                </c:pt>
                <c:pt idx="3">
                  <c:v>0.32825917252146758</c:v>
                </c:pt>
                <c:pt idx="4">
                  <c:v>0.23848555815768929</c:v>
                </c:pt>
                <c:pt idx="5">
                  <c:v>0.13739266198282593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151-46C1-9C5F-605596F1255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30527705775908"/>
          <c:y val="7.5904752869746697E-2"/>
          <c:w val="0.3529901697070475"/>
          <c:h val="0.82755361603895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ru-RU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048287950823608E-2"/>
          <c:y val="0.11780135352823097"/>
          <c:w val="0.52064002869206571"/>
          <c:h val="0.80793296018720551"/>
        </c:manualLayout>
      </c:layout>
      <c:pieChart>
        <c:varyColors val="1"/>
        <c:ser>
          <c:idx val="0"/>
          <c:order val="0"/>
          <c:explosion val="4"/>
          <c:dPt>
            <c:idx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 w="19050"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13-4BE5-94B1-C7BBE761F4CD}"/>
              </c:ext>
            </c:extLst>
          </c:dPt>
          <c:dPt>
            <c:idx val="1"/>
            <c:bubble3D val="0"/>
            <c:spPr>
              <a:pattFill prst="wdUpDiag">
                <a:fgClr>
                  <a:schemeClr val="accent3"/>
                </a:fgClr>
                <a:bgClr>
                  <a:schemeClr val="bg1"/>
                </a:bgClr>
              </a:patt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13-4BE5-94B1-C7BBE761F4CD}"/>
              </c:ext>
            </c:extLst>
          </c:dPt>
          <c:dPt>
            <c:idx val="2"/>
            <c:bubble3D val="0"/>
            <c:spPr>
              <a:pattFill prst="wdDnDiag">
                <a:fgClr>
                  <a:schemeClr val="accent6"/>
                </a:fgClr>
                <a:bgClr>
                  <a:schemeClr val="bg1"/>
                </a:bgClr>
              </a:pattFill>
              <a:ln w="19050"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13-4BE5-94B1-C7BBE761F4CD}"/>
              </c:ext>
            </c:extLst>
          </c:dPt>
          <c:dPt>
            <c:idx val="3"/>
            <c:bubble3D val="0"/>
            <c:spPr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 w="190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13-4BE5-94B1-C7BBE761F4CD}"/>
              </c:ext>
            </c:extLst>
          </c:dPt>
          <c:dPt>
            <c:idx val="4"/>
            <c:bubble3D val="0"/>
            <c:spPr>
              <a:pattFill prst="wdDn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C13-4BE5-94B1-C7BBE761F4CD}"/>
              </c:ext>
            </c:extLst>
          </c:dPt>
          <c:dLbls>
            <c:dLbl>
              <c:idx val="1"/>
              <c:layout>
                <c:manualLayout>
                  <c:x val="-1.9541877465400891E-2"/>
                  <c:y val="3.59246197841502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C13-4BE5-94B1-C7BBE761F4CD}"/>
                </c:ext>
              </c:extLst>
            </c:dLbl>
            <c:dLbl>
              <c:idx val="2"/>
              <c:layout>
                <c:manualLayout>
                  <c:x val="2.2278588797130693E-2"/>
                  <c:y val="1.413777929571475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C13-4BE5-94B1-C7BBE761F4CD}"/>
                </c:ext>
              </c:extLst>
            </c:dLbl>
            <c:dLbl>
              <c:idx val="3"/>
              <c:layout>
                <c:manualLayout>
                  <c:x val="5.1920467247870847E-2"/>
                  <c:y val="1.904461077518915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C13-4BE5-94B1-C7BBE761F4CD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Лист1!$B$34:$B$37</c:f>
              <c:strCache>
                <c:ptCount val="4"/>
                <c:pt idx="0">
                  <c:v>Ні</c:v>
                </c:pt>
                <c:pt idx="1">
                  <c:v>Так, але вже повернувся назад</c:v>
                </c:pt>
                <c:pt idx="2">
                  <c:v>Так, виїхав за кордон</c:v>
                </c:pt>
                <c:pt idx="3">
                  <c:v>Так, переїхав в інше місто</c:v>
                </c:pt>
              </c:strCache>
            </c:strRef>
          </c:cat>
          <c:val>
            <c:numRef>
              <c:f>Лист1!$C$34:$C$37</c:f>
              <c:numCache>
                <c:formatCode>0.0%</c:formatCode>
                <c:ptCount val="4"/>
                <c:pt idx="0">
                  <c:v>0.88862928348909653</c:v>
                </c:pt>
                <c:pt idx="1">
                  <c:v>5.9579439252336448E-2</c:v>
                </c:pt>
                <c:pt idx="2">
                  <c:v>2.7258566978193145E-3</c:v>
                </c:pt>
                <c:pt idx="3">
                  <c:v>4.9065420560747662E-2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C13-4BE5-94B1-C7BBE761F4C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30527705775908"/>
          <c:y val="7.5904752869746697E-2"/>
          <c:w val="0.3529901697070475"/>
          <c:h val="0.82755361603895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ru-RU"/>
    </a:p>
  </c:txPr>
  <c:externalData r:id="rId4">
    <c:autoUpdate val="0"/>
  </c:externalData>
</c:chartSpace>
</file>

<file path=ppt/charts/chart2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[ч_лікарі.xlsx]Аркуш2!$B$103</c:f>
              <c:strCache>
                <c:ptCount val="1"/>
                <c:pt idx="0">
                  <c:v>Так, всі витрати покриває (втому числі на покращення матері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[ч_лікарі.xlsx]Аркуш2!$J$101:$L$101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[ч_лікарі.xlsx]Аркуш2!$J$103:$L$103</c:f>
              <c:numCache>
                <c:formatCode>0.0%</c:formatCode>
                <c:ptCount val="3"/>
                <c:pt idx="0">
                  <c:v>0.2586062132661629</c:v>
                </c:pt>
                <c:pt idx="1">
                  <c:v>0.19120000000000001</c:v>
                </c:pt>
                <c:pt idx="2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32-45E4-A1D0-4B9CE8E198F6}"/>
            </c:ext>
          </c:extLst>
        </c:ser>
        <c:ser>
          <c:idx val="1"/>
          <c:order val="1"/>
          <c:tx>
            <c:strRef>
              <c:f>[ч_лікарі.xlsx]Аркуш2!$B$104</c:f>
              <c:strCache>
                <c:ptCount val="1"/>
                <c:pt idx="0">
                  <c:v>Покриває тільки Фонд заробітної плати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[ч_лікарі.xlsx]Аркуш2!$J$101:$L$101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[ч_лікарі.xlsx]Аркуш2!$J$104:$L$104</c:f>
              <c:numCache>
                <c:formatCode>0.0%</c:formatCode>
                <c:ptCount val="3"/>
                <c:pt idx="0">
                  <c:v>0.18975650713685979</c:v>
                </c:pt>
                <c:pt idx="1">
                  <c:v>0.2712</c:v>
                </c:pt>
                <c:pt idx="2">
                  <c:v>0.32307692307692304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32-45E4-A1D0-4B9CE8E198F6}"/>
            </c:ext>
          </c:extLst>
        </c:ser>
        <c:ser>
          <c:idx val="2"/>
          <c:order val="2"/>
          <c:tx>
            <c:strRef>
              <c:f>[ч_лікарі.xlsx]Аркуш2!$B$105</c:f>
              <c:strCache>
                <c:ptCount val="1"/>
                <c:pt idx="0">
                  <c:v>Не покриває навіть фонд заробітної плати</c:v>
                </c:pt>
              </c:strCache>
            </c:strRef>
          </c:tx>
          <c:spPr>
            <a:pattFill prst="wdDn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  <a:effectLst/>
          </c:spPr>
          <c:invertIfNegative val="0"/>
          <c:cat>
            <c:strRef>
              <c:f>[ч_лікарі.xlsx]Аркуш2!$J$101:$L$101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[ч_лікарі.xlsx]Аркуш2!$J$105:$L$105</c:f>
              <c:numCache>
                <c:formatCode>0.0%</c:formatCode>
                <c:ptCount val="3"/>
                <c:pt idx="0">
                  <c:v>0.10747271200671704</c:v>
                </c:pt>
                <c:pt idx="1">
                  <c:v>0.192</c:v>
                </c:pt>
                <c:pt idx="2">
                  <c:v>0.24615384615384617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32-45E4-A1D0-4B9CE8E198F6}"/>
            </c:ext>
          </c:extLst>
        </c:ser>
        <c:ser>
          <c:idx val="3"/>
          <c:order val="3"/>
          <c:tx>
            <c:strRef>
              <c:f>[ч_лікарі.xlsx]Аркуш2!$B$106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rgbClr val="000000">
                  <a:lumMod val="50000"/>
                  <a:lumOff val="50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  <a:effectLst/>
          </c:spPr>
          <c:invertIfNegative val="0"/>
          <c:cat>
            <c:strRef>
              <c:f>[ч_лікарі.xlsx]Аркуш2!$J$101:$L$101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[ч_лікарі.xlsx]Аркуш2!$J$106:$L$106</c:f>
              <c:numCache>
                <c:formatCode>0.0%</c:formatCode>
                <c:ptCount val="3"/>
                <c:pt idx="0">
                  <c:v>0.44416456759026024</c:v>
                </c:pt>
                <c:pt idx="1">
                  <c:v>0.34560000000000002</c:v>
                </c:pt>
                <c:pt idx="2">
                  <c:v>0.35384615384615387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32-45E4-A1D0-4B9CE8E19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31347992"/>
        <c:axId val="431348384"/>
      </c:barChart>
      <c:catAx>
        <c:axId val="431347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348384"/>
        <c:crosses val="autoZero"/>
        <c:auto val="1"/>
        <c:lblAlgn val="ctr"/>
        <c:lblOffset val="100"/>
        <c:noMultiLvlLbl val="0"/>
      </c:catAx>
      <c:valAx>
        <c:axId val="43134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3479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2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[ч_лікарі.xlsx]Аркуш2!$B$103</c:f>
              <c:strCache>
                <c:ptCount val="1"/>
                <c:pt idx="0">
                  <c:v>Так, всі витрати покриває (втому числі на покращення матері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[ч_лікарі.xlsx]Аркуш2!$M$101:$P$101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[ч_лікарі.xlsx]Аркуш2!$M$103:$P$103</c:f>
              <c:numCache>
                <c:formatCode>0.0%</c:formatCode>
                <c:ptCount val="4"/>
                <c:pt idx="0">
                  <c:v>0.30733944954128439</c:v>
                </c:pt>
                <c:pt idx="1">
                  <c:v>0.26950354609929078</c:v>
                </c:pt>
                <c:pt idx="2">
                  <c:v>0.1728395061728395</c:v>
                </c:pt>
                <c:pt idx="3">
                  <c:v>0.30620985010706636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9F-41E6-A5BD-A0120FF8A4E3}"/>
            </c:ext>
          </c:extLst>
        </c:ser>
        <c:ser>
          <c:idx val="1"/>
          <c:order val="1"/>
          <c:tx>
            <c:strRef>
              <c:f>[ч_лікарі.xlsx]Аркуш2!$B$104</c:f>
              <c:strCache>
                <c:ptCount val="1"/>
                <c:pt idx="0">
                  <c:v>Покриває тільки Фонд заробітної плати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[ч_лікарі.xlsx]Аркуш2!$M$101:$P$101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[ч_лікарі.xlsx]Аркуш2!$M$104:$P$104</c:f>
              <c:numCache>
                <c:formatCode>0.0%</c:formatCode>
                <c:ptCount val="4"/>
                <c:pt idx="0">
                  <c:v>0.22018348623853215</c:v>
                </c:pt>
                <c:pt idx="1">
                  <c:v>0.18794326241134751</c:v>
                </c:pt>
                <c:pt idx="2">
                  <c:v>0.26120857699805067</c:v>
                </c:pt>
                <c:pt idx="3">
                  <c:v>0.17773019271948609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9F-41E6-A5BD-A0120FF8A4E3}"/>
            </c:ext>
          </c:extLst>
        </c:ser>
        <c:ser>
          <c:idx val="2"/>
          <c:order val="2"/>
          <c:tx>
            <c:strRef>
              <c:f>[ч_лікарі.xlsx]Аркуш2!$B$105</c:f>
              <c:strCache>
                <c:ptCount val="1"/>
                <c:pt idx="0">
                  <c:v>Не покриває навіть фонд заробітної плати</c:v>
                </c:pt>
              </c:strCache>
            </c:strRef>
          </c:tx>
          <c:spPr>
            <a:pattFill prst="wdDn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  <a:effectLst/>
          </c:spPr>
          <c:invertIfNegative val="0"/>
          <c:cat>
            <c:strRef>
              <c:f>[ч_лікарі.xlsx]Аркуш2!$M$101:$P$101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[ч_лікарі.xlsx]Аркуш2!$M$105:$P$105</c:f>
              <c:numCache>
                <c:formatCode>0.0%</c:formatCode>
                <c:ptCount val="4"/>
                <c:pt idx="0">
                  <c:v>0.18807339449541285</c:v>
                </c:pt>
                <c:pt idx="1">
                  <c:v>0.1276595744680851</c:v>
                </c:pt>
                <c:pt idx="2">
                  <c:v>0.16569200779727095</c:v>
                </c:pt>
                <c:pt idx="3">
                  <c:v>0.11134903640256959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9F-41E6-A5BD-A0120FF8A4E3}"/>
            </c:ext>
          </c:extLst>
        </c:ser>
        <c:ser>
          <c:idx val="3"/>
          <c:order val="3"/>
          <c:tx>
            <c:strRef>
              <c:f>[ч_лікарі.xlsx]Аркуш2!$B$106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rgbClr val="000000">
                  <a:lumMod val="50000"/>
                  <a:lumOff val="50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  <a:effectLst/>
          </c:spPr>
          <c:invertIfNegative val="0"/>
          <c:cat>
            <c:strRef>
              <c:f>[ч_лікарі.xlsx]Аркуш2!$M$101:$P$101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[ч_лікарі.xlsx]Аркуш2!$M$106:$P$106</c:f>
              <c:numCache>
                <c:formatCode>0.0%</c:formatCode>
                <c:ptCount val="4"/>
                <c:pt idx="0">
                  <c:v>0.28440366972477066</c:v>
                </c:pt>
                <c:pt idx="1">
                  <c:v>0.41489361702127658</c:v>
                </c:pt>
                <c:pt idx="2">
                  <c:v>0.40025990903183883</c:v>
                </c:pt>
                <c:pt idx="3">
                  <c:v>0.40471092077087795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9F-41E6-A5BD-A0120FF8A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31349560"/>
        <c:axId val="431349952"/>
      </c:barChart>
      <c:catAx>
        <c:axId val="431349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349952"/>
        <c:crosses val="autoZero"/>
        <c:auto val="1"/>
        <c:lblAlgn val="ctr"/>
        <c:lblOffset val="100"/>
        <c:noMultiLvlLbl val="0"/>
      </c:catAx>
      <c:valAx>
        <c:axId val="43134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3495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2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[ч_лікарі.xlsx]Аркуш2!$B$103</c:f>
              <c:strCache>
                <c:ptCount val="1"/>
                <c:pt idx="0">
                  <c:v>Так, всі витрати покриває (втому числі на покращення матері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[ч_лікарі.xlsx]Аркуш2!$Q$101:$U$101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[ч_лікарі.xlsx]Аркуш2!$Q$103:$U$103</c:f>
              <c:numCache>
                <c:formatCode>0.0%</c:formatCode>
                <c:ptCount val="5"/>
                <c:pt idx="0">
                  <c:v>0.1972318339100346</c:v>
                </c:pt>
                <c:pt idx="1">
                  <c:v>0.22592592592592592</c:v>
                </c:pt>
                <c:pt idx="2">
                  <c:v>0.20500782472613457</c:v>
                </c:pt>
                <c:pt idx="3">
                  <c:v>0.23801369863013699</c:v>
                </c:pt>
                <c:pt idx="4">
                  <c:v>0.22325581395348837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F6-44BA-975B-427F5F6ED3B0}"/>
            </c:ext>
          </c:extLst>
        </c:ser>
        <c:ser>
          <c:idx val="1"/>
          <c:order val="1"/>
          <c:tx>
            <c:strRef>
              <c:f>[ч_лікарі.xlsx]Аркуш2!$B$104</c:f>
              <c:strCache>
                <c:ptCount val="1"/>
                <c:pt idx="0">
                  <c:v>Покриває тільки Фонд заробітної плати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[ч_лікарі.xlsx]Аркуш2!$Q$101:$U$101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[ч_лікарі.xlsx]Аркуш2!$Q$104:$U$104</c:f>
              <c:numCache>
                <c:formatCode>0.0%</c:formatCode>
                <c:ptCount val="5"/>
                <c:pt idx="0">
                  <c:v>0.28719723183391005</c:v>
                </c:pt>
                <c:pt idx="1">
                  <c:v>0.20555555555555555</c:v>
                </c:pt>
                <c:pt idx="2">
                  <c:v>0.24882629107981219</c:v>
                </c:pt>
                <c:pt idx="3">
                  <c:v>0.23287671232876711</c:v>
                </c:pt>
                <c:pt idx="4">
                  <c:v>0.22093023255813954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F6-44BA-975B-427F5F6ED3B0}"/>
            </c:ext>
          </c:extLst>
        </c:ser>
        <c:ser>
          <c:idx val="2"/>
          <c:order val="2"/>
          <c:tx>
            <c:strRef>
              <c:f>[ч_лікарі.xlsx]Аркуш2!$B$105</c:f>
              <c:strCache>
                <c:ptCount val="1"/>
                <c:pt idx="0">
                  <c:v>Не покриває навіть фонд заробітної плати</c:v>
                </c:pt>
              </c:strCache>
            </c:strRef>
          </c:tx>
          <c:spPr>
            <a:pattFill prst="wdDn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  <a:effectLst/>
          </c:spPr>
          <c:invertIfNegative val="0"/>
          <c:cat>
            <c:strRef>
              <c:f>[ч_лікарі.xlsx]Аркуш2!$Q$101:$U$101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[ч_лікарі.xlsx]Аркуш2!$Q$105:$U$105</c:f>
              <c:numCache>
                <c:formatCode>0.0%</c:formatCode>
                <c:ptCount val="5"/>
                <c:pt idx="0">
                  <c:v>0.19031141868512111</c:v>
                </c:pt>
                <c:pt idx="1">
                  <c:v>0.15925925925925927</c:v>
                </c:pt>
                <c:pt idx="2">
                  <c:v>0.12989045383411579</c:v>
                </c:pt>
                <c:pt idx="3">
                  <c:v>0.16438356164383561</c:v>
                </c:pt>
                <c:pt idx="4">
                  <c:v>0.13488372093023257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F6-44BA-975B-427F5F6ED3B0}"/>
            </c:ext>
          </c:extLst>
        </c:ser>
        <c:ser>
          <c:idx val="3"/>
          <c:order val="3"/>
          <c:tx>
            <c:strRef>
              <c:f>[ч_лікарі.xlsx]Аркуш2!$B$106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rgbClr val="000000">
                  <a:lumMod val="50000"/>
                  <a:lumOff val="50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  <a:effectLst/>
          </c:spPr>
          <c:invertIfNegative val="0"/>
          <c:cat>
            <c:strRef>
              <c:f>[ч_лікарі.xlsx]Аркуш2!$Q$101:$U$101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[ч_лікарі.xlsx]Аркуш2!$Q$106:$U$106</c:f>
              <c:numCache>
                <c:formatCode>0.0%</c:formatCode>
                <c:ptCount val="5"/>
                <c:pt idx="0">
                  <c:v>0.32525951557093419</c:v>
                </c:pt>
                <c:pt idx="1">
                  <c:v>0.40925925925925921</c:v>
                </c:pt>
                <c:pt idx="2">
                  <c:v>0.41627543035993742</c:v>
                </c:pt>
                <c:pt idx="3">
                  <c:v>0.36472602739726029</c:v>
                </c:pt>
                <c:pt idx="4">
                  <c:v>0.42093023255813955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F6-44BA-975B-427F5F6ED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31351128"/>
        <c:axId val="431351520"/>
      </c:barChart>
      <c:catAx>
        <c:axId val="431351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351520"/>
        <c:crosses val="autoZero"/>
        <c:auto val="1"/>
        <c:lblAlgn val="ctr"/>
        <c:lblOffset val="100"/>
        <c:noMultiLvlLbl val="0"/>
      </c:catAx>
      <c:valAx>
        <c:axId val="431351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3511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555118110236225E-2"/>
          <c:y val="5.111036967836647E-2"/>
          <c:w val="0.90780202474690663"/>
          <c:h val="0.50687339950301369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[ч_лікарі.xlsx]Лист1!$B$34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</c:spPr>
          <c:invertIfNegative val="0"/>
          <c:cat>
            <c:strRef>
              <c:f>[ч_лікарі.xlsx]Лист1!$D$32:$G$32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[ч_лікарі.xlsx]Лист1!$D$34:$G$34</c:f>
              <c:numCache>
                <c:formatCode>0.0%</c:formatCode>
                <c:ptCount val="4"/>
                <c:pt idx="0">
                  <c:v>0.88709677419354838</c:v>
                </c:pt>
                <c:pt idx="1">
                  <c:v>0.88729016786570758</c:v>
                </c:pt>
                <c:pt idx="2">
                  <c:v>0.90789473684210531</c:v>
                </c:pt>
                <c:pt idx="3">
                  <c:v>0.88235294117647056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CF-4FA9-A177-8C385C45391F}"/>
            </c:ext>
          </c:extLst>
        </c:ser>
        <c:ser>
          <c:idx val="4"/>
          <c:order val="1"/>
          <c:tx>
            <c:strRef>
              <c:f>[ч_лікарі.xlsx]Лист1!$B$35</c:f>
              <c:strCache>
                <c:ptCount val="1"/>
                <c:pt idx="0">
                  <c:v>Так, але вже повернувся назад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</c:spPr>
          <c:invertIfNegative val="0"/>
          <c:cat>
            <c:strRef>
              <c:f>[ч_лікарі.xlsx]Лист1!$D$32:$G$32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[ч_лікарі.xlsx]Лист1!$D$35:$G$35</c:f>
              <c:numCache>
                <c:formatCode>0.0%</c:formatCode>
                <c:ptCount val="4"/>
                <c:pt idx="0">
                  <c:v>5.3763440860215048E-2</c:v>
                </c:pt>
                <c:pt idx="1">
                  <c:v>6.7146282973621102E-2</c:v>
                </c:pt>
                <c:pt idx="2">
                  <c:v>6.1403508771929821E-2</c:v>
                </c:pt>
                <c:pt idx="3">
                  <c:v>6.3725490196078427E-2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CF-4FA9-A177-8C385C45391F}"/>
            </c:ext>
          </c:extLst>
        </c:ser>
        <c:ser>
          <c:idx val="0"/>
          <c:order val="2"/>
          <c:tx>
            <c:strRef>
              <c:f>[ч_лікарі.xlsx]Лист1!$B$36</c:f>
              <c:strCache>
                <c:ptCount val="1"/>
                <c:pt idx="0">
                  <c:v>Так, виїхав за кордон</c:v>
                </c:pt>
              </c:strCache>
            </c:strRef>
          </c:tx>
          <c:spPr>
            <a:pattFill prst="wdDn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</c:spPr>
          <c:invertIfNegative val="0"/>
          <c:cat>
            <c:strRef>
              <c:f>[ч_лікарі.xlsx]Лист1!$D$32:$G$32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[ч_лікарі.xlsx]Лист1!$D$36:$G$36</c:f>
              <c:numCache>
                <c:formatCode>0.0%</c:formatCode>
                <c:ptCount val="4"/>
                <c:pt idx="0">
                  <c:v>4.608294930875576E-3</c:v>
                </c:pt>
                <c:pt idx="1">
                  <c:v>1.199040767386091E-3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CF-4FA9-A177-8C385C45391F}"/>
            </c:ext>
          </c:extLst>
        </c:ser>
        <c:ser>
          <c:idx val="1"/>
          <c:order val="3"/>
          <c:tx>
            <c:strRef>
              <c:f>[ч_лікарі.xlsx]Лист1!$B$37</c:f>
              <c:strCache>
                <c:ptCount val="1"/>
                <c:pt idx="0">
                  <c:v>Так, переїхав в інше місто</c:v>
                </c:pt>
              </c:strCache>
            </c:strRef>
          </c:tx>
          <c:spPr>
            <a:pattFill prst="wdDnDiag">
              <a:fgClr>
                <a:srgbClr val="4F81BD"/>
              </a:fgClr>
              <a:bgClr>
                <a:sysClr val="window" lastClr="FFFFFF"/>
              </a:bgClr>
            </a:pattFill>
            <a:ln>
              <a:solidFill>
                <a:srgbClr val="4F81BD"/>
              </a:solidFill>
            </a:ln>
          </c:spPr>
          <c:invertIfNegative val="0"/>
          <c:cat>
            <c:strRef>
              <c:f>[ч_лікарі.xlsx]Лист1!$D$32:$G$32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[ч_лікарі.xlsx]Лист1!$D$37:$G$37</c:f>
              <c:numCache>
                <c:formatCode>0.0%</c:formatCode>
                <c:ptCount val="4"/>
                <c:pt idx="0">
                  <c:v>5.4531490015360978E-2</c:v>
                </c:pt>
                <c:pt idx="1">
                  <c:v>4.4364508393285373E-2</c:v>
                </c:pt>
                <c:pt idx="2">
                  <c:v>3.0701754385964911E-2</c:v>
                </c:pt>
                <c:pt idx="3">
                  <c:v>5.3921568627450983E-2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CF-4FA9-A177-8C385C4539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1732368"/>
        <c:axId val="331724920"/>
      </c:barChart>
      <c:catAx>
        <c:axId val="331732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1724920"/>
        <c:crosses val="autoZero"/>
        <c:auto val="1"/>
        <c:lblAlgn val="ctr"/>
        <c:lblOffset val="100"/>
        <c:noMultiLvlLbl val="0"/>
      </c:catAx>
      <c:valAx>
        <c:axId val="33172492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3317323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>
                <a:latin typeface="+mn-lt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200" b="1">
          <a:solidFill>
            <a:schemeClr val="tx1"/>
          </a:solidFill>
          <a:latin typeface="Myriad Pro" panose="020B0503030403020204" pitchFamily="34" charset="0"/>
        </a:defRPr>
      </a:pPr>
      <a:endParaRPr lang="ru-RU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555118110236225E-2"/>
          <c:y val="5.111036967836647E-2"/>
          <c:w val="0.90780202474690663"/>
          <c:h val="0.50687339950301369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[ч_лікарі.xlsx]Лист1!$B$34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</c:spPr>
          <c:invertIfNegative val="0"/>
          <c:cat>
            <c:strRef>
              <c:f>[ч_лікарі.xlsx]Лист1!$H$32:$I$32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[ч_лікарі.xlsx]Лист1!$H$34:$I$34</c:f>
              <c:numCache>
                <c:formatCode>0.0%</c:formatCode>
                <c:ptCount val="2"/>
                <c:pt idx="0">
                  <c:v>0.87125748502994016</c:v>
                </c:pt>
                <c:pt idx="1">
                  <c:v>0.89223170184104172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9E-4731-9C59-527339388214}"/>
            </c:ext>
          </c:extLst>
        </c:ser>
        <c:ser>
          <c:idx val="4"/>
          <c:order val="1"/>
          <c:tx>
            <c:strRef>
              <c:f>[ч_лікарі.xlsx]Лист1!$B$35</c:f>
              <c:strCache>
                <c:ptCount val="1"/>
                <c:pt idx="0">
                  <c:v>Так, але вже повернувся назад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</c:spPr>
          <c:invertIfNegative val="0"/>
          <c:cat>
            <c:strRef>
              <c:f>[ч_лікарі.xlsx]Лист1!$H$32:$I$32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[ч_лікарі.xlsx]Лист1!$H$35:$I$35</c:f>
              <c:numCache>
                <c:formatCode>0.0%</c:formatCode>
                <c:ptCount val="2"/>
                <c:pt idx="0">
                  <c:v>5.9880239520958084E-2</c:v>
                </c:pt>
                <c:pt idx="1">
                  <c:v>5.9721598563089361E-2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9E-4731-9C59-527339388214}"/>
            </c:ext>
          </c:extLst>
        </c:ser>
        <c:ser>
          <c:idx val="0"/>
          <c:order val="2"/>
          <c:tx>
            <c:strRef>
              <c:f>[ч_лікарі.xlsx]Лист1!$B$36</c:f>
              <c:strCache>
                <c:ptCount val="1"/>
                <c:pt idx="0">
                  <c:v>Так, виїхав за кордон</c:v>
                </c:pt>
              </c:strCache>
            </c:strRef>
          </c:tx>
          <c:spPr>
            <a:pattFill prst="wdDn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</c:spPr>
          <c:invertIfNegative val="0"/>
          <c:cat>
            <c:strRef>
              <c:f>[ч_лікарі.xlsx]Лист1!$H$32:$I$32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[ч_лікарі.xlsx]Лист1!$H$36:$I$36</c:f>
              <c:numCache>
                <c:formatCode>0.0%</c:formatCode>
                <c:ptCount val="2"/>
                <c:pt idx="0">
                  <c:v>2.9940119760479044E-3</c:v>
                </c:pt>
                <c:pt idx="1">
                  <c:v>2.6942074539739562E-3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9E-4731-9C59-527339388214}"/>
            </c:ext>
          </c:extLst>
        </c:ser>
        <c:ser>
          <c:idx val="1"/>
          <c:order val="3"/>
          <c:tx>
            <c:strRef>
              <c:f>[ч_лікарі.xlsx]Лист1!$B$37</c:f>
              <c:strCache>
                <c:ptCount val="1"/>
                <c:pt idx="0">
                  <c:v>Так, переїхав в інше місто</c:v>
                </c:pt>
              </c:strCache>
            </c:strRef>
          </c:tx>
          <c:spPr>
            <a:pattFill prst="wdDnDiag">
              <a:fgClr>
                <a:srgbClr val="4F81BD"/>
              </a:fgClr>
              <a:bgClr>
                <a:sysClr val="window" lastClr="FFFFFF"/>
              </a:bgClr>
            </a:pattFill>
            <a:ln>
              <a:solidFill>
                <a:srgbClr val="4F81BD"/>
              </a:solidFill>
            </a:ln>
          </c:spPr>
          <c:invertIfNegative val="0"/>
          <c:cat>
            <c:strRef>
              <c:f>[ч_лікарі.xlsx]Лист1!$H$32:$I$32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[ч_лікарі.xlsx]Лист1!$H$37:$I$37</c:f>
              <c:numCache>
                <c:formatCode>0.0%</c:formatCode>
                <c:ptCount val="2"/>
                <c:pt idx="0">
                  <c:v>6.5868263473053898E-2</c:v>
                </c:pt>
                <c:pt idx="1">
                  <c:v>4.5352492141894934E-2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9E-4731-9C59-5273393882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1729624"/>
        <c:axId val="331726096"/>
      </c:barChart>
      <c:catAx>
        <c:axId val="331729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1726096"/>
        <c:crosses val="autoZero"/>
        <c:auto val="1"/>
        <c:lblAlgn val="ctr"/>
        <c:lblOffset val="100"/>
        <c:noMultiLvlLbl val="0"/>
      </c:catAx>
      <c:valAx>
        <c:axId val="33172609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33172962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>
                <a:latin typeface="+mn-lt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200" b="1">
          <a:solidFill>
            <a:schemeClr val="tx1"/>
          </a:solidFill>
          <a:latin typeface="Myriad Pro" panose="020B0503030403020204" pitchFamily="34" charset="0"/>
        </a:defRPr>
      </a:pPr>
      <a:endParaRPr lang="ru-RU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555118110236225E-2"/>
          <c:y val="5.111036967836647E-2"/>
          <c:w val="0.90780202474690663"/>
          <c:h val="0.50687339950301369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[ч_лікарі.xlsx]Лист1!$B$34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</c:spPr>
          <c:invertIfNegative val="0"/>
          <c:cat>
            <c:strRef>
              <c:f>[ч_лікарі.xlsx]Лист1!$J$32:$L$32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[ч_лікарі.xlsx]Лист1!$J$34:$L$34</c:f>
              <c:numCache>
                <c:formatCode>0.0%</c:formatCode>
                <c:ptCount val="3"/>
                <c:pt idx="0">
                  <c:v>0.89657980456026054</c:v>
                </c:pt>
                <c:pt idx="1">
                  <c:v>0.88697017268445844</c:v>
                </c:pt>
                <c:pt idx="2">
                  <c:v>0.77272727272727271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AF-41E8-8291-6F864F8CDD9B}"/>
            </c:ext>
          </c:extLst>
        </c:ser>
        <c:ser>
          <c:idx val="4"/>
          <c:order val="1"/>
          <c:tx>
            <c:strRef>
              <c:f>[ч_лікарі.xlsx]Лист1!$B$35</c:f>
              <c:strCache>
                <c:ptCount val="1"/>
                <c:pt idx="0">
                  <c:v>Так, але вже повернувся назад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</c:spPr>
          <c:invertIfNegative val="0"/>
          <c:cat>
            <c:strRef>
              <c:f>[ч_лікарі.xlsx]Лист1!$J$32:$L$32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[ч_лікарі.xlsx]Лист1!$J$35:$L$35</c:f>
              <c:numCache>
                <c:formatCode>0.0%</c:formatCode>
                <c:ptCount val="3"/>
                <c:pt idx="0">
                  <c:v>6.2703583061889251E-2</c:v>
                </c:pt>
                <c:pt idx="1">
                  <c:v>5.2590266875981159E-2</c:v>
                </c:pt>
                <c:pt idx="2">
                  <c:v>0.13636363636363635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AF-41E8-8291-6F864F8CDD9B}"/>
            </c:ext>
          </c:extLst>
        </c:ser>
        <c:ser>
          <c:idx val="0"/>
          <c:order val="2"/>
          <c:tx>
            <c:strRef>
              <c:f>[ч_лікарі.xlsx]Лист1!$B$36</c:f>
              <c:strCache>
                <c:ptCount val="1"/>
                <c:pt idx="0">
                  <c:v>Так, виїхав за кордон</c:v>
                </c:pt>
              </c:strCache>
            </c:strRef>
          </c:tx>
          <c:spPr>
            <a:pattFill prst="wdDn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</c:spPr>
          <c:invertIfNegative val="0"/>
          <c:cat>
            <c:strRef>
              <c:f>[ч_лікарі.xlsx]Лист1!$J$32:$L$32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[ч_лікарі.xlsx]Лист1!$J$36:$L$36</c:f>
              <c:numCache>
                <c:formatCode>0.0%</c:formatCode>
                <c:ptCount val="3"/>
                <c:pt idx="0">
                  <c:v>8.1433224755700329E-4</c:v>
                </c:pt>
                <c:pt idx="1">
                  <c:v>4.7095761381475663E-3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AF-41E8-8291-6F864F8CDD9B}"/>
            </c:ext>
          </c:extLst>
        </c:ser>
        <c:ser>
          <c:idx val="1"/>
          <c:order val="3"/>
          <c:tx>
            <c:strRef>
              <c:f>[ч_лікарі.xlsx]Лист1!$B$37</c:f>
              <c:strCache>
                <c:ptCount val="1"/>
                <c:pt idx="0">
                  <c:v>Так, переїхав в інше місто</c:v>
                </c:pt>
              </c:strCache>
            </c:strRef>
          </c:tx>
          <c:spPr>
            <a:pattFill prst="wdDnDiag">
              <a:fgClr>
                <a:srgbClr val="4F81BD"/>
              </a:fgClr>
              <a:bgClr>
                <a:sysClr val="window" lastClr="FFFFFF"/>
              </a:bgClr>
            </a:pattFill>
            <a:ln>
              <a:solidFill>
                <a:srgbClr val="4F81BD"/>
              </a:solidFill>
            </a:ln>
          </c:spPr>
          <c:invertIfNegative val="0"/>
          <c:cat>
            <c:strRef>
              <c:f>[ч_лікарі.xlsx]Лист1!$J$32:$L$32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[ч_лікарі.xlsx]Лист1!$J$37:$L$37</c:f>
              <c:numCache>
                <c:formatCode>0.0%</c:formatCode>
                <c:ptCount val="3"/>
                <c:pt idx="0">
                  <c:v>3.9902280130293157E-2</c:v>
                </c:pt>
                <c:pt idx="1">
                  <c:v>5.572998430141287E-2</c:v>
                </c:pt>
                <c:pt idx="2">
                  <c:v>9.0909090909090912E-2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AF-41E8-8291-6F864F8CD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1719824"/>
        <c:axId val="331729232"/>
      </c:barChart>
      <c:catAx>
        <c:axId val="331719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1729232"/>
        <c:crosses val="autoZero"/>
        <c:auto val="1"/>
        <c:lblAlgn val="ctr"/>
        <c:lblOffset val="100"/>
        <c:noMultiLvlLbl val="0"/>
      </c:catAx>
      <c:valAx>
        <c:axId val="33172923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33171982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>
                <a:latin typeface="+mn-lt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200" b="1">
          <a:solidFill>
            <a:schemeClr val="tx1"/>
          </a:solidFill>
          <a:latin typeface="Myriad Pro" panose="020B0503030403020204" pitchFamily="34" charset="0"/>
        </a:defRPr>
      </a:pPr>
      <a:endParaRPr lang="ru-RU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555118110236225E-2"/>
          <c:y val="5.111036967836647E-2"/>
          <c:w val="0.90780202474690663"/>
          <c:h val="0.50687339950301369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[ч_лікарі.xlsx]Лист1!$B$34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</c:spPr>
          <c:invertIfNegative val="0"/>
          <c:cat>
            <c:strRef>
              <c:f>[ч_лікарі.xlsx]Лист1!$M$32:$P$32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[ч_лікарі.xlsx]Лист1!$M$34:$P$34</c:f>
              <c:numCache>
                <c:formatCode>0.0%</c:formatCode>
                <c:ptCount val="4"/>
                <c:pt idx="0">
                  <c:v>0.76888888888888884</c:v>
                </c:pt>
                <c:pt idx="1">
                  <c:v>0.8413793103448276</c:v>
                </c:pt>
                <c:pt idx="2">
                  <c:v>0.88789808917197466</c:v>
                </c:pt>
                <c:pt idx="3">
                  <c:v>0.97515527950310554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88-40DA-85E5-CE6224E9C59F}"/>
            </c:ext>
          </c:extLst>
        </c:ser>
        <c:ser>
          <c:idx val="4"/>
          <c:order val="1"/>
          <c:tx>
            <c:strRef>
              <c:f>[ч_лікарі.xlsx]Лист1!$B$35</c:f>
              <c:strCache>
                <c:ptCount val="1"/>
                <c:pt idx="0">
                  <c:v>Так, але вже повернувся назад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</c:spPr>
          <c:invertIfNegative val="0"/>
          <c:cat>
            <c:strRef>
              <c:f>[ч_лікарі.xlsx]Лист1!$M$32:$P$32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[ч_лікарі.xlsx]Лист1!$M$35:$P$35</c:f>
              <c:numCache>
                <c:formatCode>0.0%</c:formatCode>
                <c:ptCount val="4"/>
                <c:pt idx="0">
                  <c:v>0.2</c:v>
                </c:pt>
                <c:pt idx="1">
                  <c:v>6.8965517241379309E-2</c:v>
                </c:pt>
                <c:pt idx="2">
                  <c:v>5.3503184713375805E-2</c:v>
                </c:pt>
                <c:pt idx="3">
                  <c:v>8.2815734989648039E-3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88-40DA-85E5-CE6224E9C59F}"/>
            </c:ext>
          </c:extLst>
        </c:ser>
        <c:ser>
          <c:idx val="0"/>
          <c:order val="2"/>
          <c:tx>
            <c:strRef>
              <c:f>[ч_лікарі.xlsx]Лист1!$B$36</c:f>
              <c:strCache>
                <c:ptCount val="1"/>
                <c:pt idx="0">
                  <c:v>Так, виїхав за кордон</c:v>
                </c:pt>
              </c:strCache>
            </c:strRef>
          </c:tx>
          <c:spPr>
            <a:pattFill prst="wdDn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</c:spPr>
          <c:invertIfNegative val="0"/>
          <c:cat>
            <c:strRef>
              <c:f>[ч_лікарі.xlsx]Лист1!$M$32:$P$32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[ч_лікарі.xlsx]Лист1!$M$36:$P$36</c:f>
              <c:numCache>
                <c:formatCode>0.0%</c:formatCode>
                <c:ptCount val="4"/>
                <c:pt idx="0">
                  <c:v>4.4444444444444444E-3</c:v>
                </c:pt>
                <c:pt idx="1">
                  <c:v>1.0344827586206896E-2</c:v>
                </c:pt>
                <c:pt idx="2">
                  <c:v>1.9108280254777072E-3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88-40DA-85E5-CE6224E9C59F}"/>
            </c:ext>
          </c:extLst>
        </c:ser>
        <c:ser>
          <c:idx val="1"/>
          <c:order val="3"/>
          <c:tx>
            <c:strRef>
              <c:f>[ч_лікарі.xlsx]Лист1!$B$37</c:f>
              <c:strCache>
                <c:ptCount val="1"/>
                <c:pt idx="0">
                  <c:v>Так, переїхав в інше місто</c:v>
                </c:pt>
              </c:strCache>
            </c:strRef>
          </c:tx>
          <c:spPr>
            <a:pattFill prst="wdDnDiag">
              <a:fgClr>
                <a:srgbClr val="4F81BD"/>
              </a:fgClr>
              <a:bgClr>
                <a:sysClr val="window" lastClr="FFFFFF"/>
              </a:bgClr>
            </a:pattFill>
            <a:ln>
              <a:solidFill>
                <a:srgbClr val="4F81BD"/>
              </a:solidFill>
            </a:ln>
          </c:spPr>
          <c:invertIfNegative val="0"/>
          <c:cat>
            <c:strRef>
              <c:f>[ч_лікарі.xlsx]Лист1!$M$32:$P$32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[ч_лікарі.xlsx]Лист1!$M$37:$P$37</c:f>
              <c:numCache>
                <c:formatCode>0.0%</c:formatCode>
                <c:ptCount val="4"/>
                <c:pt idx="0">
                  <c:v>2.6666666666666668E-2</c:v>
                </c:pt>
                <c:pt idx="1">
                  <c:v>7.9310344827586213E-2</c:v>
                </c:pt>
                <c:pt idx="2">
                  <c:v>5.6687898089171976E-2</c:v>
                </c:pt>
                <c:pt idx="3">
                  <c:v>1.6563146997929608E-2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88-40DA-85E5-CE6224E9C5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556272"/>
        <c:axId val="165561368"/>
      </c:barChart>
      <c:catAx>
        <c:axId val="165556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5561368"/>
        <c:crosses val="autoZero"/>
        <c:auto val="1"/>
        <c:lblAlgn val="ctr"/>
        <c:lblOffset val="100"/>
        <c:noMultiLvlLbl val="0"/>
      </c:catAx>
      <c:valAx>
        <c:axId val="16556136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6555627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>
                <a:latin typeface="+mn-lt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200" b="1">
          <a:solidFill>
            <a:schemeClr val="tx1"/>
          </a:solidFill>
          <a:latin typeface="Myriad Pro" panose="020B0503030403020204" pitchFamily="34" charset="0"/>
        </a:defRPr>
      </a:pPr>
      <a:endParaRPr lang="ru-RU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555118110236225E-2"/>
          <c:y val="5.111036967836647E-2"/>
          <c:w val="0.90780202474690663"/>
          <c:h val="0.50687339950301369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[ч_лікарі.xlsx]Лист1!$B$34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</c:spPr>
          <c:invertIfNegative val="0"/>
          <c:cat>
            <c:strRef>
              <c:f>[ч_лікарі.xlsx]Лист1!$Q$32:$U$32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[ч_лікарі.xlsx]Лист1!$Q$34:$U$34</c:f>
              <c:numCache>
                <c:formatCode>0.0%</c:formatCode>
                <c:ptCount val="5"/>
                <c:pt idx="0">
                  <c:v>0.78523489932885904</c:v>
                </c:pt>
                <c:pt idx="1">
                  <c:v>0.83783783783783794</c:v>
                </c:pt>
                <c:pt idx="2">
                  <c:v>0.89969604863221886</c:v>
                </c:pt>
                <c:pt idx="3">
                  <c:v>0.93939393939393934</c:v>
                </c:pt>
                <c:pt idx="4">
                  <c:v>0.93150684931506844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41-4E54-AA6A-50BDD7C100A3}"/>
            </c:ext>
          </c:extLst>
        </c:ser>
        <c:ser>
          <c:idx val="4"/>
          <c:order val="1"/>
          <c:tx>
            <c:strRef>
              <c:f>[ч_лікарі.xlsx]Лист1!$B$35</c:f>
              <c:strCache>
                <c:ptCount val="1"/>
                <c:pt idx="0">
                  <c:v>Так, але вже повернувся назад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</c:spPr>
          <c:invertIfNegative val="0"/>
          <c:cat>
            <c:strRef>
              <c:f>[ч_лікарі.xlsx]Лист1!$Q$32:$U$32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[ч_лікарі.xlsx]Лист1!$Q$35:$U$35</c:f>
              <c:numCache>
                <c:formatCode>0.0%</c:formatCode>
                <c:ptCount val="5"/>
                <c:pt idx="0">
                  <c:v>8.0536912751677847E-2</c:v>
                </c:pt>
                <c:pt idx="1">
                  <c:v>9.7297297297297303E-2</c:v>
                </c:pt>
                <c:pt idx="2">
                  <c:v>5.6231003039513679E-2</c:v>
                </c:pt>
                <c:pt idx="3">
                  <c:v>3.3670033670033669E-2</c:v>
                </c:pt>
                <c:pt idx="4">
                  <c:v>4.1095890410958902E-2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41-4E54-AA6A-50BDD7C100A3}"/>
            </c:ext>
          </c:extLst>
        </c:ser>
        <c:ser>
          <c:idx val="0"/>
          <c:order val="2"/>
          <c:tx>
            <c:strRef>
              <c:f>[ч_лікарі.xlsx]Лист1!$B$36</c:f>
              <c:strCache>
                <c:ptCount val="1"/>
                <c:pt idx="0">
                  <c:v>Так, виїхав за кордон</c:v>
                </c:pt>
              </c:strCache>
            </c:strRef>
          </c:tx>
          <c:spPr>
            <a:pattFill prst="wdDn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</c:spPr>
          <c:invertIfNegative val="0"/>
          <c:cat>
            <c:strRef>
              <c:f>[ч_лікарі.xlsx]Лист1!$Q$32:$U$32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[ч_лікарі.xlsx]Лист1!$Q$36:$U$36</c:f>
              <c:numCache>
                <c:formatCode>0.0%</c:formatCode>
                <c:ptCount val="5"/>
                <c:pt idx="0">
                  <c:v>0</c:v>
                </c:pt>
                <c:pt idx="1">
                  <c:v>3.6036036036036032E-3</c:v>
                </c:pt>
                <c:pt idx="2">
                  <c:v>6.0790273556231003E-3</c:v>
                </c:pt>
                <c:pt idx="3">
                  <c:v>0</c:v>
                </c:pt>
                <c:pt idx="4">
                  <c:v>2.2831050228310501E-3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41-4E54-AA6A-50BDD7C100A3}"/>
            </c:ext>
          </c:extLst>
        </c:ser>
        <c:ser>
          <c:idx val="1"/>
          <c:order val="3"/>
          <c:tx>
            <c:strRef>
              <c:f>[ч_лікарі.xlsx]Лист1!$B$37</c:f>
              <c:strCache>
                <c:ptCount val="1"/>
                <c:pt idx="0">
                  <c:v>Так, переїхав в інше місто</c:v>
                </c:pt>
              </c:strCache>
            </c:strRef>
          </c:tx>
          <c:spPr>
            <a:pattFill prst="wdDnDiag">
              <a:fgClr>
                <a:srgbClr val="4F81BD"/>
              </a:fgClr>
              <a:bgClr>
                <a:sysClr val="window" lastClr="FFFFFF"/>
              </a:bgClr>
            </a:pattFill>
            <a:ln>
              <a:solidFill>
                <a:srgbClr val="4F81BD"/>
              </a:solidFill>
            </a:ln>
          </c:spPr>
          <c:invertIfNegative val="0"/>
          <c:cat>
            <c:strRef>
              <c:f>[ч_лікарі.xlsx]Лист1!$Q$32:$U$32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[ч_лікарі.xlsx]Лист1!$Q$37:$U$37</c:f>
              <c:numCache>
                <c:formatCode>0.0%</c:formatCode>
                <c:ptCount val="5"/>
                <c:pt idx="0">
                  <c:v>0.13422818791946309</c:v>
                </c:pt>
                <c:pt idx="1">
                  <c:v>6.126126126126126E-2</c:v>
                </c:pt>
                <c:pt idx="2">
                  <c:v>3.7993920972644375E-2</c:v>
                </c:pt>
                <c:pt idx="3">
                  <c:v>2.6936026936026935E-2</c:v>
                </c:pt>
                <c:pt idx="4">
                  <c:v>2.5114155251141551E-2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41-4E54-AA6A-50BDD7C100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562936"/>
        <c:axId val="165557840"/>
      </c:barChart>
      <c:catAx>
        <c:axId val="165562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5557840"/>
        <c:crosses val="autoZero"/>
        <c:auto val="1"/>
        <c:lblAlgn val="ctr"/>
        <c:lblOffset val="100"/>
        <c:noMultiLvlLbl val="0"/>
      </c:catAx>
      <c:valAx>
        <c:axId val="16555784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6556293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>
                <a:latin typeface="+mn-lt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200" b="1">
          <a:solidFill>
            <a:schemeClr val="tx1"/>
          </a:solidFill>
          <a:latin typeface="Myriad Pro" panose="020B0503030403020204" pitchFamily="34" charset="0"/>
        </a:defRPr>
      </a:pPr>
      <a:endParaRPr lang="ru-RU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644786024693306"/>
          <c:y val="4.6099303652008615E-2"/>
          <c:w val="0.70238373422236833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Аркуш1!$B$14</c:f>
              <c:strCache>
                <c:ptCount val="1"/>
                <c:pt idx="0">
                  <c:v>1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Аркуш1!$C$13:$D$13</c:f>
              <c:strCache>
                <c:ptCount val="2"/>
                <c:pt idx="0">
                  <c:v>центральної влади</c:v>
                </c:pt>
                <c:pt idx="1">
                  <c:v>місцевої влади</c:v>
                </c:pt>
              </c:strCache>
            </c:strRef>
          </c:cat>
          <c:val>
            <c:numRef>
              <c:f>Аркуш1!$C$14:$D$14</c:f>
              <c:numCache>
                <c:formatCode>0.0%</c:formatCode>
                <c:ptCount val="2"/>
                <c:pt idx="0">
                  <c:v>7.1658615136876005E-2</c:v>
                </c:pt>
                <c:pt idx="1">
                  <c:v>0.10901803607214429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22-46DD-8ACC-E2F79AD80EBE}"/>
            </c:ext>
          </c:extLst>
        </c:ser>
        <c:ser>
          <c:idx val="1"/>
          <c:order val="1"/>
          <c:tx>
            <c:strRef>
              <c:f>Аркуш1!$B$15</c:f>
              <c:strCache>
                <c:ptCount val="1"/>
                <c:pt idx="0">
                  <c:v>2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Аркуш1!$C$13:$D$13</c:f>
              <c:strCache>
                <c:ptCount val="2"/>
                <c:pt idx="0">
                  <c:v>центральної влади</c:v>
                </c:pt>
                <c:pt idx="1">
                  <c:v>місцевої влади</c:v>
                </c:pt>
              </c:strCache>
            </c:strRef>
          </c:cat>
          <c:val>
            <c:numRef>
              <c:f>Аркуш1!$C$15:$D$15</c:f>
              <c:numCache>
                <c:formatCode>0.0%</c:formatCode>
                <c:ptCount val="2"/>
                <c:pt idx="0">
                  <c:v>0.11674718196457327</c:v>
                </c:pt>
                <c:pt idx="1">
                  <c:v>0.13747494989979961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22-46DD-8ACC-E2F79AD80EBE}"/>
            </c:ext>
          </c:extLst>
        </c:ser>
        <c:ser>
          <c:idx val="2"/>
          <c:order val="2"/>
          <c:tx>
            <c:strRef>
              <c:f>Аркуш1!$B$16</c:f>
              <c:strCache>
                <c:ptCount val="1"/>
                <c:pt idx="0">
                  <c:v>3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Аркуш1!$C$13:$D$13</c:f>
              <c:strCache>
                <c:ptCount val="2"/>
                <c:pt idx="0">
                  <c:v>центральної влади</c:v>
                </c:pt>
                <c:pt idx="1">
                  <c:v>місцевої влади</c:v>
                </c:pt>
              </c:strCache>
            </c:strRef>
          </c:cat>
          <c:val>
            <c:numRef>
              <c:f>Аркуш1!$C$16:$D$16</c:f>
              <c:numCache>
                <c:formatCode>0.0%</c:formatCode>
                <c:ptCount val="2"/>
                <c:pt idx="0">
                  <c:v>0.22624798711755234</c:v>
                </c:pt>
                <c:pt idx="1">
                  <c:v>0.20200400801603208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22-46DD-8ACC-E2F79AD80EBE}"/>
            </c:ext>
          </c:extLst>
        </c:ser>
        <c:ser>
          <c:idx val="3"/>
          <c:order val="3"/>
          <c:tx>
            <c:strRef>
              <c:f>Аркуш1!$B$17</c:f>
              <c:strCache>
                <c:ptCount val="1"/>
                <c:pt idx="0">
                  <c:v>4</c:v>
                </c:pt>
              </c:strCache>
            </c:strRef>
          </c:tx>
          <c:spPr>
            <a:pattFill prst="wdUpDiag">
              <a:fgClr>
                <a:srgbClr val="9BBB59"/>
              </a:fgClr>
              <a:bgClr>
                <a:sysClr val="window" lastClr="FFFFFF"/>
              </a:bgClr>
            </a:pattFill>
            <a:ln>
              <a:solidFill>
                <a:srgbClr val="9BBB59"/>
              </a:solidFill>
            </a:ln>
            <a:effectLst/>
          </c:spPr>
          <c:invertIfNegative val="0"/>
          <c:cat>
            <c:strRef>
              <c:f>Аркуш1!$C$13:$D$13</c:f>
              <c:strCache>
                <c:ptCount val="2"/>
                <c:pt idx="0">
                  <c:v>центральної влади</c:v>
                </c:pt>
                <c:pt idx="1">
                  <c:v>місцевої влади</c:v>
                </c:pt>
              </c:strCache>
            </c:strRef>
          </c:cat>
          <c:val>
            <c:numRef>
              <c:f>Аркуш1!$C$17:$D$17</c:f>
              <c:numCache>
                <c:formatCode>0.0%</c:formatCode>
                <c:ptCount val="2"/>
                <c:pt idx="0">
                  <c:v>0.28220611916264088</c:v>
                </c:pt>
                <c:pt idx="1">
                  <c:v>0.24649298597194388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22-46DD-8ACC-E2F79AD80EBE}"/>
            </c:ext>
          </c:extLst>
        </c:ser>
        <c:ser>
          <c:idx val="4"/>
          <c:order val="4"/>
          <c:tx>
            <c:strRef>
              <c:f>Аркуш1!$B$18</c:f>
              <c:strCache>
                <c:ptCount val="1"/>
                <c:pt idx="0">
                  <c:v>5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Аркуш1!$C$13:$D$13</c:f>
              <c:strCache>
                <c:ptCount val="2"/>
                <c:pt idx="0">
                  <c:v>центральної влади</c:v>
                </c:pt>
                <c:pt idx="1">
                  <c:v>місцевої влади</c:v>
                </c:pt>
              </c:strCache>
            </c:strRef>
          </c:cat>
          <c:val>
            <c:numRef>
              <c:f>Аркуш1!$C$18:$D$18</c:f>
              <c:numCache>
                <c:formatCode>0.0%</c:formatCode>
                <c:ptCount val="2"/>
                <c:pt idx="0">
                  <c:v>0.17673107890499196</c:v>
                </c:pt>
                <c:pt idx="1">
                  <c:v>0.2032064128256513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22-46DD-8ACC-E2F79AD80EBE}"/>
            </c:ext>
          </c:extLst>
        </c:ser>
        <c:ser>
          <c:idx val="5"/>
          <c:order val="5"/>
          <c:tx>
            <c:strRef>
              <c:f>Аркуш1!$B$19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Аркуш1!$C$13:$D$13</c:f>
              <c:strCache>
                <c:ptCount val="2"/>
                <c:pt idx="0">
                  <c:v>центральної влади</c:v>
                </c:pt>
                <c:pt idx="1">
                  <c:v>місцевої влади</c:v>
                </c:pt>
              </c:strCache>
            </c:strRef>
          </c:cat>
          <c:val>
            <c:numRef>
              <c:f>Аркуш1!$C$19:$D$19</c:f>
              <c:numCache>
                <c:formatCode>0.0%</c:formatCode>
                <c:ptCount val="2"/>
                <c:pt idx="0">
                  <c:v>0.12640901771336555</c:v>
                </c:pt>
                <c:pt idx="1">
                  <c:v>0.10180360721442887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722-46DD-8ACC-E2F79AD80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561760"/>
        <c:axId val="165558624"/>
      </c:barChart>
      <c:lineChart>
        <c:grouping val="standard"/>
        <c:varyColors val="0"/>
        <c:ser>
          <c:idx val="6"/>
          <c:order val="6"/>
          <c:tx>
            <c:strRef>
              <c:f>Аркуш1!$B$20</c:f>
              <c:strCache>
                <c:ptCount val="1"/>
                <c:pt idx="0">
                  <c:v>Середньозважена оцінка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val>
            <c:numRef>
              <c:f>Аркуш1!$C$20:$D$20</c:f>
              <c:numCache>
                <c:formatCode>0.00</c:formatCode>
                <c:ptCount val="2"/>
                <c:pt idx="0">
                  <c:v>3.4299539170506916</c:v>
                </c:pt>
                <c:pt idx="1">
                  <c:v>3.3311021865238732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722-46DD-8ACC-E2F79AD80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560976"/>
        <c:axId val="165560584"/>
      </c:lineChart>
      <c:catAx>
        <c:axId val="16556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5558624"/>
        <c:crosses val="autoZero"/>
        <c:auto val="1"/>
        <c:lblAlgn val="ctr"/>
        <c:lblOffset val="100"/>
        <c:noMultiLvlLbl val="0"/>
      </c:catAx>
      <c:valAx>
        <c:axId val="16555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5561760"/>
        <c:crosses val="autoZero"/>
        <c:crossBetween val="between"/>
      </c:valAx>
      <c:valAx>
        <c:axId val="165560584"/>
        <c:scaling>
          <c:orientation val="minMax"/>
          <c:max val="4.5"/>
          <c:min val="2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5560976"/>
        <c:crosses val="max"/>
        <c:crossBetween val="between"/>
      </c:valAx>
      <c:catAx>
        <c:axId val="165560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556058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881449601408515E-2"/>
          <c:y val="7.860329507004396E-2"/>
          <c:w val="0.52064002869206571"/>
          <c:h val="0.80793296018720551"/>
        </c:manualLayout>
      </c:layout>
      <c:pieChart>
        <c:varyColors val="1"/>
        <c:ser>
          <c:idx val="0"/>
          <c:order val="0"/>
          <c:explosion val="4"/>
          <c:dPt>
            <c:idx val="0"/>
            <c:bubble3D val="0"/>
            <c:spPr>
              <a:pattFill prst="wdDnDiag">
                <a:fgClr>
                  <a:srgbClr val="FF0000"/>
                </a:fgClr>
                <a:bgClr>
                  <a:sysClr val="window" lastClr="FFFFFF"/>
                </a:bgClr>
              </a:pattFill>
              <a:ln w="190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83-4692-B518-80D7F87A52BF}"/>
              </c:ext>
            </c:extLst>
          </c:dPt>
          <c:dPt>
            <c:idx val="1"/>
            <c:bubble3D val="0"/>
            <c:spPr>
              <a:pattFill prst="wdUpDiag">
                <a:fgClr>
                  <a:srgbClr val="F79646">
                    <a:lumMod val="75000"/>
                  </a:srgbClr>
                </a:fgClr>
                <a:bgClr>
                  <a:sysClr val="window" lastClr="FFFFFF"/>
                </a:bgClr>
              </a:pattFill>
              <a:ln w="19050">
                <a:solidFill>
                  <a:srgbClr val="F79646">
                    <a:lumMod val="75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83-4692-B518-80D7F87A52BF}"/>
              </c:ext>
            </c:extLst>
          </c:dPt>
          <c:dPt>
            <c:idx val="2"/>
            <c:bubble3D val="0"/>
            <c:spPr>
              <a:pattFill prst="wdDnDiag">
                <a:fgClr>
                  <a:srgbClr val="8064A2"/>
                </a:fgClr>
                <a:bgClr>
                  <a:sysClr val="window" lastClr="FFFFFF"/>
                </a:bgClr>
              </a:pattFill>
              <a:ln w="19050">
                <a:solidFill>
                  <a:srgbClr val="8064A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D83-4692-B518-80D7F87A52BF}"/>
              </c:ext>
            </c:extLst>
          </c:dPt>
          <c:dPt>
            <c:idx val="3"/>
            <c:bubble3D val="0"/>
            <c:spPr>
              <a:pattFill prst="wdUpDiag">
                <a:fgClr>
                  <a:srgbClr val="9BBB59"/>
                </a:fgClr>
                <a:bgClr>
                  <a:sysClr val="window" lastClr="FFFFFF"/>
                </a:bgClr>
              </a:pattFill>
              <a:ln w="19050">
                <a:solidFill>
                  <a:srgbClr val="9BBB5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D83-4692-B518-80D7F87A52BF}"/>
              </c:ext>
            </c:extLst>
          </c:dPt>
          <c:dPt>
            <c:idx val="4"/>
            <c:bubble3D val="0"/>
            <c:spPr>
              <a:pattFill prst="wdDnDiag">
                <a:fgClr>
                  <a:srgbClr val="00B050"/>
                </a:fgClr>
                <a:bgClr>
                  <a:sysClr val="window" lastClr="FFFFFF"/>
                </a:bgClr>
              </a:pattFill>
              <a:ln w="19050"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D83-4692-B518-80D7F87A52BF}"/>
              </c:ext>
            </c:extLst>
          </c:dPt>
          <c:dPt>
            <c:idx val="5"/>
            <c:bubble3D val="0"/>
            <c:spPr>
              <a:pattFill prst="wdUpDiag">
                <a:fgClr>
                  <a:sysClr val="windowText" lastClr="000000">
                    <a:lumMod val="50000"/>
                    <a:lumOff val="50000"/>
                  </a:sysClr>
                </a:fgClr>
                <a:bgClr>
                  <a:sysClr val="window" lastClr="FFFFFF"/>
                </a:bgClr>
              </a:pattFill>
              <a:ln w="1905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D83-4692-B518-80D7F87A52BF}"/>
              </c:ext>
            </c:extLst>
          </c:dPt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Лист1!$B$42:$B$47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Важко відповісти</c:v>
                </c:pt>
              </c:strCache>
            </c:strRef>
          </c:cat>
          <c:val>
            <c:numRef>
              <c:f>Лист1!$C$42:$C$47</c:f>
              <c:numCache>
                <c:formatCode>0.0%</c:formatCode>
                <c:ptCount val="6"/>
                <c:pt idx="0">
                  <c:v>7.1658615136876005E-2</c:v>
                </c:pt>
                <c:pt idx="1">
                  <c:v>0.11674718196457327</c:v>
                </c:pt>
                <c:pt idx="2">
                  <c:v>0.22624798711755234</c:v>
                </c:pt>
                <c:pt idx="3">
                  <c:v>0.28220611916264088</c:v>
                </c:pt>
                <c:pt idx="4">
                  <c:v>0.17673107890499196</c:v>
                </c:pt>
                <c:pt idx="5">
                  <c:v>0.12640901771336555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D83-4692-B518-80D7F87A52B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30527705775908"/>
          <c:y val="7.5904752869746697E-2"/>
          <c:w val="0.3529901697070475"/>
          <c:h val="0.82755361603895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ru-RU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динам!$B$2</c:f>
              <c:strCache>
                <c:ptCount val="1"/>
                <c:pt idx="0">
                  <c:v>1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динам!$C$1:$E$1</c:f>
              <c:strCache>
                <c:ptCount val="3"/>
                <c:pt idx="0">
                  <c:v>Квітень 2020</c:v>
                </c:pt>
                <c:pt idx="1">
                  <c:v>Січень 2021</c:v>
                </c:pt>
                <c:pt idx="2">
                  <c:v>Травень 2023</c:v>
                </c:pt>
              </c:strCache>
            </c:strRef>
          </c:cat>
          <c:val>
            <c:numRef>
              <c:f>динам!$C$2:$E$2</c:f>
              <c:numCache>
                <c:formatCode>###0.0%</c:formatCode>
                <c:ptCount val="3"/>
                <c:pt idx="0">
                  <c:v>0.32491417361451691</c:v>
                </c:pt>
                <c:pt idx="1">
                  <c:v>0.19650565262076053</c:v>
                </c:pt>
                <c:pt idx="2" formatCode="0.0%">
                  <c:v>7.1658615136876005E-2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FE-4954-B96E-26503CEC2DA7}"/>
            </c:ext>
          </c:extLst>
        </c:ser>
        <c:ser>
          <c:idx val="1"/>
          <c:order val="1"/>
          <c:tx>
            <c:strRef>
              <c:f>динам!$B$3</c:f>
              <c:strCache>
                <c:ptCount val="1"/>
                <c:pt idx="0">
                  <c:v>2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динам!$C$1:$E$1</c:f>
              <c:strCache>
                <c:ptCount val="3"/>
                <c:pt idx="0">
                  <c:v>Квітень 2020</c:v>
                </c:pt>
                <c:pt idx="1">
                  <c:v>Січень 2021</c:v>
                </c:pt>
                <c:pt idx="2">
                  <c:v>Травень 2023</c:v>
                </c:pt>
              </c:strCache>
            </c:strRef>
          </c:cat>
          <c:val>
            <c:numRef>
              <c:f>динам!$C$3:$E$3</c:f>
              <c:numCache>
                <c:formatCode>###0.0%</c:formatCode>
                <c:ptCount val="3"/>
                <c:pt idx="0">
                  <c:v>0.32515939185875431</c:v>
                </c:pt>
                <c:pt idx="1">
                  <c:v>0.22446043165467625</c:v>
                </c:pt>
                <c:pt idx="2" formatCode="0.0%">
                  <c:v>0.11674718196457327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FE-4954-B96E-26503CEC2DA7}"/>
            </c:ext>
          </c:extLst>
        </c:ser>
        <c:ser>
          <c:idx val="2"/>
          <c:order val="2"/>
          <c:tx>
            <c:strRef>
              <c:f>динам!$B$4</c:f>
              <c:strCache>
                <c:ptCount val="1"/>
                <c:pt idx="0">
                  <c:v>3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динам!$C$1:$E$1</c:f>
              <c:strCache>
                <c:ptCount val="3"/>
                <c:pt idx="0">
                  <c:v>Квітень 2020</c:v>
                </c:pt>
                <c:pt idx="1">
                  <c:v>Січень 2021</c:v>
                </c:pt>
                <c:pt idx="2">
                  <c:v>Травень 2023</c:v>
                </c:pt>
              </c:strCache>
            </c:strRef>
          </c:cat>
          <c:val>
            <c:numRef>
              <c:f>динам!$C$4:$E$4</c:f>
              <c:numCache>
                <c:formatCode>###0.0%</c:formatCode>
                <c:ptCount val="3"/>
                <c:pt idx="0">
                  <c:v>0.24717999019127024</c:v>
                </c:pt>
                <c:pt idx="1">
                  <c:v>0.32990750256937301</c:v>
                </c:pt>
                <c:pt idx="2" formatCode="0.0%">
                  <c:v>0.22624798711755234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FE-4954-B96E-26503CEC2DA7}"/>
            </c:ext>
          </c:extLst>
        </c:ser>
        <c:ser>
          <c:idx val="3"/>
          <c:order val="3"/>
          <c:tx>
            <c:strRef>
              <c:f>динам!$B$5</c:f>
              <c:strCache>
                <c:ptCount val="1"/>
                <c:pt idx="0">
                  <c:v>4</c:v>
                </c:pt>
              </c:strCache>
            </c:strRef>
          </c:tx>
          <c:spPr>
            <a:pattFill prst="wdUpDiag">
              <a:fgClr>
                <a:srgbClr val="9BBB59"/>
              </a:fgClr>
              <a:bgClr>
                <a:sysClr val="window" lastClr="FFFFFF"/>
              </a:bgClr>
            </a:pattFill>
            <a:ln>
              <a:solidFill>
                <a:srgbClr val="9BBB59"/>
              </a:solidFill>
            </a:ln>
            <a:effectLst/>
          </c:spPr>
          <c:invertIfNegative val="0"/>
          <c:cat>
            <c:strRef>
              <c:f>динам!$C$1:$E$1</c:f>
              <c:strCache>
                <c:ptCount val="3"/>
                <c:pt idx="0">
                  <c:v>Квітень 2020</c:v>
                </c:pt>
                <c:pt idx="1">
                  <c:v>Січень 2021</c:v>
                </c:pt>
                <c:pt idx="2">
                  <c:v>Травень 2023</c:v>
                </c:pt>
              </c:strCache>
            </c:strRef>
          </c:cat>
          <c:val>
            <c:numRef>
              <c:f>динам!$C$5:$E$5</c:f>
              <c:numCache>
                <c:formatCode>###0.0%</c:formatCode>
                <c:ptCount val="3"/>
                <c:pt idx="0">
                  <c:v>7.0377636096125545E-2</c:v>
                </c:pt>
                <c:pt idx="1">
                  <c:v>0.13689619732785199</c:v>
                </c:pt>
                <c:pt idx="2" formatCode="0.0%">
                  <c:v>0.28220611916264088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FE-4954-B96E-26503CEC2DA7}"/>
            </c:ext>
          </c:extLst>
        </c:ser>
        <c:ser>
          <c:idx val="4"/>
          <c:order val="4"/>
          <c:tx>
            <c:strRef>
              <c:f>динам!$B$6</c:f>
              <c:strCache>
                <c:ptCount val="1"/>
                <c:pt idx="0">
                  <c:v>5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динам!$C$1:$E$1</c:f>
              <c:strCache>
                <c:ptCount val="3"/>
                <c:pt idx="0">
                  <c:v>Квітень 2020</c:v>
                </c:pt>
                <c:pt idx="1">
                  <c:v>Січень 2021</c:v>
                </c:pt>
                <c:pt idx="2">
                  <c:v>Травень 2023</c:v>
                </c:pt>
              </c:strCache>
            </c:strRef>
          </c:cat>
          <c:val>
            <c:numRef>
              <c:f>динам!$C$6:$E$6</c:f>
              <c:numCache>
                <c:formatCode>###0.0%</c:formatCode>
                <c:ptCount val="3"/>
                <c:pt idx="0">
                  <c:v>1.8881804806277588E-2</c:v>
                </c:pt>
                <c:pt idx="1">
                  <c:v>3.4532374100719423E-2</c:v>
                </c:pt>
                <c:pt idx="2" formatCode="0.0%">
                  <c:v>0.17673107890499196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FE-4954-B96E-26503CEC2DA7}"/>
            </c:ext>
          </c:extLst>
        </c:ser>
        <c:ser>
          <c:idx val="5"/>
          <c:order val="5"/>
          <c:tx>
            <c:strRef>
              <c:f>динам!$B$7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динам!$C$1:$E$1</c:f>
              <c:strCache>
                <c:ptCount val="3"/>
                <c:pt idx="0">
                  <c:v>Квітень 2020</c:v>
                </c:pt>
                <c:pt idx="1">
                  <c:v>Січень 2021</c:v>
                </c:pt>
                <c:pt idx="2">
                  <c:v>Травень 2023</c:v>
                </c:pt>
              </c:strCache>
            </c:strRef>
          </c:cat>
          <c:val>
            <c:numRef>
              <c:f>динам!$C$7:$E$7</c:f>
              <c:numCache>
                <c:formatCode>###0.0%</c:formatCode>
                <c:ptCount val="3"/>
                <c:pt idx="0">
                  <c:v>1.3487003433055417E-2</c:v>
                </c:pt>
                <c:pt idx="1">
                  <c:v>7.7697841726618699E-2</c:v>
                </c:pt>
                <c:pt idx="2" formatCode="0.0%">
                  <c:v>0.12640901771336555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8FE-4954-B96E-26503CEC2D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7002616"/>
        <c:axId val="287004184"/>
      </c:barChart>
      <c:lineChart>
        <c:grouping val="standard"/>
        <c:varyColors val="0"/>
        <c:ser>
          <c:idx val="6"/>
          <c:order val="6"/>
          <c:tx>
            <c:strRef>
              <c:f>динам!$B$8</c:f>
              <c:strCache>
                <c:ptCount val="1"/>
                <c:pt idx="0">
                  <c:v>Середньозважена оцінка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val>
            <c:numRef>
              <c:f>динам!$C$8:$E$8</c:f>
              <c:numCache>
                <c:formatCode>0.00</c:formatCode>
                <c:ptCount val="3"/>
                <c:pt idx="0">
                  <c:v>2.1213025105642558</c:v>
                </c:pt>
                <c:pt idx="1">
                  <c:v>2.5538221528861151</c:v>
                </c:pt>
                <c:pt idx="2">
                  <c:v>3.4299539170506916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8FE-4954-B96E-26503CEC2D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7000656"/>
        <c:axId val="287003008"/>
      </c:lineChart>
      <c:catAx>
        <c:axId val="287002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004184"/>
        <c:crosses val="autoZero"/>
        <c:auto val="1"/>
        <c:lblAlgn val="ctr"/>
        <c:lblOffset val="100"/>
        <c:noMultiLvlLbl val="0"/>
      </c:catAx>
      <c:valAx>
        <c:axId val="287004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002616"/>
        <c:crosses val="autoZero"/>
        <c:crossBetween val="between"/>
      </c:valAx>
      <c:valAx>
        <c:axId val="287003008"/>
        <c:scaling>
          <c:orientation val="minMax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000656"/>
        <c:crosses val="max"/>
        <c:crossBetween val="between"/>
      </c:valAx>
      <c:catAx>
        <c:axId val="287000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700300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[ч_лікарі.xlsx]Лист1!$B$42</c:f>
              <c:strCache>
                <c:ptCount val="1"/>
                <c:pt idx="0">
                  <c:v>1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[ч_лікарі.xlsx]Лист1!$D$42:$G$42</c:f>
              <c:numCache>
                <c:formatCode>0.0%</c:formatCode>
                <c:ptCount val="4"/>
                <c:pt idx="0">
                  <c:v>8.1825334382376089E-2</c:v>
                </c:pt>
                <c:pt idx="1">
                  <c:v>6.540880503144654E-2</c:v>
                </c:pt>
                <c:pt idx="2">
                  <c:v>4.9107142857142856E-2</c:v>
                </c:pt>
                <c:pt idx="3">
                  <c:v>5.6701030927835051E-2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99-489E-9FBA-74243AB92A6A}"/>
            </c:ext>
          </c:extLst>
        </c:ser>
        <c:ser>
          <c:idx val="1"/>
          <c:order val="1"/>
          <c:tx>
            <c:strRef>
              <c:f>[ч_лікарі.xlsx]Лист1!$B$43</c:f>
              <c:strCache>
                <c:ptCount val="1"/>
                <c:pt idx="0">
                  <c:v>2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[ч_лікарі.xlsx]Лист1!$D$43:$G$43</c:f>
              <c:numCache>
                <c:formatCode>0.0%</c:formatCode>
                <c:ptCount val="4"/>
                <c:pt idx="0">
                  <c:v>0.12745869394177814</c:v>
                </c:pt>
                <c:pt idx="1">
                  <c:v>0.11446540880503145</c:v>
                </c:pt>
                <c:pt idx="2">
                  <c:v>7.5892857142857137E-2</c:v>
                </c:pt>
                <c:pt idx="3">
                  <c:v>0.10309278350515463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99-489E-9FBA-74243AB92A6A}"/>
            </c:ext>
          </c:extLst>
        </c:ser>
        <c:ser>
          <c:idx val="2"/>
          <c:order val="2"/>
          <c:tx>
            <c:strRef>
              <c:f>[ч_лікарі.xlsx]Лист1!$B$44</c:f>
              <c:strCache>
                <c:ptCount val="1"/>
                <c:pt idx="0">
                  <c:v>3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[ч_лікарі.xlsx]Лист1!$D$44:$G$44</c:f>
              <c:numCache>
                <c:formatCode>0.0%</c:formatCode>
                <c:ptCount val="4"/>
                <c:pt idx="0">
                  <c:v>0.24547600314712825</c:v>
                </c:pt>
                <c:pt idx="1">
                  <c:v>0.21761006289308177</c:v>
                </c:pt>
                <c:pt idx="2">
                  <c:v>0.15178571428571427</c:v>
                </c:pt>
                <c:pt idx="3">
                  <c:v>0.22164948453608246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99-489E-9FBA-74243AB92A6A}"/>
            </c:ext>
          </c:extLst>
        </c:ser>
        <c:ser>
          <c:idx val="3"/>
          <c:order val="3"/>
          <c:tx>
            <c:strRef>
              <c:f>[ч_лікарі.xlsx]Лист1!$B$45</c:f>
              <c:strCache>
                <c:ptCount val="1"/>
                <c:pt idx="0">
                  <c:v>4</c:v>
                </c:pt>
              </c:strCache>
            </c:strRef>
          </c:tx>
          <c:spPr>
            <a:pattFill prst="wdUpDiag">
              <a:fgClr>
                <a:srgbClr val="9BBB59"/>
              </a:fgClr>
              <a:bgClr>
                <a:sysClr val="window" lastClr="FFFFFF"/>
              </a:bgClr>
            </a:pattFill>
            <a:ln>
              <a:solidFill>
                <a:srgbClr val="9BBB59"/>
              </a:solidFill>
            </a:ln>
            <a:effectLst/>
          </c:spPr>
          <c:invertIfNegative val="0"/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[ч_лікарі.xlsx]Лист1!$D$45:$G$45</c:f>
              <c:numCache>
                <c:formatCode>0.0%</c:formatCode>
                <c:ptCount val="4"/>
                <c:pt idx="0">
                  <c:v>0.27852084972462626</c:v>
                </c:pt>
                <c:pt idx="1">
                  <c:v>0.26037735849056604</c:v>
                </c:pt>
                <c:pt idx="2">
                  <c:v>0.4017857142857143</c:v>
                </c:pt>
                <c:pt idx="3">
                  <c:v>0.25773195876288657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99-489E-9FBA-74243AB92A6A}"/>
            </c:ext>
          </c:extLst>
        </c:ser>
        <c:ser>
          <c:idx val="4"/>
          <c:order val="4"/>
          <c:tx>
            <c:strRef>
              <c:f>[ч_лікарі.xlsx]Лист1!$B$46</c:f>
              <c:strCache>
                <c:ptCount val="1"/>
                <c:pt idx="0">
                  <c:v>5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[ч_лікарі.xlsx]Лист1!$D$46:$G$46</c:f>
              <c:numCache>
                <c:formatCode>0.0%</c:formatCode>
                <c:ptCount val="4"/>
                <c:pt idx="0">
                  <c:v>0.15892997639653816</c:v>
                </c:pt>
                <c:pt idx="1">
                  <c:v>0.18742138364779873</c:v>
                </c:pt>
                <c:pt idx="2">
                  <c:v>0.24107142857142858</c:v>
                </c:pt>
                <c:pt idx="3">
                  <c:v>0.17525773195876287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99-489E-9FBA-74243AB92A6A}"/>
            </c:ext>
          </c:extLst>
        </c:ser>
        <c:ser>
          <c:idx val="5"/>
          <c:order val="5"/>
          <c:tx>
            <c:strRef>
              <c:f>[ч_лікарі.xlsx]Лист1!$B$47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[ч_лікарі.xlsx]Лист1!$D$47:$G$47</c:f>
              <c:numCache>
                <c:formatCode>0.0%</c:formatCode>
                <c:ptCount val="4"/>
                <c:pt idx="0">
                  <c:v>0.10778914240755311</c:v>
                </c:pt>
                <c:pt idx="1">
                  <c:v>0.15471698113207547</c:v>
                </c:pt>
                <c:pt idx="2">
                  <c:v>8.0357142857142863E-2</c:v>
                </c:pt>
                <c:pt idx="3">
                  <c:v>0.18556701030927836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599-489E-9FBA-74243AB92A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757216"/>
        <c:axId val="297758392"/>
      </c:barChart>
      <c:lineChart>
        <c:grouping val="standard"/>
        <c:varyColors val="0"/>
        <c:ser>
          <c:idx val="6"/>
          <c:order val="6"/>
          <c:tx>
            <c:strRef>
              <c:f>[ч_лікарі.xlsx]Лист1!$B$48</c:f>
              <c:strCache>
                <c:ptCount val="1"/>
                <c:pt idx="0">
                  <c:v>Середньозважена оцінка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[ч_лікарі.xlsx]Лист1!$D$48:$G$48</c:f>
              <c:numCache>
                <c:formatCode>0.00</c:formatCode>
                <c:ptCount val="4"/>
                <c:pt idx="0">
                  <c:v>3.3421516754850091</c:v>
                </c:pt>
                <c:pt idx="1">
                  <c:v>3.4613095238095233</c:v>
                </c:pt>
                <c:pt idx="2">
                  <c:v>3.7718446601941746</c:v>
                </c:pt>
                <c:pt idx="3">
                  <c:v>3.4810126582278476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599-489E-9FBA-74243AB92A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7755648"/>
        <c:axId val="297753688"/>
      </c:lineChart>
      <c:catAx>
        <c:axId val="29775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7758392"/>
        <c:crosses val="autoZero"/>
        <c:auto val="1"/>
        <c:lblAlgn val="ctr"/>
        <c:lblOffset val="100"/>
        <c:noMultiLvlLbl val="0"/>
      </c:catAx>
      <c:valAx>
        <c:axId val="297758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7757216"/>
        <c:crosses val="autoZero"/>
        <c:crossBetween val="between"/>
      </c:valAx>
      <c:valAx>
        <c:axId val="297753688"/>
        <c:scaling>
          <c:orientation val="minMax"/>
          <c:max val="4.5"/>
          <c:min val="2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7755648"/>
        <c:crosses val="max"/>
        <c:crossBetween val="between"/>
      </c:valAx>
      <c:catAx>
        <c:axId val="297755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775368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[ч_лікарі.xlsx]Лист1!$B$4</c:f>
              <c:strCache>
                <c:ptCount val="1"/>
                <c:pt idx="0">
                  <c:v>1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[ч_лікарі.xlsx]Лист1!$D$4:$G$4</c:f>
              <c:numCache>
                <c:formatCode>0.0%</c:formatCode>
                <c:ptCount val="4"/>
                <c:pt idx="0">
                  <c:v>2.7734976887519261E-2</c:v>
                </c:pt>
                <c:pt idx="1">
                  <c:v>1.800720288115246E-2</c:v>
                </c:pt>
                <c:pt idx="2">
                  <c:v>8.8105726872246704E-3</c:v>
                </c:pt>
                <c:pt idx="3">
                  <c:v>9.8039215686274508E-3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4A-42AC-AF47-9B613AB6867D}"/>
            </c:ext>
          </c:extLst>
        </c:ser>
        <c:ser>
          <c:idx val="1"/>
          <c:order val="1"/>
          <c:tx>
            <c:strRef>
              <c:f>[ч_лікарі.xlsx]Лист1!$B$5</c:f>
              <c:strCache>
                <c:ptCount val="1"/>
                <c:pt idx="0">
                  <c:v>2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[ч_лікарі.xlsx]Лист1!$D$5:$G$5</c:f>
              <c:numCache>
                <c:formatCode>0.0%</c:formatCode>
                <c:ptCount val="4"/>
                <c:pt idx="0">
                  <c:v>7.3959938366718034E-2</c:v>
                </c:pt>
                <c:pt idx="1">
                  <c:v>3.3613445378151259E-2</c:v>
                </c:pt>
                <c:pt idx="2">
                  <c:v>4.405286343612335E-2</c:v>
                </c:pt>
                <c:pt idx="3">
                  <c:v>4.9019607843137261E-2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4A-42AC-AF47-9B613AB6867D}"/>
            </c:ext>
          </c:extLst>
        </c:ser>
        <c:ser>
          <c:idx val="2"/>
          <c:order val="2"/>
          <c:tx>
            <c:strRef>
              <c:f>[ч_лікарі.xlsx]Лист1!$B$6</c:f>
              <c:strCache>
                <c:ptCount val="1"/>
                <c:pt idx="0">
                  <c:v>3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[ч_лікарі.xlsx]Лист1!$D$6:$G$6</c:f>
              <c:numCache>
                <c:formatCode>0.0%</c:formatCode>
                <c:ptCount val="4"/>
                <c:pt idx="0">
                  <c:v>0.25115562403698</c:v>
                </c:pt>
                <c:pt idx="1">
                  <c:v>0.18847539015606243</c:v>
                </c:pt>
                <c:pt idx="2">
                  <c:v>0.20704845814977971</c:v>
                </c:pt>
                <c:pt idx="3">
                  <c:v>0.14215686274509803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4A-42AC-AF47-9B613AB6867D}"/>
            </c:ext>
          </c:extLst>
        </c:ser>
        <c:ser>
          <c:idx val="3"/>
          <c:order val="3"/>
          <c:tx>
            <c:strRef>
              <c:f>[ч_лікарі.xlsx]Лист1!$B$7</c:f>
              <c:strCache>
                <c:ptCount val="1"/>
                <c:pt idx="0">
                  <c:v>4</c:v>
                </c:pt>
              </c:strCache>
            </c:strRef>
          </c:tx>
          <c:spPr>
            <a:pattFill prst="wdUpDiag">
              <a:fgClr>
                <a:srgbClr val="9BBB59"/>
              </a:fgClr>
              <a:bgClr>
                <a:sysClr val="window" lastClr="FFFFFF"/>
              </a:bgClr>
            </a:pattFill>
            <a:ln>
              <a:solidFill>
                <a:srgbClr val="9BBB59"/>
              </a:solidFill>
            </a:ln>
            <a:effectLst/>
          </c:spPr>
          <c:invertIfNegative val="0"/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[ч_лікарі.xlsx]Лист1!$D$7:$G$7</c:f>
              <c:numCache>
                <c:formatCode>0.0%</c:formatCode>
                <c:ptCount val="4"/>
                <c:pt idx="0">
                  <c:v>0.32357473035439133</c:v>
                </c:pt>
                <c:pt idx="1">
                  <c:v>0.31452581032412963</c:v>
                </c:pt>
                <c:pt idx="2">
                  <c:v>0.44052863436123346</c:v>
                </c:pt>
                <c:pt idx="3">
                  <c:v>0.28921568627450983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4A-42AC-AF47-9B613AB6867D}"/>
            </c:ext>
          </c:extLst>
        </c:ser>
        <c:ser>
          <c:idx val="4"/>
          <c:order val="4"/>
          <c:tx>
            <c:strRef>
              <c:f>[ч_лікарі.xlsx]Лист1!$B$8</c:f>
              <c:strCache>
                <c:ptCount val="1"/>
                <c:pt idx="0">
                  <c:v>5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[ч_лікарі.xlsx]Лист1!$D$8:$G$8</c:f>
              <c:numCache>
                <c:formatCode>0.0%</c:formatCode>
                <c:ptCount val="4"/>
                <c:pt idx="0">
                  <c:v>0.18875192604006163</c:v>
                </c:pt>
                <c:pt idx="1">
                  <c:v>0.28931572629051622</c:v>
                </c:pt>
                <c:pt idx="2">
                  <c:v>0.22026431718061673</c:v>
                </c:pt>
                <c:pt idx="3">
                  <c:v>0.36764705882352944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4A-42AC-AF47-9B613AB6867D}"/>
            </c:ext>
          </c:extLst>
        </c:ser>
        <c:ser>
          <c:idx val="5"/>
          <c:order val="5"/>
          <c:tx>
            <c:strRef>
              <c:f>[ч_лікарі.xlsx]Лист1!$B$9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[ч_лікарі.xlsx]Лист1!$D$9:$G$9</c:f>
              <c:numCache>
                <c:formatCode>0.0%</c:formatCode>
                <c:ptCount val="4"/>
                <c:pt idx="0">
                  <c:v>0.13482280431432975</c:v>
                </c:pt>
                <c:pt idx="1">
                  <c:v>0.15606242496998798</c:v>
                </c:pt>
                <c:pt idx="2">
                  <c:v>7.9295154185022032E-2</c:v>
                </c:pt>
                <c:pt idx="3">
                  <c:v>0.14215686274509803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F4A-42AC-AF47-9B613AB686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832392"/>
        <c:axId val="175832000"/>
      </c:barChart>
      <c:lineChart>
        <c:grouping val="standard"/>
        <c:varyColors val="0"/>
        <c:ser>
          <c:idx val="6"/>
          <c:order val="6"/>
          <c:tx>
            <c:strRef>
              <c:f>[ч_лікарі.xlsx]Лист1!$B$10</c:f>
              <c:strCache>
                <c:ptCount val="1"/>
                <c:pt idx="0">
                  <c:v>Середньозважена оцінка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val>
            <c:numRef>
              <c:f>[ч_лікарі.xlsx]Лист1!$D$10:$G$10</c:f>
              <c:numCache>
                <c:formatCode>0.00</c:formatCode>
                <c:ptCount val="4"/>
                <c:pt idx="0">
                  <c:v>3.66073018699911</c:v>
                </c:pt>
                <c:pt idx="1">
                  <c:v>3.9758179231863444</c:v>
                </c:pt>
                <c:pt idx="2">
                  <c:v>3.8899521531100487</c:v>
                </c:pt>
                <c:pt idx="3">
                  <c:v>4.1142857142857148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F4A-42AC-AF47-9B613AB686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823768"/>
        <c:axId val="175823376"/>
      </c:lineChart>
      <c:catAx>
        <c:axId val="175832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832000"/>
        <c:crosses val="autoZero"/>
        <c:auto val="1"/>
        <c:lblAlgn val="ctr"/>
        <c:lblOffset val="100"/>
        <c:noMultiLvlLbl val="0"/>
      </c:catAx>
      <c:valAx>
        <c:axId val="17583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832392"/>
        <c:crosses val="autoZero"/>
        <c:crossBetween val="between"/>
      </c:valAx>
      <c:valAx>
        <c:axId val="175823376"/>
        <c:scaling>
          <c:orientation val="minMax"/>
          <c:max val="4.5"/>
          <c:min val="2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823768"/>
        <c:crosses val="max"/>
        <c:crossBetween val="between"/>
      </c:valAx>
      <c:catAx>
        <c:axId val="175823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582337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[ч_лікарі.xlsx]Лист1!$B$42</c:f>
              <c:strCache>
                <c:ptCount val="1"/>
                <c:pt idx="0">
                  <c:v>1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[ч_лікарі.xlsx]Лист1!$H$42:$I$42</c:f>
              <c:numCache>
                <c:formatCode>0.0%</c:formatCode>
                <c:ptCount val="2"/>
                <c:pt idx="0">
                  <c:v>5.2147239263803685E-2</c:v>
                </c:pt>
                <c:pt idx="1">
                  <c:v>7.4384007438400748E-2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41-4BA3-902D-6CA71A1623F3}"/>
            </c:ext>
          </c:extLst>
        </c:ser>
        <c:ser>
          <c:idx val="1"/>
          <c:order val="1"/>
          <c:tx>
            <c:strRef>
              <c:f>[ч_лікарі.xlsx]Лист1!$B$43</c:f>
              <c:strCache>
                <c:ptCount val="1"/>
                <c:pt idx="0">
                  <c:v>2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[ч_лікарі.xlsx]Лист1!$H$43:$I$43</c:f>
              <c:numCache>
                <c:formatCode>0.0%</c:formatCode>
                <c:ptCount val="2"/>
                <c:pt idx="0">
                  <c:v>0.13190184049079753</c:v>
                </c:pt>
                <c:pt idx="1">
                  <c:v>0.11436541143654115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41-4BA3-902D-6CA71A1623F3}"/>
            </c:ext>
          </c:extLst>
        </c:ser>
        <c:ser>
          <c:idx val="2"/>
          <c:order val="2"/>
          <c:tx>
            <c:strRef>
              <c:f>[ч_лікарі.xlsx]Лист1!$B$44</c:f>
              <c:strCache>
                <c:ptCount val="1"/>
                <c:pt idx="0">
                  <c:v>3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[ч_лікарі.xlsx]Лист1!$H$44:$I$44</c:f>
              <c:numCache>
                <c:formatCode>0.0%</c:formatCode>
                <c:ptCount val="2"/>
                <c:pt idx="0">
                  <c:v>0.27914110429447853</c:v>
                </c:pt>
                <c:pt idx="1">
                  <c:v>0.21850302185030221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41-4BA3-902D-6CA71A1623F3}"/>
            </c:ext>
          </c:extLst>
        </c:ser>
        <c:ser>
          <c:idx val="3"/>
          <c:order val="3"/>
          <c:tx>
            <c:strRef>
              <c:f>[ч_лікарі.xlsx]Лист1!$B$45</c:f>
              <c:strCache>
                <c:ptCount val="1"/>
                <c:pt idx="0">
                  <c:v>4</c:v>
                </c:pt>
              </c:strCache>
            </c:strRef>
          </c:tx>
          <c:spPr>
            <a:pattFill prst="wdUpDiag">
              <a:fgClr>
                <a:srgbClr val="9BBB59"/>
              </a:fgClr>
              <a:bgClr>
                <a:sysClr val="window" lastClr="FFFFFF"/>
              </a:bgClr>
            </a:pattFill>
            <a:ln>
              <a:solidFill>
                <a:srgbClr val="9BBB59"/>
              </a:solidFill>
            </a:ln>
            <a:effectLst/>
          </c:spPr>
          <c:invertIfNegative val="0"/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[ч_лікарі.xlsx]Лист1!$H$45:$I$45</c:f>
              <c:numCache>
                <c:formatCode>0.0%</c:formatCode>
                <c:ptCount val="2"/>
                <c:pt idx="0">
                  <c:v>0.254601226993865</c:v>
                </c:pt>
                <c:pt idx="1">
                  <c:v>0.28637842863784285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41-4BA3-902D-6CA71A1623F3}"/>
            </c:ext>
          </c:extLst>
        </c:ser>
        <c:ser>
          <c:idx val="4"/>
          <c:order val="4"/>
          <c:tx>
            <c:strRef>
              <c:f>[ч_лікарі.xlsx]Лист1!$B$46</c:f>
              <c:strCache>
                <c:ptCount val="1"/>
                <c:pt idx="0">
                  <c:v>5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[ч_лікарі.xlsx]Лист1!$H$46:$I$46</c:f>
              <c:numCache>
                <c:formatCode>0.0%</c:formatCode>
                <c:ptCount val="2"/>
                <c:pt idx="0">
                  <c:v>0.16871165644171779</c:v>
                </c:pt>
                <c:pt idx="1">
                  <c:v>0.17759181775918179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41-4BA3-902D-6CA71A1623F3}"/>
            </c:ext>
          </c:extLst>
        </c:ser>
        <c:ser>
          <c:idx val="5"/>
          <c:order val="5"/>
          <c:tx>
            <c:strRef>
              <c:f>[ч_лікарі.xlsx]Лист1!$B$47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[ч_лікарі.xlsx]Лист1!$H$47:$I$47</c:f>
              <c:numCache>
                <c:formatCode>0.0%</c:formatCode>
                <c:ptCount val="2"/>
                <c:pt idx="0">
                  <c:v>0.11349693251533742</c:v>
                </c:pt>
                <c:pt idx="1">
                  <c:v>0.12877731287773128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841-4BA3-902D-6CA71A162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752120"/>
        <c:axId val="297757608"/>
      </c:barChart>
      <c:lineChart>
        <c:grouping val="standard"/>
        <c:varyColors val="0"/>
        <c:ser>
          <c:idx val="6"/>
          <c:order val="6"/>
          <c:tx>
            <c:strRef>
              <c:f>[ч_лікарі.xlsx]Лист1!$B$48</c:f>
              <c:strCache>
                <c:ptCount val="1"/>
                <c:pt idx="0">
                  <c:v>Середньозважена оцінка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[ч_лікарі.xlsx]Лист1!$H$48:$I$48</c:f>
              <c:numCache>
                <c:formatCode>0.00</c:formatCode>
                <c:ptCount val="2"/>
                <c:pt idx="0">
                  <c:v>3.4013840830449822</c:v>
                </c:pt>
                <c:pt idx="1">
                  <c:v>3.4343649946638202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841-4BA3-902D-6CA71A162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7754472"/>
        <c:axId val="297758000"/>
      </c:lineChart>
      <c:catAx>
        <c:axId val="297752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7757608"/>
        <c:crosses val="autoZero"/>
        <c:auto val="1"/>
        <c:lblAlgn val="ctr"/>
        <c:lblOffset val="100"/>
        <c:noMultiLvlLbl val="0"/>
      </c:catAx>
      <c:valAx>
        <c:axId val="297757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7752120"/>
        <c:crosses val="autoZero"/>
        <c:crossBetween val="between"/>
      </c:valAx>
      <c:valAx>
        <c:axId val="297758000"/>
        <c:scaling>
          <c:orientation val="minMax"/>
          <c:max val="4.5"/>
          <c:min val="2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7754472"/>
        <c:crosses val="max"/>
        <c:crossBetween val="between"/>
      </c:valAx>
      <c:catAx>
        <c:axId val="297754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775800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[ч_лікарі.xlsx]Лист1!$B$42</c:f>
              <c:strCache>
                <c:ptCount val="1"/>
                <c:pt idx="0">
                  <c:v>1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[ч_лікарі.xlsx]Лист1!$J$42:$L$42</c:f>
              <c:numCache>
                <c:formatCode>0.0%</c:formatCode>
                <c:ptCount val="3"/>
                <c:pt idx="0">
                  <c:v>4.9194232400339273E-2</c:v>
                </c:pt>
                <c:pt idx="1">
                  <c:v>9.1861402095084616E-2</c:v>
                </c:pt>
                <c:pt idx="2">
                  <c:v>9.375E-2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F4-4C13-BEA1-7C5B2060706F}"/>
            </c:ext>
          </c:extLst>
        </c:ser>
        <c:ser>
          <c:idx val="1"/>
          <c:order val="1"/>
          <c:tx>
            <c:strRef>
              <c:f>[ч_лікарі.xlsx]Лист1!$B$43</c:f>
              <c:strCache>
                <c:ptCount val="1"/>
                <c:pt idx="0">
                  <c:v>2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[ч_лікарі.xlsx]Лист1!$J$43:$L$43</c:f>
              <c:numCache>
                <c:formatCode>0.0%</c:formatCode>
                <c:ptCount val="3"/>
                <c:pt idx="0">
                  <c:v>9.0754877014419005E-2</c:v>
                </c:pt>
                <c:pt idx="1">
                  <c:v>0.13940370668815472</c:v>
                </c:pt>
                <c:pt idx="2">
                  <c:v>0.15625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F4-4C13-BEA1-7C5B2060706F}"/>
            </c:ext>
          </c:extLst>
        </c:ser>
        <c:ser>
          <c:idx val="2"/>
          <c:order val="2"/>
          <c:tx>
            <c:strRef>
              <c:f>[ч_лікарі.xlsx]Лист1!$B$44</c:f>
              <c:strCache>
                <c:ptCount val="1"/>
                <c:pt idx="0">
                  <c:v>3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[ч_лікарі.xlsx]Лист1!$J$44:$L$44</c:f>
              <c:numCache>
                <c:formatCode>0.0%</c:formatCode>
                <c:ptCount val="3"/>
                <c:pt idx="0">
                  <c:v>0.21882951653944022</c:v>
                </c:pt>
                <c:pt idx="1">
                  <c:v>0.22804190169218372</c:v>
                </c:pt>
                <c:pt idx="2">
                  <c:v>0.328125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F4-4C13-BEA1-7C5B2060706F}"/>
            </c:ext>
          </c:extLst>
        </c:ser>
        <c:ser>
          <c:idx val="3"/>
          <c:order val="3"/>
          <c:tx>
            <c:strRef>
              <c:f>[ч_лікарі.xlsx]Лист1!$B$45</c:f>
              <c:strCache>
                <c:ptCount val="1"/>
                <c:pt idx="0">
                  <c:v>4</c:v>
                </c:pt>
              </c:strCache>
            </c:strRef>
          </c:tx>
          <c:spPr>
            <a:pattFill prst="wdUpDiag">
              <a:fgClr>
                <a:srgbClr val="9BBB59"/>
              </a:fgClr>
              <a:bgClr>
                <a:sysClr val="window" lastClr="FFFFFF"/>
              </a:bgClr>
            </a:pattFill>
            <a:ln>
              <a:solidFill>
                <a:srgbClr val="9BBB59"/>
              </a:solidFill>
            </a:ln>
            <a:effectLst/>
          </c:spPr>
          <c:invertIfNegative val="0"/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[ч_лікарі.xlsx]Лист1!$J$45:$L$45</c:f>
              <c:numCache>
                <c:formatCode>0.0%</c:formatCode>
                <c:ptCount val="3"/>
                <c:pt idx="0">
                  <c:v>0.30025445292620867</c:v>
                </c:pt>
                <c:pt idx="1">
                  <c:v>0.26833199033037874</c:v>
                </c:pt>
                <c:pt idx="2">
                  <c:v>0.21875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F4-4C13-BEA1-7C5B2060706F}"/>
            </c:ext>
          </c:extLst>
        </c:ser>
        <c:ser>
          <c:idx val="4"/>
          <c:order val="4"/>
          <c:tx>
            <c:strRef>
              <c:f>[ч_лікарі.xlsx]Лист1!$B$46</c:f>
              <c:strCache>
                <c:ptCount val="1"/>
                <c:pt idx="0">
                  <c:v>5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[ч_лікарі.xlsx]Лист1!$J$46:$L$46</c:f>
              <c:numCache>
                <c:formatCode>0.0%</c:formatCode>
                <c:ptCount val="3"/>
                <c:pt idx="0">
                  <c:v>0.20441051738761662</c:v>
                </c:pt>
                <c:pt idx="1">
                  <c:v>0.15471394037066882</c:v>
                </c:pt>
                <c:pt idx="2">
                  <c:v>9.375E-2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F4-4C13-BEA1-7C5B2060706F}"/>
            </c:ext>
          </c:extLst>
        </c:ser>
        <c:ser>
          <c:idx val="5"/>
          <c:order val="5"/>
          <c:tx>
            <c:strRef>
              <c:f>[ч_лікарі.xlsx]Лист1!$B$47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[ч_лікарі.xlsx]Лист1!$J$47:$L$47</c:f>
              <c:numCache>
                <c:formatCode>0.0%</c:formatCode>
                <c:ptCount val="3"/>
                <c:pt idx="0">
                  <c:v>0.13655640373197625</c:v>
                </c:pt>
                <c:pt idx="1">
                  <c:v>0.1176470588235294</c:v>
                </c:pt>
                <c:pt idx="2">
                  <c:v>0.109375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F4-4C13-BEA1-7C5B206070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756824"/>
        <c:axId val="297750944"/>
      </c:barChart>
      <c:lineChart>
        <c:grouping val="standard"/>
        <c:varyColors val="0"/>
        <c:ser>
          <c:idx val="6"/>
          <c:order val="6"/>
          <c:tx>
            <c:strRef>
              <c:f>[ч_лікарі.xlsx]Лист1!$B$48</c:f>
              <c:strCache>
                <c:ptCount val="1"/>
                <c:pt idx="0">
                  <c:v>Середньозважена оцінка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[ч_лікарі.xlsx]Лист1!$J$48:$L$48</c:f>
              <c:numCache>
                <c:formatCode>0.00</c:formatCode>
                <c:ptCount val="3"/>
                <c:pt idx="0">
                  <c:v>3.6021611001964637</c:v>
                </c:pt>
                <c:pt idx="1">
                  <c:v>3.288584474885845</c:v>
                </c:pt>
                <c:pt idx="2">
                  <c:v>3.0701754385964914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2F4-4C13-BEA1-7C5B206070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7756432"/>
        <c:axId val="297751336"/>
      </c:lineChart>
      <c:catAx>
        <c:axId val="297756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7750944"/>
        <c:crosses val="autoZero"/>
        <c:auto val="1"/>
        <c:lblAlgn val="ctr"/>
        <c:lblOffset val="100"/>
        <c:noMultiLvlLbl val="0"/>
      </c:catAx>
      <c:valAx>
        <c:axId val="29775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7756824"/>
        <c:crosses val="autoZero"/>
        <c:crossBetween val="between"/>
      </c:valAx>
      <c:valAx>
        <c:axId val="297751336"/>
        <c:scaling>
          <c:orientation val="minMax"/>
          <c:max val="4.5"/>
          <c:min val="2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7756432"/>
        <c:crosses val="max"/>
        <c:crossBetween val="between"/>
      </c:valAx>
      <c:catAx>
        <c:axId val="297756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775133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[ч_лікарі.xlsx]Лист1!$B$42</c:f>
              <c:strCache>
                <c:ptCount val="1"/>
                <c:pt idx="0">
                  <c:v>1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[ч_лікарі.xlsx]Лист1!$M$42:$P$42</c:f>
              <c:numCache>
                <c:formatCode>0.0%</c:formatCode>
                <c:ptCount val="4"/>
                <c:pt idx="0">
                  <c:v>5.0925925925925923E-2</c:v>
                </c:pt>
                <c:pt idx="1">
                  <c:v>4.5936395759717315E-2</c:v>
                </c:pt>
                <c:pt idx="2">
                  <c:v>8.2622950819672136E-2</c:v>
                </c:pt>
                <c:pt idx="3">
                  <c:v>6.0869565217391307E-2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91-4151-AE62-91C59780CC7A}"/>
            </c:ext>
          </c:extLst>
        </c:ser>
        <c:ser>
          <c:idx val="1"/>
          <c:order val="1"/>
          <c:tx>
            <c:strRef>
              <c:f>[ч_лікарі.xlsx]Лист1!$B$43</c:f>
              <c:strCache>
                <c:ptCount val="1"/>
                <c:pt idx="0">
                  <c:v>2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[ч_лікарі.xlsx]Лист1!$M$43:$P$43</c:f>
              <c:numCache>
                <c:formatCode>0.0%</c:formatCode>
                <c:ptCount val="4"/>
                <c:pt idx="0">
                  <c:v>8.7962962962962965E-2</c:v>
                </c:pt>
                <c:pt idx="1">
                  <c:v>0.10600706713780919</c:v>
                </c:pt>
                <c:pt idx="2">
                  <c:v>0.1160655737704918</c:v>
                </c:pt>
                <c:pt idx="3">
                  <c:v>0.1391304347826087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91-4151-AE62-91C59780CC7A}"/>
            </c:ext>
          </c:extLst>
        </c:ser>
        <c:ser>
          <c:idx val="2"/>
          <c:order val="2"/>
          <c:tx>
            <c:strRef>
              <c:f>[ч_лікарі.xlsx]Лист1!$B$44</c:f>
              <c:strCache>
                <c:ptCount val="1"/>
                <c:pt idx="0">
                  <c:v>3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[ч_лікарі.xlsx]Лист1!$M$44:$P$44</c:f>
              <c:numCache>
                <c:formatCode>0.0%</c:formatCode>
                <c:ptCount val="4"/>
                <c:pt idx="0">
                  <c:v>0.19444444444444448</c:v>
                </c:pt>
                <c:pt idx="1">
                  <c:v>0.22261484098939927</c:v>
                </c:pt>
                <c:pt idx="2">
                  <c:v>0.22295081967213115</c:v>
                </c:pt>
                <c:pt idx="3">
                  <c:v>0.2543478260869565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91-4151-AE62-91C59780CC7A}"/>
            </c:ext>
          </c:extLst>
        </c:ser>
        <c:ser>
          <c:idx val="3"/>
          <c:order val="3"/>
          <c:tx>
            <c:strRef>
              <c:f>[ч_лікарі.xlsx]Лист1!$B$45</c:f>
              <c:strCache>
                <c:ptCount val="1"/>
                <c:pt idx="0">
                  <c:v>4</c:v>
                </c:pt>
              </c:strCache>
            </c:strRef>
          </c:tx>
          <c:spPr>
            <a:pattFill prst="wdUpDiag">
              <a:fgClr>
                <a:srgbClr val="9BBB59"/>
              </a:fgClr>
              <a:bgClr>
                <a:sysClr val="window" lastClr="FFFFFF"/>
              </a:bgClr>
            </a:pattFill>
            <a:ln>
              <a:solidFill>
                <a:srgbClr val="9BBB59"/>
              </a:solidFill>
            </a:ln>
            <a:effectLst/>
          </c:spPr>
          <c:invertIfNegative val="0"/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[ч_лікарі.xlsx]Лист1!$M$45:$P$45</c:f>
              <c:numCache>
                <c:formatCode>0.0%</c:formatCode>
                <c:ptCount val="4"/>
                <c:pt idx="0">
                  <c:v>0.28240740740740738</c:v>
                </c:pt>
                <c:pt idx="1">
                  <c:v>0.30035335689045939</c:v>
                </c:pt>
                <c:pt idx="2">
                  <c:v>0.27147540983606555</c:v>
                </c:pt>
                <c:pt idx="3">
                  <c:v>0.30652173913043479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91-4151-AE62-91C59780CC7A}"/>
            </c:ext>
          </c:extLst>
        </c:ser>
        <c:ser>
          <c:idx val="4"/>
          <c:order val="4"/>
          <c:tx>
            <c:strRef>
              <c:f>[ч_лікарі.xlsx]Лист1!$B$46</c:f>
              <c:strCache>
                <c:ptCount val="1"/>
                <c:pt idx="0">
                  <c:v>5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[ч_лікарі.xlsx]Лист1!$M$46:$P$46</c:f>
              <c:numCache>
                <c:formatCode>0.0%</c:formatCode>
                <c:ptCount val="4"/>
                <c:pt idx="0">
                  <c:v>0.27777777777777779</c:v>
                </c:pt>
                <c:pt idx="1">
                  <c:v>0.18021201413427562</c:v>
                </c:pt>
                <c:pt idx="2">
                  <c:v>0.16852459016393442</c:v>
                </c:pt>
                <c:pt idx="3">
                  <c:v>0.15434782608695652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91-4151-AE62-91C59780CC7A}"/>
            </c:ext>
          </c:extLst>
        </c:ser>
        <c:ser>
          <c:idx val="5"/>
          <c:order val="5"/>
          <c:tx>
            <c:strRef>
              <c:f>[ч_лікарі.xlsx]Лист1!$B$47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[ч_лікарі.xlsx]Лист1!$M$47:$P$47</c:f>
              <c:numCache>
                <c:formatCode>0.0%</c:formatCode>
                <c:ptCount val="4"/>
                <c:pt idx="0">
                  <c:v>0.10648148148148148</c:v>
                </c:pt>
                <c:pt idx="1">
                  <c:v>0.14487632508833923</c:v>
                </c:pt>
                <c:pt idx="2">
                  <c:v>0.13836065573770492</c:v>
                </c:pt>
                <c:pt idx="3">
                  <c:v>8.478260869565217E-2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191-4151-AE62-91C59780CC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2616448"/>
        <c:axId val="322621152"/>
      </c:barChart>
      <c:lineChart>
        <c:grouping val="standard"/>
        <c:varyColors val="0"/>
        <c:ser>
          <c:idx val="6"/>
          <c:order val="6"/>
          <c:tx>
            <c:strRef>
              <c:f>[ч_лікарі.xlsx]Лист1!$B$48</c:f>
              <c:strCache>
                <c:ptCount val="1"/>
                <c:pt idx="0">
                  <c:v>Середньозважена оцінка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[ч_лікарі.xlsx]Лист1!$M$48:$P$48</c:f>
              <c:numCache>
                <c:formatCode>0.00</c:formatCode>
                <c:ptCount val="4"/>
                <c:pt idx="0">
                  <c:v>3.7253886010362698</c:v>
                </c:pt>
                <c:pt idx="1">
                  <c:v>3.5413223140495869</c:v>
                </c:pt>
                <c:pt idx="2">
                  <c:v>3.3797564687975648</c:v>
                </c:pt>
                <c:pt idx="3">
                  <c:v>3.3871733966745841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191-4151-AE62-91C59780CC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2618800"/>
        <c:axId val="322620760"/>
      </c:lineChart>
      <c:catAx>
        <c:axId val="32261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2621152"/>
        <c:crosses val="autoZero"/>
        <c:auto val="1"/>
        <c:lblAlgn val="ctr"/>
        <c:lblOffset val="100"/>
        <c:noMultiLvlLbl val="0"/>
      </c:catAx>
      <c:valAx>
        <c:axId val="322621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2616448"/>
        <c:crosses val="autoZero"/>
        <c:crossBetween val="between"/>
      </c:valAx>
      <c:valAx>
        <c:axId val="322620760"/>
        <c:scaling>
          <c:orientation val="minMax"/>
          <c:max val="4.5"/>
          <c:min val="2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2618800"/>
        <c:crosses val="max"/>
        <c:crossBetween val="between"/>
      </c:valAx>
      <c:catAx>
        <c:axId val="3226188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262076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[ч_лікарі.xlsx]Лист1!$B$42</c:f>
              <c:strCache>
                <c:ptCount val="1"/>
                <c:pt idx="0">
                  <c:v>1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[ч_лікарі.xlsx]Лист1!$Q$42:$U$42</c:f>
              <c:numCache>
                <c:formatCode>0.0%</c:formatCode>
                <c:ptCount val="5"/>
                <c:pt idx="0">
                  <c:v>0.11148648648648649</c:v>
                </c:pt>
                <c:pt idx="1">
                  <c:v>6.5789473684210523E-2</c:v>
                </c:pt>
                <c:pt idx="2">
                  <c:v>6.5934065934065936E-2</c:v>
                </c:pt>
                <c:pt idx="3">
                  <c:v>6.5857885615251299E-2</c:v>
                </c:pt>
                <c:pt idx="4">
                  <c:v>6.9544364508393283E-2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41-483F-880E-D68A43094BD7}"/>
            </c:ext>
          </c:extLst>
        </c:ser>
        <c:ser>
          <c:idx val="1"/>
          <c:order val="1"/>
          <c:tx>
            <c:strRef>
              <c:f>[ч_лікарі.xlsx]Лист1!$B$43</c:f>
              <c:strCache>
                <c:ptCount val="1"/>
                <c:pt idx="0">
                  <c:v>2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[ч_лікарі.xlsx]Лист1!$Q$43:$U$43</c:f>
              <c:numCache>
                <c:formatCode>0.0%</c:formatCode>
                <c:ptCount val="5"/>
                <c:pt idx="0">
                  <c:v>0.13175675675675674</c:v>
                </c:pt>
                <c:pt idx="1">
                  <c:v>0.12781954887218044</c:v>
                </c:pt>
                <c:pt idx="2">
                  <c:v>0.12401883830455258</c:v>
                </c:pt>
                <c:pt idx="3">
                  <c:v>0.10051993067590988</c:v>
                </c:pt>
                <c:pt idx="4">
                  <c:v>0.10551558752997602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41-483F-880E-D68A43094BD7}"/>
            </c:ext>
          </c:extLst>
        </c:ser>
        <c:ser>
          <c:idx val="2"/>
          <c:order val="2"/>
          <c:tx>
            <c:strRef>
              <c:f>[ч_лікарі.xlsx]Лист1!$B$44</c:f>
              <c:strCache>
                <c:ptCount val="1"/>
                <c:pt idx="0">
                  <c:v>3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[ч_лікарі.xlsx]Лист1!$Q$44:$U$44</c:f>
              <c:numCache>
                <c:formatCode>0.0%</c:formatCode>
                <c:ptCount val="5"/>
                <c:pt idx="0">
                  <c:v>0.27364864864864863</c:v>
                </c:pt>
                <c:pt idx="1">
                  <c:v>0.25187969924812031</c:v>
                </c:pt>
                <c:pt idx="2">
                  <c:v>0.21978021978021978</c:v>
                </c:pt>
                <c:pt idx="3">
                  <c:v>0.2027729636048527</c:v>
                </c:pt>
                <c:pt idx="4">
                  <c:v>0.20623501199040767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41-483F-880E-D68A43094BD7}"/>
            </c:ext>
          </c:extLst>
        </c:ser>
        <c:ser>
          <c:idx val="3"/>
          <c:order val="3"/>
          <c:tx>
            <c:strRef>
              <c:f>[ч_лікарі.xlsx]Лист1!$B$45</c:f>
              <c:strCache>
                <c:ptCount val="1"/>
                <c:pt idx="0">
                  <c:v>4</c:v>
                </c:pt>
              </c:strCache>
            </c:strRef>
          </c:tx>
          <c:spPr>
            <a:pattFill prst="wdUpDiag">
              <a:fgClr>
                <a:srgbClr val="9BBB59"/>
              </a:fgClr>
              <a:bgClr>
                <a:sysClr val="window" lastClr="FFFFFF"/>
              </a:bgClr>
            </a:pattFill>
            <a:ln>
              <a:solidFill>
                <a:srgbClr val="9BBB59"/>
              </a:solidFill>
            </a:ln>
            <a:effectLst/>
          </c:spPr>
          <c:invertIfNegative val="0"/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[ч_лікарі.xlsx]Лист1!$Q$45:$U$45</c:f>
              <c:numCache>
                <c:formatCode>0.0%</c:formatCode>
                <c:ptCount val="5"/>
                <c:pt idx="0">
                  <c:v>0.23986486486486483</c:v>
                </c:pt>
                <c:pt idx="1">
                  <c:v>0.27255639097744361</c:v>
                </c:pt>
                <c:pt idx="2">
                  <c:v>0.29827315541601257</c:v>
                </c:pt>
                <c:pt idx="3">
                  <c:v>0.31715771230502598</c:v>
                </c:pt>
                <c:pt idx="4">
                  <c:v>0.25659472422062352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41-483F-880E-D68A43094BD7}"/>
            </c:ext>
          </c:extLst>
        </c:ser>
        <c:ser>
          <c:idx val="4"/>
          <c:order val="4"/>
          <c:tx>
            <c:strRef>
              <c:f>[ч_лікарі.xlsx]Лист1!$B$46</c:f>
              <c:strCache>
                <c:ptCount val="1"/>
                <c:pt idx="0">
                  <c:v>5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[ч_лікарі.xlsx]Лист1!$Q$46:$U$46</c:f>
              <c:numCache>
                <c:formatCode>0.0%</c:formatCode>
                <c:ptCount val="5"/>
                <c:pt idx="0">
                  <c:v>0.13175675675675674</c:v>
                </c:pt>
                <c:pt idx="1">
                  <c:v>0.15601503759398497</c:v>
                </c:pt>
                <c:pt idx="2">
                  <c:v>0.1695447409733124</c:v>
                </c:pt>
                <c:pt idx="3">
                  <c:v>0.19064124783362218</c:v>
                </c:pt>
                <c:pt idx="4">
                  <c:v>0.2134292565947242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41-483F-880E-D68A43094BD7}"/>
            </c:ext>
          </c:extLst>
        </c:ser>
        <c:ser>
          <c:idx val="5"/>
          <c:order val="5"/>
          <c:tx>
            <c:strRef>
              <c:f>[ч_лікарі.xlsx]Лист1!$B$47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[ч_лікарі.xlsx]Лист1!$Q$47:$U$47</c:f>
              <c:numCache>
                <c:formatCode>0.0%</c:formatCode>
                <c:ptCount val="5"/>
                <c:pt idx="0">
                  <c:v>0.11148648648648649</c:v>
                </c:pt>
                <c:pt idx="1">
                  <c:v>0.12593984962406016</c:v>
                </c:pt>
                <c:pt idx="2">
                  <c:v>0.12244897959183673</c:v>
                </c:pt>
                <c:pt idx="3">
                  <c:v>0.12305025996533797</c:v>
                </c:pt>
                <c:pt idx="4">
                  <c:v>0.14868105515587529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D41-483F-880E-D68A43094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2618016"/>
        <c:axId val="322615272"/>
      </c:barChart>
      <c:lineChart>
        <c:grouping val="standard"/>
        <c:varyColors val="0"/>
        <c:ser>
          <c:idx val="6"/>
          <c:order val="6"/>
          <c:tx>
            <c:strRef>
              <c:f>[ч_лікарі.xlsx]Лист1!$B$48</c:f>
              <c:strCache>
                <c:ptCount val="1"/>
                <c:pt idx="0">
                  <c:v>Середньозважена оцінка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[ч_лікарі.xlsx]Лист1!$Q$48:$U$48</c:f>
              <c:numCache>
                <c:formatCode>0.00</c:formatCode>
                <c:ptCount val="5"/>
                <c:pt idx="0">
                  <c:v>3.167300380228137</c:v>
                </c:pt>
                <c:pt idx="1">
                  <c:v>3.3720430107526882</c:v>
                </c:pt>
                <c:pt idx="2">
                  <c:v>3.4347048300536671</c:v>
                </c:pt>
                <c:pt idx="3">
                  <c:v>3.5316205533596841</c:v>
                </c:pt>
                <c:pt idx="4">
                  <c:v>3.5154929577464786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D41-483F-880E-D68A43094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2619976"/>
        <c:axId val="322619584"/>
      </c:lineChart>
      <c:catAx>
        <c:axId val="32261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2615272"/>
        <c:crosses val="autoZero"/>
        <c:auto val="1"/>
        <c:lblAlgn val="ctr"/>
        <c:lblOffset val="100"/>
        <c:noMultiLvlLbl val="0"/>
      </c:catAx>
      <c:valAx>
        <c:axId val="322615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2618016"/>
        <c:crosses val="autoZero"/>
        <c:crossBetween val="between"/>
      </c:valAx>
      <c:valAx>
        <c:axId val="322619584"/>
        <c:scaling>
          <c:orientation val="minMax"/>
          <c:max val="4.5"/>
          <c:min val="2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2619976"/>
        <c:crosses val="max"/>
        <c:crossBetween val="between"/>
      </c:valAx>
      <c:catAx>
        <c:axId val="322619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261958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881449601408515E-2"/>
          <c:y val="7.860329507004396E-2"/>
          <c:w val="0.52064002869206571"/>
          <c:h val="0.80793296018720551"/>
        </c:manualLayout>
      </c:layout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30527705775908"/>
          <c:y val="7.5904752869746697E-2"/>
          <c:w val="0.3529901697070475"/>
          <c:h val="0.82755361603895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ru-RU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881449601408515E-2"/>
          <c:y val="7.860329507004396E-2"/>
          <c:w val="0.52064002869206571"/>
          <c:h val="0.80793296018720551"/>
        </c:manualLayout>
      </c:layout>
      <c:pieChart>
        <c:varyColors val="1"/>
        <c:ser>
          <c:idx val="0"/>
          <c:order val="0"/>
          <c:explosion val="4"/>
          <c:dPt>
            <c:idx val="0"/>
            <c:bubble3D val="0"/>
            <c:spPr>
              <a:pattFill prst="wdDnDiag">
                <a:fgClr>
                  <a:srgbClr val="FF0000"/>
                </a:fgClr>
                <a:bgClr>
                  <a:sysClr val="window" lastClr="FFFFFF"/>
                </a:bgClr>
              </a:pattFill>
              <a:ln w="190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0C-4ADA-BBBD-10B7E1F9BDFA}"/>
              </c:ext>
            </c:extLst>
          </c:dPt>
          <c:dPt>
            <c:idx val="1"/>
            <c:bubble3D val="0"/>
            <c:spPr>
              <a:pattFill prst="wdUpDiag">
                <a:fgClr>
                  <a:srgbClr val="F79646">
                    <a:lumMod val="75000"/>
                  </a:srgbClr>
                </a:fgClr>
                <a:bgClr>
                  <a:sysClr val="window" lastClr="FFFFFF"/>
                </a:bgClr>
              </a:pattFill>
              <a:ln w="19050">
                <a:solidFill>
                  <a:srgbClr val="F79646">
                    <a:lumMod val="75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0C-4ADA-BBBD-10B7E1F9BDFA}"/>
              </c:ext>
            </c:extLst>
          </c:dPt>
          <c:dPt>
            <c:idx val="2"/>
            <c:bubble3D val="0"/>
            <c:spPr>
              <a:pattFill prst="wdDnDiag">
                <a:fgClr>
                  <a:srgbClr val="8064A2"/>
                </a:fgClr>
                <a:bgClr>
                  <a:sysClr val="window" lastClr="FFFFFF"/>
                </a:bgClr>
              </a:pattFill>
              <a:ln w="19050">
                <a:solidFill>
                  <a:srgbClr val="8064A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0C-4ADA-BBBD-10B7E1F9BDFA}"/>
              </c:ext>
            </c:extLst>
          </c:dPt>
          <c:dPt>
            <c:idx val="3"/>
            <c:bubble3D val="0"/>
            <c:spPr>
              <a:pattFill prst="wdUpDiag">
                <a:fgClr>
                  <a:srgbClr val="9BBB59"/>
                </a:fgClr>
                <a:bgClr>
                  <a:sysClr val="window" lastClr="FFFFFF"/>
                </a:bgClr>
              </a:pattFill>
              <a:ln w="19050">
                <a:solidFill>
                  <a:srgbClr val="9BBB5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0C-4ADA-BBBD-10B7E1F9BDFA}"/>
              </c:ext>
            </c:extLst>
          </c:dPt>
          <c:dPt>
            <c:idx val="4"/>
            <c:bubble3D val="0"/>
            <c:spPr>
              <a:pattFill prst="wdDnDiag">
                <a:fgClr>
                  <a:srgbClr val="00B050"/>
                </a:fgClr>
                <a:bgClr>
                  <a:sysClr val="window" lastClr="FFFFFF"/>
                </a:bgClr>
              </a:pattFill>
              <a:ln w="19050"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40C-4ADA-BBBD-10B7E1F9BDFA}"/>
              </c:ext>
            </c:extLst>
          </c:dPt>
          <c:dPt>
            <c:idx val="5"/>
            <c:bubble3D val="0"/>
            <c:spPr>
              <a:pattFill prst="wdUpDiag">
                <a:fgClr>
                  <a:sysClr val="windowText" lastClr="000000">
                    <a:lumMod val="50000"/>
                    <a:lumOff val="50000"/>
                  </a:sysClr>
                </a:fgClr>
                <a:bgClr>
                  <a:sysClr val="window" lastClr="FFFFFF"/>
                </a:bgClr>
              </a:pattFill>
              <a:ln w="1905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40C-4ADA-BBBD-10B7E1F9BDFA}"/>
              </c:ext>
            </c:extLst>
          </c:dPt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Лист1!$B$52:$B$57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Важко відповісти</c:v>
                </c:pt>
              </c:strCache>
            </c:strRef>
          </c:cat>
          <c:val>
            <c:numRef>
              <c:f>Лист1!$C$52:$C$57</c:f>
              <c:numCache>
                <c:formatCode>0.0%</c:formatCode>
                <c:ptCount val="6"/>
                <c:pt idx="0">
                  <c:v>0.10901803607214429</c:v>
                </c:pt>
                <c:pt idx="1">
                  <c:v>0.13747494989979961</c:v>
                </c:pt>
                <c:pt idx="2">
                  <c:v>0.20200400801603208</c:v>
                </c:pt>
                <c:pt idx="3">
                  <c:v>0.24649298597194388</c:v>
                </c:pt>
                <c:pt idx="4">
                  <c:v>0.2032064128256513</c:v>
                </c:pt>
                <c:pt idx="5">
                  <c:v>0.10180360721442887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40C-4ADA-BBBD-10B7E1F9BDF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30527705775908"/>
          <c:y val="7.5904752869746697E-2"/>
          <c:w val="0.3529901697070475"/>
          <c:h val="0.82755361603895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ru-RU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динам!$B$12</c:f>
              <c:strCache>
                <c:ptCount val="1"/>
                <c:pt idx="0">
                  <c:v>1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динам!$C$1:$E$1</c:f>
              <c:strCache>
                <c:ptCount val="3"/>
                <c:pt idx="0">
                  <c:v>Квітень 2020</c:v>
                </c:pt>
                <c:pt idx="1">
                  <c:v>Січень 2021</c:v>
                </c:pt>
                <c:pt idx="2">
                  <c:v>Травень 2023</c:v>
                </c:pt>
              </c:strCache>
            </c:strRef>
          </c:cat>
          <c:val>
            <c:numRef>
              <c:f>динам!$C$12:$E$12</c:f>
              <c:numCache>
                <c:formatCode>###0.0%</c:formatCode>
                <c:ptCount val="3"/>
                <c:pt idx="0">
                  <c:v>0.26799312208302628</c:v>
                </c:pt>
                <c:pt idx="1">
                  <c:v>0.16857263871240999</c:v>
                </c:pt>
                <c:pt idx="2" formatCode="0.0%">
                  <c:v>0.10901803607214429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D0-4E25-85FB-B2DA1DD60046}"/>
            </c:ext>
          </c:extLst>
        </c:ser>
        <c:ser>
          <c:idx val="1"/>
          <c:order val="1"/>
          <c:tx>
            <c:strRef>
              <c:f>динам!$B$13</c:f>
              <c:strCache>
                <c:ptCount val="1"/>
                <c:pt idx="0">
                  <c:v>2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динам!$C$1:$E$1</c:f>
              <c:strCache>
                <c:ptCount val="3"/>
                <c:pt idx="0">
                  <c:v>Квітень 2020</c:v>
                </c:pt>
                <c:pt idx="1">
                  <c:v>Січень 2021</c:v>
                </c:pt>
                <c:pt idx="2">
                  <c:v>Травень 2023</c:v>
                </c:pt>
              </c:strCache>
            </c:strRef>
          </c:cat>
          <c:val>
            <c:numRef>
              <c:f>динам!$C$13:$E$13</c:f>
              <c:numCache>
                <c:formatCode>###0.0%</c:formatCode>
                <c:ptCount val="3"/>
                <c:pt idx="0">
                  <c:v>0.32670105625153523</c:v>
                </c:pt>
                <c:pt idx="1">
                  <c:v>0.2003388394747988</c:v>
                </c:pt>
                <c:pt idx="2" formatCode="0.0%">
                  <c:v>0.13747494989979961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D0-4E25-85FB-B2DA1DD60046}"/>
            </c:ext>
          </c:extLst>
        </c:ser>
        <c:ser>
          <c:idx val="2"/>
          <c:order val="2"/>
          <c:tx>
            <c:strRef>
              <c:f>динам!$B$14</c:f>
              <c:strCache>
                <c:ptCount val="1"/>
                <c:pt idx="0">
                  <c:v>3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динам!$C$1:$E$1</c:f>
              <c:strCache>
                <c:ptCount val="3"/>
                <c:pt idx="0">
                  <c:v>Квітень 2020</c:v>
                </c:pt>
                <c:pt idx="1">
                  <c:v>Січень 2021</c:v>
                </c:pt>
                <c:pt idx="2">
                  <c:v>Травень 2023</c:v>
                </c:pt>
              </c:strCache>
            </c:strRef>
          </c:cat>
          <c:val>
            <c:numRef>
              <c:f>динам!$C$14:$E$14</c:f>
              <c:numCache>
                <c:formatCode>###0.0%</c:formatCode>
                <c:ptCount val="3"/>
                <c:pt idx="0">
                  <c:v>0.24858757062146894</c:v>
                </c:pt>
                <c:pt idx="1">
                  <c:v>0.29563744176196527</c:v>
                </c:pt>
                <c:pt idx="2" formatCode="0.0%">
                  <c:v>0.20200400801603208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D0-4E25-85FB-B2DA1DD60046}"/>
            </c:ext>
          </c:extLst>
        </c:ser>
        <c:ser>
          <c:idx val="3"/>
          <c:order val="3"/>
          <c:tx>
            <c:strRef>
              <c:f>динам!$B$15</c:f>
              <c:strCache>
                <c:ptCount val="1"/>
                <c:pt idx="0">
                  <c:v>4</c:v>
                </c:pt>
              </c:strCache>
            </c:strRef>
          </c:tx>
          <c:spPr>
            <a:pattFill prst="wdUpDiag">
              <a:fgClr>
                <a:srgbClr val="9BBB59"/>
              </a:fgClr>
              <a:bgClr>
                <a:sysClr val="window" lastClr="FFFFFF"/>
              </a:bgClr>
            </a:pattFill>
            <a:ln>
              <a:solidFill>
                <a:srgbClr val="9BBB59"/>
              </a:solidFill>
            </a:ln>
            <a:effectLst/>
          </c:spPr>
          <c:invertIfNegative val="0"/>
          <c:cat>
            <c:strRef>
              <c:f>динам!$C$1:$E$1</c:f>
              <c:strCache>
                <c:ptCount val="3"/>
                <c:pt idx="0">
                  <c:v>Квітень 2020</c:v>
                </c:pt>
                <c:pt idx="1">
                  <c:v>Січень 2021</c:v>
                </c:pt>
                <c:pt idx="2">
                  <c:v>Травень 2023</c:v>
                </c:pt>
              </c:strCache>
            </c:strRef>
          </c:cat>
          <c:val>
            <c:numRef>
              <c:f>динам!$C$15:$E$15</c:f>
              <c:numCache>
                <c:formatCode>###0.0%</c:formatCode>
                <c:ptCount val="3"/>
                <c:pt idx="0">
                  <c:v>0.10930975190370916</c:v>
                </c:pt>
                <c:pt idx="1">
                  <c:v>0.20012706480304956</c:v>
                </c:pt>
                <c:pt idx="2" formatCode="0.0%">
                  <c:v>0.24649298597194388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D0-4E25-85FB-B2DA1DD60046}"/>
            </c:ext>
          </c:extLst>
        </c:ser>
        <c:ser>
          <c:idx val="4"/>
          <c:order val="4"/>
          <c:tx>
            <c:strRef>
              <c:f>динам!$B$16</c:f>
              <c:strCache>
                <c:ptCount val="1"/>
                <c:pt idx="0">
                  <c:v>5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динам!$C$1:$E$1</c:f>
              <c:strCache>
                <c:ptCount val="3"/>
                <c:pt idx="0">
                  <c:v>Квітень 2020</c:v>
                </c:pt>
                <c:pt idx="1">
                  <c:v>Січень 2021</c:v>
                </c:pt>
                <c:pt idx="2">
                  <c:v>Травень 2023</c:v>
                </c:pt>
              </c:strCache>
            </c:strRef>
          </c:cat>
          <c:val>
            <c:numRef>
              <c:f>динам!$C$16:$E$16</c:f>
              <c:numCache>
                <c:formatCode>###0.0%</c:formatCode>
                <c:ptCount val="3"/>
                <c:pt idx="0">
                  <c:v>3.5863424220093344E-2</c:v>
                </c:pt>
                <c:pt idx="1">
                  <c:v>8.1745023295213895E-2</c:v>
                </c:pt>
                <c:pt idx="2" formatCode="0.0%">
                  <c:v>0.2032064128256513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D0-4E25-85FB-B2DA1DD60046}"/>
            </c:ext>
          </c:extLst>
        </c:ser>
        <c:ser>
          <c:idx val="5"/>
          <c:order val="5"/>
          <c:tx>
            <c:strRef>
              <c:f>динам!$B$17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динам!$C$1:$E$1</c:f>
              <c:strCache>
                <c:ptCount val="3"/>
                <c:pt idx="0">
                  <c:v>Квітень 2020</c:v>
                </c:pt>
                <c:pt idx="1">
                  <c:v>Січень 2021</c:v>
                </c:pt>
                <c:pt idx="2">
                  <c:v>Травень 2023</c:v>
                </c:pt>
              </c:strCache>
            </c:strRef>
          </c:cat>
          <c:val>
            <c:numRef>
              <c:f>динам!$C$17:$E$17</c:f>
              <c:numCache>
                <c:formatCode>###0.0%</c:formatCode>
                <c:ptCount val="3"/>
                <c:pt idx="0">
                  <c:v>1.1545074920167035E-2</c:v>
                </c:pt>
                <c:pt idx="1">
                  <c:v>5.3578991952562473E-2</c:v>
                </c:pt>
                <c:pt idx="2" formatCode="0.0%">
                  <c:v>0.10180360721442887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DD0-4E25-85FB-B2DA1DD60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024184"/>
        <c:axId val="119024576"/>
      </c:barChart>
      <c:lineChart>
        <c:grouping val="standard"/>
        <c:varyColors val="0"/>
        <c:ser>
          <c:idx val="6"/>
          <c:order val="6"/>
          <c:tx>
            <c:strRef>
              <c:f>динам!$B$18</c:f>
              <c:strCache>
                <c:ptCount val="1"/>
                <c:pt idx="0">
                  <c:v>Середньозважена оцінка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динам!$C$1:$E$1</c:f>
              <c:strCache>
                <c:ptCount val="3"/>
                <c:pt idx="0">
                  <c:v>Квітень 2020</c:v>
                </c:pt>
                <c:pt idx="1">
                  <c:v>Січень 2021</c:v>
                </c:pt>
                <c:pt idx="2">
                  <c:v>Травень 2023</c:v>
                </c:pt>
              </c:strCache>
            </c:strRef>
          </c:cat>
          <c:val>
            <c:numRef>
              <c:f>динам!$C$18:$E$18</c:f>
              <c:numCache>
                <c:formatCode>0.00</c:formatCode>
                <c:ptCount val="3"/>
                <c:pt idx="0">
                  <c:v>2.3103876739562619</c:v>
                </c:pt>
                <c:pt idx="1">
                  <c:v>2.8162899977623628</c:v>
                </c:pt>
                <c:pt idx="2">
                  <c:v>3.3311021865238732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DD0-4E25-85FB-B2DA1DD60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6999872"/>
        <c:axId val="286999480"/>
      </c:lineChart>
      <c:catAx>
        <c:axId val="119024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024576"/>
        <c:crosses val="autoZero"/>
        <c:auto val="1"/>
        <c:lblAlgn val="ctr"/>
        <c:lblOffset val="100"/>
        <c:noMultiLvlLbl val="0"/>
      </c:catAx>
      <c:valAx>
        <c:axId val="11902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024184"/>
        <c:crosses val="autoZero"/>
        <c:crossBetween val="between"/>
      </c:valAx>
      <c:valAx>
        <c:axId val="286999480"/>
        <c:scaling>
          <c:orientation val="minMax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6999872"/>
        <c:crosses val="max"/>
        <c:crossBetween val="between"/>
      </c:valAx>
      <c:catAx>
        <c:axId val="286999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699948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[ч_лікарі.xlsx]Лист1!$B$52</c:f>
              <c:strCache>
                <c:ptCount val="1"/>
                <c:pt idx="0">
                  <c:v>1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[ч_лікарі.xlsx]Лист1!$D$52:$G$52</c:f>
              <c:numCache>
                <c:formatCode>0.0%</c:formatCode>
                <c:ptCount val="4"/>
                <c:pt idx="0">
                  <c:v>0.12440944881889764</c:v>
                </c:pt>
                <c:pt idx="1">
                  <c:v>0.10037174721189591</c:v>
                </c:pt>
                <c:pt idx="2">
                  <c:v>5.8558558558558557E-2</c:v>
                </c:pt>
                <c:pt idx="3">
                  <c:v>0.10204081632653061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6D-45F6-BB0B-B3E1E959E7F3}"/>
            </c:ext>
          </c:extLst>
        </c:ser>
        <c:ser>
          <c:idx val="1"/>
          <c:order val="1"/>
          <c:tx>
            <c:strRef>
              <c:f>[ч_лікарі.xlsx]Лист1!$B$53</c:f>
              <c:strCache>
                <c:ptCount val="1"/>
                <c:pt idx="0">
                  <c:v>2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[ч_лікарі.xlsx]Лист1!$D$53:$G$53</c:f>
              <c:numCache>
                <c:formatCode>0.0%</c:formatCode>
                <c:ptCount val="4"/>
                <c:pt idx="0">
                  <c:v>0.13543307086614173</c:v>
                </c:pt>
                <c:pt idx="1">
                  <c:v>0.13878562577447337</c:v>
                </c:pt>
                <c:pt idx="2">
                  <c:v>0.13063063063063063</c:v>
                </c:pt>
                <c:pt idx="3">
                  <c:v>0.15306122448979592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6D-45F6-BB0B-B3E1E959E7F3}"/>
            </c:ext>
          </c:extLst>
        </c:ser>
        <c:ser>
          <c:idx val="2"/>
          <c:order val="2"/>
          <c:tx>
            <c:strRef>
              <c:f>[ч_лікарі.xlsx]Лист1!$B$54</c:f>
              <c:strCache>
                <c:ptCount val="1"/>
                <c:pt idx="0">
                  <c:v>3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[ч_лікарі.xlsx]Лист1!$D$54:$G$54</c:f>
              <c:numCache>
                <c:formatCode>0.0%</c:formatCode>
                <c:ptCount val="4"/>
                <c:pt idx="0">
                  <c:v>0.2</c:v>
                </c:pt>
                <c:pt idx="1">
                  <c:v>0.22428748451053285</c:v>
                </c:pt>
                <c:pt idx="2">
                  <c:v>0.13063063063063063</c:v>
                </c:pt>
                <c:pt idx="3">
                  <c:v>0.20408163265306123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6D-45F6-BB0B-B3E1E959E7F3}"/>
            </c:ext>
          </c:extLst>
        </c:ser>
        <c:ser>
          <c:idx val="3"/>
          <c:order val="3"/>
          <c:tx>
            <c:strRef>
              <c:f>[ч_лікарі.xlsx]Лист1!$B$55</c:f>
              <c:strCache>
                <c:ptCount val="1"/>
                <c:pt idx="0">
                  <c:v>4</c:v>
                </c:pt>
              </c:strCache>
            </c:strRef>
          </c:tx>
          <c:spPr>
            <a:pattFill prst="wdUpDiag">
              <a:fgClr>
                <a:srgbClr val="9BBB59"/>
              </a:fgClr>
              <a:bgClr>
                <a:sysClr val="window" lastClr="FFFFFF"/>
              </a:bgClr>
            </a:pattFill>
            <a:ln>
              <a:solidFill>
                <a:srgbClr val="9BBB59"/>
              </a:solidFill>
            </a:ln>
            <a:effectLst/>
          </c:spPr>
          <c:invertIfNegative val="0"/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[ч_лікарі.xlsx]Лист1!$D$55:$G$55</c:f>
              <c:numCache>
                <c:formatCode>0.0%</c:formatCode>
                <c:ptCount val="4"/>
                <c:pt idx="0">
                  <c:v>0.26929133858267718</c:v>
                </c:pt>
                <c:pt idx="1">
                  <c:v>0.20322180916976457</c:v>
                </c:pt>
                <c:pt idx="2">
                  <c:v>0.2927927927927928</c:v>
                </c:pt>
                <c:pt idx="3">
                  <c:v>0.22448979591836735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6D-45F6-BB0B-B3E1E959E7F3}"/>
            </c:ext>
          </c:extLst>
        </c:ser>
        <c:ser>
          <c:idx val="4"/>
          <c:order val="4"/>
          <c:tx>
            <c:strRef>
              <c:f>[ч_лікарі.xlsx]Лист1!$B$56</c:f>
              <c:strCache>
                <c:ptCount val="1"/>
                <c:pt idx="0">
                  <c:v>5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[ч_лікарі.xlsx]Лист1!$D$56:$G$56</c:f>
              <c:numCache>
                <c:formatCode>0.0%</c:formatCode>
                <c:ptCount val="4"/>
                <c:pt idx="0">
                  <c:v>0.18661417322834645</c:v>
                </c:pt>
                <c:pt idx="1">
                  <c:v>0.19826517967781909</c:v>
                </c:pt>
                <c:pt idx="2">
                  <c:v>0.34234234234234234</c:v>
                </c:pt>
                <c:pt idx="3">
                  <c:v>0.17346938775510204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6D-45F6-BB0B-B3E1E959E7F3}"/>
            </c:ext>
          </c:extLst>
        </c:ser>
        <c:ser>
          <c:idx val="5"/>
          <c:order val="5"/>
          <c:tx>
            <c:strRef>
              <c:f>[ч_лікарі.xlsx]Лист1!$B$57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[ч_лікарі.xlsx]Лист1!$D$57:$G$57</c:f>
              <c:numCache>
                <c:formatCode>0.0%</c:formatCode>
                <c:ptCount val="4"/>
                <c:pt idx="0">
                  <c:v>8.4251968503937014E-2</c:v>
                </c:pt>
                <c:pt idx="1">
                  <c:v>0.13506815365551425</c:v>
                </c:pt>
                <c:pt idx="2">
                  <c:v>4.504504504504505E-2</c:v>
                </c:pt>
                <c:pt idx="3">
                  <c:v>0.14285714285714285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16D-45F6-BB0B-B3E1E959E7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2614880"/>
        <c:axId val="322621936"/>
      </c:barChart>
      <c:lineChart>
        <c:grouping val="standard"/>
        <c:varyColors val="0"/>
        <c:ser>
          <c:idx val="6"/>
          <c:order val="6"/>
          <c:tx>
            <c:strRef>
              <c:f>[ч_лікарі.xlsx]Лист1!$B$58</c:f>
              <c:strCache>
                <c:ptCount val="1"/>
                <c:pt idx="0">
                  <c:v>Середньозважена оцінка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[ч_лікарі.xlsx]Лист1!$D$58:$G$58</c:f>
              <c:numCache>
                <c:formatCode>0.00</c:formatCode>
                <c:ptCount val="4"/>
                <c:pt idx="0">
                  <c:v>3.2820292347377475</c:v>
                </c:pt>
                <c:pt idx="1">
                  <c:v>3.3008595988538683</c:v>
                </c:pt>
                <c:pt idx="2">
                  <c:v>3.7641509433962264</c:v>
                </c:pt>
                <c:pt idx="3">
                  <c:v>3.25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16D-45F6-BB0B-B3E1E959E7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603488"/>
        <c:axId val="322616056"/>
      </c:lineChart>
      <c:catAx>
        <c:axId val="32261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2621936"/>
        <c:crosses val="autoZero"/>
        <c:auto val="1"/>
        <c:lblAlgn val="ctr"/>
        <c:lblOffset val="100"/>
        <c:noMultiLvlLbl val="0"/>
      </c:catAx>
      <c:valAx>
        <c:axId val="32262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2614880"/>
        <c:crosses val="autoZero"/>
        <c:crossBetween val="between"/>
      </c:valAx>
      <c:valAx>
        <c:axId val="322616056"/>
        <c:scaling>
          <c:orientation val="minMax"/>
          <c:max val="4.5"/>
          <c:min val="2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603488"/>
        <c:crosses val="max"/>
        <c:crossBetween val="between"/>
      </c:valAx>
      <c:catAx>
        <c:axId val="188603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261605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[ч_лікарі.xlsx]Лист1!$B$52</c:f>
              <c:strCache>
                <c:ptCount val="1"/>
                <c:pt idx="0">
                  <c:v>1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[ч_лікарі.xlsx]Лист1!$H$52:$I$52</c:f>
              <c:numCache>
                <c:formatCode>0.0%</c:formatCode>
                <c:ptCount val="2"/>
                <c:pt idx="0">
                  <c:v>0.12693498452012383</c:v>
                </c:pt>
                <c:pt idx="1">
                  <c:v>0.10669745958429561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3D-4D28-BA9D-B3C1BBAAF98B}"/>
            </c:ext>
          </c:extLst>
        </c:ser>
        <c:ser>
          <c:idx val="1"/>
          <c:order val="1"/>
          <c:tx>
            <c:strRef>
              <c:f>[ч_лікарі.xlsx]Лист1!$B$53</c:f>
              <c:strCache>
                <c:ptCount val="1"/>
                <c:pt idx="0">
                  <c:v>2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[ч_лікарі.xlsx]Лист1!$H$53:$I$53</c:f>
              <c:numCache>
                <c:formatCode>0.0%</c:formatCode>
                <c:ptCount val="2"/>
                <c:pt idx="0">
                  <c:v>0.14241486068111456</c:v>
                </c:pt>
                <c:pt idx="1">
                  <c:v>0.13672055427251731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3D-4D28-BA9D-B3C1BBAAF98B}"/>
            </c:ext>
          </c:extLst>
        </c:ser>
        <c:ser>
          <c:idx val="2"/>
          <c:order val="2"/>
          <c:tx>
            <c:strRef>
              <c:f>[ч_лікарі.xlsx]Лист1!$B$54</c:f>
              <c:strCache>
                <c:ptCount val="1"/>
                <c:pt idx="0">
                  <c:v>3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[ч_лікарі.xlsx]Лист1!$H$54:$I$54</c:f>
              <c:numCache>
                <c:formatCode>0.0%</c:formatCode>
                <c:ptCount val="2"/>
                <c:pt idx="0">
                  <c:v>0.22910216718266255</c:v>
                </c:pt>
                <c:pt idx="1">
                  <c:v>0.19769053117782909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3D-4D28-BA9D-B3C1BBAAF98B}"/>
            </c:ext>
          </c:extLst>
        </c:ser>
        <c:ser>
          <c:idx val="3"/>
          <c:order val="3"/>
          <c:tx>
            <c:strRef>
              <c:f>[ч_лікарі.xlsx]Лист1!$B$55</c:f>
              <c:strCache>
                <c:ptCount val="1"/>
                <c:pt idx="0">
                  <c:v>4</c:v>
                </c:pt>
              </c:strCache>
            </c:strRef>
          </c:tx>
          <c:spPr>
            <a:pattFill prst="wdUpDiag">
              <a:fgClr>
                <a:srgbClr val="9BBB59"/>
              </a:fgClr>
              <a:bgClr>
                <a:sysClr val="window" lastClr="FFFFFF"/>
              </a:bgClr>
            </a:pattFill>
            <a:ln>
              <a:solidFill>
                <a:srgbClr val="9BBB59"/>
              </a:solidFill>
            </a:ln>
            <a:effectLst/>
          </c:spPr>
          <c:invertIfNegative val="0"/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[ч_лікарі.xlsx]Лист1!$H$55:$I$55</c:f>
              <c:numCache>
                <c:formatCode>0.0%</c:formatCode>
                <c:ptCount val="2"/>
                <c:pt idx="0">
                  <c:v>0.25077399380804954</c:v>
                </c:pt>
                <c:pt idx="1">
                  <c:v>0.24572748267898384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3D-4D28-BA9D-B3C1BBAAF98B}"/>
            </c:ext>
          </c:extLst>
        </c:ser>
        <c:ser>
          <c:idx val="4"/>
          <c:order val="4"/>
          <c:tx>
            <c:strRef>
              <c:f>[ч_лікарі.xlsx]Лист1!$B$56</c:f>
              <c:strCache>
                <c:ptCount val="1"/>
                <c:pt idx="0">
                  <c:v>5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[ч_лікарі.xlsx]Лист1!$H$56:$I$56</c:f>
              <c:numCache>
                <c:formatCode>0.0%</c:formatCode>
                <c:ptCount val="2"/>
                <c:pt idx="0">
                  <c:v>0.15479876160990713</c:v>
                </c:pt>
                <c:pt idx="1">
                  <c:v>0.21016166281755197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3D-4D28-BA9D-B3C1BBAAF98B}"/>
            </c:ext>
          </c:extLst>
        </c:ser>
        <c:ser>
          <c:idx val="5"/>
          <c:order val="5"/>
          <c:tx>
            <c:strRef>
              <c:f>[ч_лікарі.xlsx]Лист1!$B$57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[ч_лікарі.xlsx]Лист1!$H$57:$I$57</c:f>
              <c:numCache>
                <c:formatCode>0.0%</c:formatCode>
                <c:ptCount val="2"/>
                <c:pt idx="0">
                  <c:v>9.5975232198142427E-2</c:v>
                </c:pt>
                <c:pt idx="1">
                  <c:v>0.10300230946882218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C3D-4D28-BA9D-B3C1BBAAF9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593688"/>
        <c:axId val="188594080"/>
      </c:barChart>
      <c:lineChart>
        <c:grouping val="standard"/>
        <c:varyColors val="0"/>
        <c:ser>
          <c:idx val="6"/>
          <c:order val="6"/>
          <c:tx>
            <c:strRef>
              <c:f>[ч_лікарі.xlsx]Лист1!$B$58</c:f>
              <c:strCache>
                <c:ptCount val="1"/>
                <c:pt idx="0">
                  <c:v>Середньозважена оцінка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[ч_лікарі.xlsx]Лист1!$H$58:$I$58</c:f>
              <c:numCache>
                <c:formatCode>0.00</c:formatCode>
                <c:ptCount val="2"/>
                <c:pt idx="0">
                  <c:v>3.1815068493150687</c:v>
                </c:pt>
                <c:pt idx="1">
                  <c:v>3.3522142121524201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C3D-4D28-BA9D-B3C1BBAAF9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599568"/>
        <c:axId val="188599176"/>
      </c:lineChart>
      <c:catAx>
        <c:axId val="188593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594080"/>
        <c:crosses val="autoZero"/>
        <c:auto val="1"/>
        <c:lblAlgn val="ctr"/>
        <c:lblOffset val="100"/>
        <c:noMultiLvlLbl val="0"/>
      </c:catAx>
      <c:valAx>
        <c:axId val="188594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593688"/>
        <c:crosses val="autoZero"/>
        <c:crossBetween val="between"/>
      </c:valAx>
      <c:valAx>
        <c:axId val="188599176"/>
        <c:scaling>
          <c:orientation val="minMax"/>
          <c:max val="4.5"/>
          <c:min val="2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599568"/>
        <c:crosses val="max"/>
        <c:crossBetween val="between"/>
      </c:valAx>
      <c:catAx>
        <c:axId val="188599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859917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[ч_лікарі.xlsx]Лист1!$B$52</c:f>
              <c:strCache>
                <c:ptCount val="1"/>
                <c:pt idx="0">
                  <c:v>1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[ч_лікарі.xlsx]Лист1!$J$52:$L$52</c:f>
              <c:numCache>
                <c:formatCode>0.0%</c:formatCode>
                <c:ptCount val="3"/>
                <c:pt idx="0">
                  <c:v>6.8585944115156644E-2</c:v>
                </c:pt>
                <c:pt idx="1">
                  <c:v>0.14308553157474022</c:v>
                </c:pt>
                <c:pt idx="2">
                  <c:v>0.19047619047619047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01-45F0-B1A3-B14DF8A2E4CE}"/>
            </c:ext>
          </c:extLst>
        </c:ser>
        <c:ser>
          <c:idx val="1"/>
          <c:order val="1"/>
          <c:tx>
            <c:strRef>
              <c:f>[ч_лікарі.xlsx]Лист1!$B$53</c:f>
              <c:strCache>
                <c:ptCount val="1"/>
                <c:pt idx="0">
                  <c:v>2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[ч_лікарі.xlsx]Лист1!$J$53:$L$53</c:f>
              <c:numCache>
                <c:formatCode>0.0%</c:formatCode>
                <c:ptCount val="3"/>
                <c:pt idx="0">
                  <c:v>0.12616426756985605</c:v>
                </c:pt>
                <c:pt idx="1">
                  <c:v>0.14708233413269384</c:v>
                </c:pt>
                <c:pt idx="2">
                  <c:v>0.15873015873015872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01-45F0-B1A3-B14DF8A2E4CE}"/>
            </c:ext>
          </c:extLst>
        </c:ser>
        <c:ser>
          <c:idx val="2"/>
          <c:order val="2"/>
          <c:tx>
            <c:strRef>
              <c:f>[ч_лікарі.xlsx]Лист1!$B$54</c:f>
              <c:strCache>
                <c:ptCount val="1"/>
                <c:pt idx="0">
                  <c:v>3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[ч_лікарі.xlsx]Лист1!$J$54:$L$54</c:f>
              <c:numCache>
                <c:formatCode>0.0%</c:formatCode>
                <c:ptCount val="3"/>
                <c:pt idx="0">
                  <c:v>0.19983065198983913</c:v>
                </c:pt>
                <c:pt idx="1">
                  <c:v>0.2038369304556355</c:v>
                </c:pt>
                <c:pt idx="2">
                  <c:v>0.20634920634920634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01-45F0-B1A3-B14DF8A2E4CE}"/>
            </c:ext>
          </c:extLst>
        </c:ser>
        <c:ser>
          <c:idx val="3"/>
          <c:order val="3"/>
          <c:tx>
            <c:strRef>
              <c:f>[ч_лікарі.xlsx]Лист1!$B$55</c:f>
              <c:strCache>
                <c:ptCount val="1"/>
                <c:pt idx="0">
                  <c:v>4</c:v>
                </c:pt>
              </c:strCache>
            </c:strRef>
          </c:tx>
          <c:spPr>
            <a:pattFill prst="wdUpDiag">
              <a:fgClr>
                <a:srgbClr val="9BBB59"/>
              </a:fgClr>
              <a:bgClr>
                <a:sysClr val="window" lastClr="FFFFFF"/>
              </a:bgClr>
            </a:pattFill>
            <a:ln>
              <a:solidFill>
                <a:srgbClr val="9BBB59"/>
              </a:solidFill>
            </a:ln>
            <a:effectLst/>
          </c:spPr>
          <c:invertIfNegative val="0"/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[ч_лікарі.xlsx]Лист1!$J$55:$L$55</c:f>
              <c:numCache>
                <c:formatCode>0.0%</c:formatCode>
                <c:ptCount val="3"/>
                <c:pt idx="0">
                  <c:v>0.26418289585097376</c:v>
                </c:pt>
                <c:pt idx="1">
                  <c:v>0.23181454836131096</c:v>
                </c:pt>
                <c:pt idx="2">
                  <c:v>0.20634920634920634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01-45F0-B1A3-B14DF8A2E4CE}"/>
            </c:ext>
          </c:extLst>
        </c:ser>
        <c:ser>
          <c:idx val="4"/>
          <c:order val="4"/>
          <c:tx>
            <c:strRef>
              <c:f>[ч_лікарі.xlsx]Лист1!$B$56</c:f>
              <c:strCache>
                <c:ptCount val="1"/>
                <c:pt idx="0">
                  <c:v>5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[ч_лікарі.xlsx]Лист1!$J$56:$L$56</c:f>
              <c:numCache>
                <c:formatCode>0.0%</c:formatCode>
                <c:ptCount val="3"/>
                <c:pt idx="0">
                  <c:v>0.23454699407281965</c:v>
                </c:pt>
                <c:pt idx="1">
                  <c:v>0.17825739408473221</c:v>
                </c:pt>
                <c:pt idx="2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01-45F0-B1A3-B14DF8A2E4CE}"/>
            </c:ext>
          </c:extLst>
        </c:ser>
        <c:ser>
          <c:idx val="5"/>
          <c:order val="5"/>
          <c:tx>
            <c:strRef>
              <c:f>[ч_лікарі.xlsx]Лист1!$B$57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[ч_лікарі.xlsx]Лист1!$J$57:$L$57</c:f>
              <c:numCache>
                <c:formatCode>0.0%</c:formatCode>
                <c:ptCount val="3"/>
                <c:pt idx="0">
                  <c:v>0.10668924640135477</c:v>
                </c:pt>
                <c:pt idx="1">
                  <c:v>9.5923261390887304E-2</c:v>
                </c:pt>
                <c:pt idx="2">
                  <c:v>0.12698412698412698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701-45F0-B1A3-B14DF8A2E4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598784"/>
        <c:axId val="188592512"/>
      </c:barChart>
      <c:lineChart>
        <c:grouping val="standard"/>
        <c:varyColors val="0"/>
        <c:ser>
          <c:idx val="6"/>
          <c:order val="6"/>
          <c:tx>
            <c:strRef>
              <c:f>[ч_лікарі.xlsx]Лист1!$B$58</c:f>
              <c:strCache>
                <c:ptCount val="1"/>
                <c:pt idx="0">
                  <c:v>Середньозважена оцінка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[ч_лікарі.xlsx]Лист1!$J$58:$L$58</c:f>
              <c:numCache>
                <c:formatCode>0.00</c:formatCode>
                <c:ptCount val="3"/>
                <c:pt idx="0">
                  <c:v>3.5260663507109005</c:v>
                </c:pt>
                <c:pt idx="1">
                  <c:v>3.1715296198054821</c:v>
                </c:pt>
                <c:pt idx="2">
                  <c:v>2.8727272727272726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701-45F0-B1A3-B14DF8A2E4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597608"/>
        <c:axId val="188596824"/>
      </c:lineChart>
      <c:catAx>
        <c:axId val="18859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592512"/>
        <c:crosses val="autoZero"/>
        <c:auto val="1"/>
        <c:lblAlgn val="ctr"/>
        <c:lblOffset val="100"/>
        <c:noMultiLvlLbl val="0"/>
      </c:catAx>
      <c:valAx>
        <c:axId val="18859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598784"/>
        <c:crosses val="autoZero"/>
        <c:crossBetween val="between"/>
      </c:valAx>
      <c:valAx>
        <c:axId val="188596824"/>
        <c:scaling>
          <c:orientation val="minMax"/>
          <c:max val="4.5"/>
          <c:min val="2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597608"/>
        <c:crosses val="max"/>
        <c:crossBetween val="between"/>
      </c:valAx>
      <c:catAx>
        <c:axId val="188597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859682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[ч_лікарі.xlsx]Лист1!$B$4</c:f>
              <c:strCache>
                <c:ptCount val="1"/>
                <c:pt idx="0">
                  <c:v>1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[ч_лікарі.xlsx]Лист1!$H$4:$I$4</c:f>
              <c:numCache>
                <c:formatCode>0.0%</c:formatCode>
                <c:ptCount val="2"/>
                <c:pt idx="0">
                  <c:v>2.3880597014925377E-2</c:v>
                </c:pt>
                <c:pt idx="1">
                  <c:v>2.1171171171171201E-2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C8-490C-B7B1-43B295D0BEEA}"/>
            </c:ext>
          </c:extLst>
        </c:ser>
        <c:ser>
          <c:idx val="1"/>
          <c:order val="1"/>
          <c:tx>
            <c:strRef>
              <c:f>[ч_лікарі.xlsx]Лист1!$B$5</c:f>
              <c:strCache>
                <c:ptCount val="1"/>
                <c:pt idx="0">
                  <c:v>2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[ч_лікарі.xlsx]Лист1!$H$5:$I$5</c:f>
              <c:numCache>
                <c:formatCode>0.0%</c:formatCode>
                <c:ptCount val="2"/>
                <c:pt idx="0">
                  <c:v>8.3582089552238822E-2</c:v>
                </c:pt>
                <c:pt idx="1">
                  <c:v>5.18018018018018E-2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C8-490C-B7B1-43B295D0BEEA}"/>
            </c:ext>
          </c:extLst>
        </c:ser>
        <c:ser>
          <c:idx val="2"/>
          <c:order val="2"/>
          <c:tx>
            <c:strRef>
              <c:f>[ч_лікарі.xlsx]Лист1!$B$6</c:f>
              <c:strCache>
                <c:ptCount val="1"/>
                <c:pt idx="0">
                  <c:v>3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[ч_лікарі.xlsx]Лист1!$H$6:$I$6</c:f>
              <c:numCache>
                <c:formatCode>0.0%</c:formatCode>
                <c:ptCount val="2"/>
                <c:pt idx="0">
                  <c:v>0.23582089552238805</c:v>
                </c:pt>
                <c:pt idx="1">
                  <c:v>0.21576576576576575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C8-490C-B7B1-43B295D0BEEA}"/>
            </c:ext>
          </c:extLst>
        </c:ser>
        <c:ser>
          <c:idx val="3"/>
          <c:order val="3"/>
          <c:tx>
            <c:strRef>
              <c:f>[ч_лікарі.xlsx]Лист1!$B$7</c:f>
              <c:strCache>
                <c:ptCount val="1"/>
                <c:pt idx="0">
                  <c:v>4</c:v>
                </c:pt>
              </c:strCache>
            </c:strRef>
          </c:tx>
          <c:spPr>
            <a:pattFill prst="wdUpDiag">
              <a:fgClr>
                <a:srgbClr val="9BBB59"/>
              </a:fgClr>
              <a:bgClr>
                <a:sysClr val="window" lastClr="FFFFFF"/>
              </a:bgClr>
            </a:pattFill>
            <a:ln>
              <a:solidFill>
                <a:srgbClr val="9BBB59"/>
              </a:solidFill>
            </a:ln>
            <a:effectLst/>
          </c:spPr>
          <c:invertIfNegative val="0"/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[ч_лікарі.xlsx]Лист1!$H$7:$I$7</c:f>
              <c:numCache>
                <c:formatCode>0.0%</c:formatCode>
                <c:ptCount val="2"/>
                <c:pt idx="0">
                  <c:v>0.32238805970149254</c:v>
                </c:pt>
                <c:pt idx="1">
                  <c:v>0.32972972972972975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C8-490C-B7B1-43B295D0BEEA}"/>
            </c:ext>
          </c:extLst>
        </c:ser>
        <c:ser>
          <c:idx val="4"/>
          <c:order val="4"/>
          <c:tx>
            <c:strRef>
              <c:f>[ч_лікарі.xlsx]Лист1!$B$8</c:f>
              <c:strCache>
                <c:ptCount val="1"/>
                <c:pt idx="0">
                  <c:v>5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[ч_лікарі.xlsx]Лист1!$H$8:$I$8</c:f>
              <c:numCache>
                <c:formatCode>0.0%</c:formatCode>
                <c:ptCount val="2"/>
                <c:pt idx="0">
                  <c:v>0.21194029850746268</c:v>
                </c:pt>
                <c:pt idx="1">
                  <c:v>0.24234234234234234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C8-490C-B7B1-43B295D0BEEA}"/>
            </c:ext>
          </c:extLst>
        </c:ser>
        <c:ser>
          <c:idx val="5"/>
          <c:order val="5"/>
          <c:tx>
            <c:strRef>
              <c:f>[ч_лікарі.xlsx]Лист1!$B$9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[ч_лікарі.xlsx]Лист1!$H$9:$I$9</c:f>
              <c:numCache>
                <c:formatCode>0.0%</c:formatCode>
                <c:ptCount val="2"/>
                <c:pt idx="0">
                  <c:v>0.12238805970149254</c:v>
                </c:pt>
                <c:pt idx="1">
                  <c:v>0.13918918918918918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EC8-490C-B7B1-43B295D0B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829256"/>
        <c:axId val="175834352"/>
      </c:barChart>
      <c:lineChart>
        <c:grouping val="standard"/>
        <c:varyColors val="0"/>
        <c:ser>
          <c:idx val="6"/>
          <c:order val="6"/>
          <c:tx>
            <c:strRef>
              <c:f>[ч_лікарі.xlsx]Лист1!$B$10</c:f>
              <c:strCache>
                <c:ptCount val="1"/>
                <c:pt idx="0">
                  <c:v>Середньозважена оцінка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[ч_лікарі.xlsx]Лист1!$H$10:$I$10</c:f>
              <c:numCache>
                <c:formatCode>0.00</c:formatCode>
                <c:ptCount val="2"/>
                <c:pt idx="0">
                  <c:v>3.7006802721088436</c:v>
                </c:pt>
                <c:pt idx="1">
                  <c:v>3.8367346938775517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EC8-490C-B7B1-43B295D0B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831216"/>
        <c:axId val="175828080"/>
      </c:lineChart>
      <c:catAx>
        <c:axId val="175829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834352"/>
        <c:crosses val="autoZero"/>
        <c:auto val="1"/>
        <c:lblAlgn val="ctr"/>
        <c:lblOffset val="100"/>
        <c:noMultiLvlLbl val="0"/>
      </c:catAx>
      <c:valAx>
        <c:axId val="17583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829256"/>
        <c:crosses val="autoZero"/>
        <c:crossBetween val="between"/>
      </c:valAx>
      <c:valAx>
        <c:axId val="175828080"/>
        <c:scaling>
          <c:orientation val="minMax"/>
          <c:max val="4.5"/>
          <c:min val="2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831216"/>
        <c:crosses val="max"/>
        <c:crossBetween val="between"/>
      </c:valAx>
      <c:catAx>
        <c:axId val="175831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582808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[ч_лікарі.xlsx]Лист1!$B$52</c:f>
              <c:strCache>
                <c:ptCount val="1"/>
                <c:pt idx="0">
                  <c:v>1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[ч_лікарі.xlsx]Лист1!$M$52:$P$52</c:f>
              <c:numCache>
                <c:formatCode>0.0%</c:formatCode>
                <c:ptCount val="4"/>
                <c:pt idx="0">
                  <c:v>5.9633027522935783E-2</c:v>
                </c:pt>
                <c:pt idx="1">
                  <c:v>0.10638297872340426</c:v>
                </c:pt>
                <c:pt idx="2">
                  <c:v>0.12646675358539766</c:v>
                </c:pt>
                <c:pt idx="3">
                  <c:v>7.5921908893709325E-2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83-41D9-B221-549875A9CDDB}"/>
            </c:ext>
          </c:extLst>
        </c:ser>
        <c:ser>
          <c:idx val="1"/>
          <c:order val="1"/>
          <c:tx>
            <c:strRef>
              <c:f>[ч_лікарі.xlsx]Лист1!$B$53</c:f>
              <c:strCache>
                <c:ptCount val="1"/>
                <c:pt idx="0">
                  <c:v>2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[ч_лікарі.xlsx]Лист1!$M$53:$P$53</c:f>
              <c:numCache>
                <c:formatCode>0.0%</c:formatCode>
                <c:ptCount val="4"/>
                <c:pt idx="0">
                  <c:v>9.6330275229357804E-2</c:v>
                </c:pt>
                <c:pt idx="1">
                  <c:v>0.14184397163120568</c:v>
                </c:pt>
                <c:pt idx="2">
                  <c:v>0.14341590612777053</c:v>
                </c:pt>
                <c:pt idx="3">
                  <c:v>0.13449023861171366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83-41D9-B221-549875A9CDDB}"/>
            </c:ext>
          </c:extLst>
        </c:ser>
        <c:ser>
          <c:idx val="2"/>
          <c:order val="2"/>
          <c:tx>
            <c:strRef>
              <c:f>[ч_лікарі.xlsx]Лист1!$B$54</c:f>
              <c:strCache>
                <c:ptCount val="1"/>
                <c:pt idx="0">
                  <c:v>3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[ч_лікарі.xlsx]Лист1!$M$54:$P$54</c:f>
              <c:numCache>
                <c:formatCode>0.0%</c:formatCode>
                <c:ptCount val="4"/>
                <c:pt idx="0">
                  <c:v>0.15137614678899083</c:v>
                </c:pt>
                <c:pt idx="1">
                  <c:v>0.19858156028368795</c:v>
                </c:pt>
                <c:pt idx="2">
                  <c:v>0.20534550195567147</c:v>
                </c:pt>
                <c:pt idx="3">
                  <c:v>0.2169197396963124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83-41D9-B221-549875A9CDDB}"/>
            </c:ext>
          </c:extLst>
        </c:ser>
        <c:ser>
          <c:idx val="3"/>
          <c:order val="3"/>
          <c:tx>
            <c:strRef>
              <c:f>[ч_лікарі.xlsx]Лист1!$B$55</c:f>
              <c:strCache>
                <c:ptCount val="1"/>
                <c:pt idx="0">
                  <c:v>4</c:v>
                </c:pt>
              </c:strCache>
            </c:strRef>
          </c:tx>
          <c:spPr>
            <a:pattFill prst="wdUpDiag">
              <a:fgClr>
                <a:srgbClr val="9BBB59"/>
              </a:fgClr>
              <a:bgClr>
                <a:sysClr val="window" lastClr="FFFFFF"/>
              </a:bgClr>
            </a:pattFill>
            <a:ln>
              <a:solidFill>
                <a:srgbClr val="9BBB59"/>
              </a:solidFill>
            </a:ln>
            <a:effectLst/>
          </c:spPr>
          <c:invertIfNegative val="0"/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[ч_лікарі.xlsx]Лист1!$M$55:$P$55</c:f>
              <c:numCache>
                <c:formatCode>0.0%</c:formatCode>
                <c:ptCount val="4"/>
                <c:pt idx="0">
                  <c:v>0.26146788990825687</c:v>
                </c:pt>
                <c:pt idx="1">
                  <c:v>0.24822695035460993</c:v>
                </c:pt>
                <c:pt idx="2">
                  <c:v>0.22946544980443284</c:v>
                </c:pt>
                <c:pt idx="3">
                  <c:v>0.29501084598698479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83-41D9-B221-549875A9CDDB}"/>
            </c:ext>
          </c:extLst>
        </c:ser>
        <c:ser>
          <c:idx val="4"/>
          <c:order val="4"/>
          <c:tx>
            <c:strRef>
              <c:f>[ч_лікарі.xlsx]Лист1!$B$56</c:f>
              <c:strCache>
                <c:ptCount val="1"/>
                <c:pt idx="0">
                  <c:v>5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[ч_лікарі.xlsx]Лист1!$M$56:$P$56</c:f>
              <c:numCache>
                <c:formatCode>0.0%</c:formatCode>
                <c:ptCount val="4"/>
                <c:pt idx="0">
                  <c:v>0.34862385321100914</c:v>
                </c:pt>
                <c:pt idx="1">
                  <c:v>0.18085106382978725</c:v>
                </c:pt>
                <c:pt idx="2">
                  <c:v>0.17926988265971316</c:v>
                </c:pt>
                <c:pt idx="3">
                  <c:v>0.22776572668112799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83-41D9-B221-549875A9CDDB}"/>
            </c:ext>
          </c:extLst>
        </c:ser>
        <c:ser>
          <c:idx val="5"/>
          <c:order val="5"/>
          <c:tx>
            <c:strRef>
              <c:f>[ч_лікарі.xlsx]Лист1!$B$57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[ч_лікарі.xlsx]Лист1!$M$57:$P$57</c:f>
              <c:numCache>
                <c:formatCode>0.0%</c:formatCode>
                <c:ptCount val="4"/>
                <c:pt idx="0">
                  <c:v>8.2568807339449546E-2</c:v>
                </c:pt>
                <c:pt idx="1">
                  <c:v>0.12411347517730496</c:v>
                </c:pt>
                <c:pt idx="2">
                  <c:v>0.11603650586701435</c:v>
                </c:pt>
                <c:pt idx="3">
                  <c:v>4.9891540130151846E-2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C83-41D9-B221-549875A9C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606232"/>
        <c:axId val="188605056"/>
      </c:barChart>
      <c:lineChart>
        <c:grouping val="standard"/>
        <c:varyColors val="0"/>
        <c:ser>
          <c:idx val="6"/>
          <c:order val="6"/>
          <c:tx>
            <c:strRef>
              <c:f>[ч_лікарі.xlsx]Лист1!$B$58</c:f>
              <c:strCache>
                <c:ptCount val="1"/>
                <c:pt idx="0">
                  <c:v>Середньозважена оцінка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[ч_лікарі.xlsx]Лист1!$M$58:$P$58</c:f>
              <c:numCache>
                <c:formatCode>0.00</c:formatCode>
                <c:ptCount val="4"/>
                <c:pt idx="0">
                  <c:v>3.8099999999999996</c:v>
                </c:pt>
                <c:pt idx="1">
                  <c:v>3.2914979757085021</c:v>
                </c:pt>
                <c:pt idx="2">
                  <c:v>3.2168141592920354</c:v>
                </c:pt>
                <c:pt idx="3">
                  <c:v>3.4885844748858443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C83-41D9-B221-549875A9C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601528"/>
        <c:axId val="188606624"/>
      </c:lineChart>
      <c:catAx>
        <c:axId val="188606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605056"/>
        <c:crosses val="autoZero"/>
        <c:auto val="1"/>
        <c:lblAlgn val="ctr"/>
        <c:lblOffset val="100"/>
        <c:noMultiLvlLbl val="0"/>
      </c:catAx>
      <c:valAx>
        <c:axId val="18860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606232"/>
        <c:crosses val="autoZero"/>
        <c:crossBetween val="between"/>
      </c:valAx>
      <c:valAx>
        <c:axId val="188606624"/>
        <c:scaling>
          <c:orientation val="minMax"/>
          <c:max val="4.5"/>
          <c:min val="2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601528"/>
        <c:crosses val="max"/>
        <c:crossBetween val="between"/>
      </c:valAx>
      <c:catAx>
        <c:axId val="188601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860662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[ч_лікарі.xlsx]Лист1!$B$52</c:f>
              <c:strCache>
                <c:ptCount val="1"/>
                <c:pt idx="0">
                  <c:v>1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[ч_лікарі.xlsx]Лист1!$Q$52:$U$52</c:f>
              <c:numCache>
                <c:formatCode>0.0%</c:formatCode>
                <c:ptCount val="5"/>
                <c:pt idx="0">
                  <c:v>0.19387755102040816</c:v>
                </c:pt>
                <c:pt idx="1">
                  <c:v>0.10740740740740741</c:v>
                </c:pt>
                <c:pt idx="2">
                  <c:v>0.1119751166407465</c:v>
                </c:pt>
                <c:pt idx="3">
                  <c:v>9.3264248704663211E-2</c:v>
                </c:pt>
                <c:pt idx="4">
                  <c:v>7.0048309178743967E-2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73-425E-A987-435555E6AA07}"/>
            </c:ext>
          </c:extLst>
        </c:ser>
        <c:ser>
          <c:idx val="1"/>
          <c:order val="1"/>
          <c:tx>
            <c:strRef>
              <c:f>[ч_лікарі.xlsx]Лист1!$B$53</c:f>
              <c:strCache>
                <c:ptCount val="1"/>
                <c:pt idx="0">
                  <c:v>2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[ч_лікарі.xlsx]Лист1!$Q$53:$U$53</c:f>
              <c:numCache>
                <c:formatCode>0.0%</c:formatCode>
                <c:ptCount val="5"/>
                <c:pt idx="0">
                  <c:v>0.15306122448979592</c:v>
                </c:pt>
                <c:pt idx="1">
                  <c:v>0.16111111111111109</c:v>
                </c:pt>
                <c:pt idx="2">
                  <c:v>0.13685847589424571</c:v>
                </c:pt>
                <c:pt idx="3">
                  <c:v>0.13298791018998274</c:v>
                </c:pt>
                <c:pt idx="4">
                  <c:v>0.10628019323671496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73-425E-A987-435555E6AA07}"/>
            </c:ext>
          </c:extLst>
        </c:ser>
        <c:ser>
          <c:idx val="2"/>
          <c:order val="2"/>
          <c:tx>
            <c:strRef>
              <c:f>[ч_лікарі.xlsx]Лист1!$B$54</c:f>
              <c:strCache>
                <c:ptCount val="1"/>
                <c:pt idx="0">
                  <c:v>3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[ч_лікарі.xlsx]Лист1!$Q$54:$U$54</c:f>
              <c:numCache>
                <c:formatCode>0.0%</c:formatCode>
                <c:ptCount val="5"/>
                <c:pt idx="0">
                  <c:v>0.19727891156462582</c:v>
                </c:pt>
                <c:pt idx="1">
                  <c:v>0.21481481481481482</c:v>
                </c:pt>
                <c:pt idx="2">
                  <c:v>0.2021772939346812</c:v>
                </c:pt>
                <c:pt idx="3">
                  <c:v>0.20898100172711573</c:v>
                </c:pt>
                <c:pt idx="4">
                  <c:v>0.18115942028985507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73-425E-A987-435555E6AA07}"/>
            </c:ext>
          </c:extLst>
        </c:ser>
        <c:ser>
          <c:idx val="3"/>
          <c:order val="3"/>
          <c:tx>
            <c:strRef>
              <c:f>[ч_лікарі.xlsx]Лист1!$B$55</c:f>
              <c:strCache>
                <c:ptCount val="1"/>
                <c:pt idx="0">
                  <c:v>4</c:v>
                </c:pt>
              </c:strCache>
            </c:strRef>
          </c:tx>
          <c:spPr>
            <a:pattFill prst="wdUpDiag">
              <a:fgClr>
                <a:srgbClr val="9BBB59"/>
              </a:fgClr>
              <a:bgClr>
                <a:sysClr val="window" lastClr="FFFFFF"/>
              </a:bgClr>
            </a:pattFill>
            <a:ln>
              <a:solidFill>
                <a:srgbClr val="9BBB59"/>
              </a:solidFill>
            </a:ln>
            <a:effectLst/>
          </c:spPr>
          <c:invertIfNegative val="0"/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[ч_лікарі.xlsx]Лист1!$Q$55:$U$55</c:f>
              <c:numCache>
                <c:formatCode>0.0%</c:formatCode>
                <c:ptCount val="5"/>
                <c:pt idx="0">
                  <c:v>0.24829931972789115</c:v>
                </c:pt>
                <c:pt idx="1">
                  <c:v>0.22962962962962963</c:v>
                </c:pt>
                <c:pt idx="2">
                  <c:v>0.25194401244167963</c:v>
                </c:pt>
                <c:pt idx="3">
                  <c:v>0.25043177892918828</c:v>
                </c:pt>
                <c:pt idx="4">
                  <c:v>0.25845410628019322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73-425E-A987-435555E6AA07}"/>
            </c:ext>
          </c:extLst>
        </c:ser>
        <c:ser>
          <c:idx val="4"/>
          <c:order val="4"/>
          <c:tx>
            <c:strRef>
              <c:f>[ч_лікарі.xlsx]Лист1!$B$56</c:f>
              <c:strCache>
                <c:ptCount val="1"/>
                <c:pt idx="0">
                  <c:v>5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[ч_лікарі.xlsx]Лист1!$Q$56:$U$56</c:f>
              <c:numCache>
                <c:formatCode>0.0%</c:formatCode>
                <c:ptCount val="5"/>
                <c:pt idx="0">
                  <c:v>0.12585034013605442</c:v>
                </c:pt>
                <c:pt idx="1">
                  <c:v>0.18148148148148149</c:v>
                </c:pt>
                <c:pt idx="2">
                  <c:v>0.19284603421461896</c:v>
                </c:pt>
                <c:pt idx="3">
                  <c:v>0.22107081174438686</c:v>
                </c:pt>
                <c:pt idx="4">
                  <c:v>0.26328502415458938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73-425E-A987-435555E6AA07}"/>
            </c:ext>
          </c:extLst>
        </c:ser>
        <c:ser>
          <c:idx val="5"/>
          <c:order val="5"/>
          <c:tx>
            <c:strRef>
              <c:f>[ч_лікарі.xlsx]Лист1!$B$57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[ч_лікарі.xlsx]Лист1!$Q$57:$U$57</c:f>
              <c:numCache>
                <c:formatCode>0.0%</c:formatCode>
                <c:ptCount val="5"/>
                <c:pt idx="0">
                  <c:v>8.1632653061224497E-2</c:v>
                </c:pt>
                <c:pt idx="1">
                  <c:v>0.10555555555555556</c:v>
                </c:pt>
                <c:pt idx="2">
                  <c:v>0.10419906687402798</c:v>
                </c:pt>
                <c:pt idx="3">
                  <c:v>9.3264248704663211E-2</c:v>
                </c:pt>
                <c:pt idx="4">
                  <c:v>0.12077294685990339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773-425E-A987-435555E6AA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600352"/>
        <c:axId val="188599960"/>
      </c:barChart>
      <c:lineChart>
        <c:grouping val="standard"/>
        <c:varyColors val="0"/>
        <c:ser>
          <c:idx val="6"/>
          <c:order val="6"/>
          <c:tx>
            <c:strRef>
              <c:f>[ч_лікарі.xlsx]Лист1!$B$58</c:f>
              <c:strCache>
                <c:ptCount val="1"/>
                <c:pt idx="0">
                  <c:v>Середньозважена оцінка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[ч_лікарі.xlsx]Лист1!$Q$58:$U$58</c:f>
              <c:numCache>
                <c:formatCode>0.00</c:formatCode>
                <c:ptCount val="5"/>
                <c:pt idx="0">
                  <c:v>2.9555555555555562</c:v>
                </c:pt>
                <c:pt idx="1">
                  <c:v>3.2422360248447206</c:v>
                </c:pt>
                <c:pt idx="2">
                  <c:v>3.3090277777777781</c:v>
                </c:pt>
                <c:pt idx="3">
                  <c:v>3.4114285714285715</c:v>
                </c:pt>
                <c:pt idx="4">
                  <c:v>3.6126373626373618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773-425E-A987-435555E6AA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602704"/>
        <c:axId val="188592120"/>
      </c:lineChart>
      <c:catAx>
        <c:axId val="18860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599960"/>
        <c:crosses val="autoZero"/>
        <c:auto val="1"/>
        <c:lblAlgn val="ctr"/>
        <c:lblOffset val="100"/>
        <c:noMultiLvlLbl val="0"/>
      </c:catAx>
      <c:valAx>
        <c:axId val="188599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600352"/>
        <c:crosses val="autoZero"/>
        <c:crossBetween val="between"/>
      </c:valAx>
      <c:valAx>
        <c:axId val="188592120"/>
        <c:scaling>
          <c:orientation val="minMax"/>
          <c:max val="4.5"/>
          <c:min val="2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602704"/>
        <c:crosses val="max"/>
        <c:crossBetween val="between"/>
      </c:valAx>
      <c:catAx>
        <c:axId val="188602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859212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881449601408515E-2"/>
          <c:y val="7.860329507004396E-2"/>
          <c:w val="0.52064002869206571"/>
          <c:h val="0.80793296018720551"/>
        </c:manualLayout>
      </c:layout>
      <c:pieChart>
        <c:varyColors val="1"/>
        <c:ser>
          <c:idx val="0"/>
          <c:order val="0"/>
          <c:explosion val="4"/>
          <c:dPt>
            <c:idx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 w="19050"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7C-4DEF-8F2E-89264C307A97}"/>
              </c:ext>
            </c:extLst>
          </c:dPt>
          <c:dPt>
            <c:idx val="1"/>
            <c:bubble3D val="0"/>
            <c:spPr>
              <a:pattFill prst="wdUpDiag">
                <a:fgClr>
                  <a:schemeClr val="accent3"/>
                </a:fgClr>
                <a:bgClr>
                  <a:schemeClr val="bg1"/>
                </a:bgClr>
              </a:patt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7C-4DEF-8F2E-89264C307A97}"/>
              </c:ext>
            </c:extLst>
          </c:dPt>
          <c:dPt>
            <c:idx val="2"/>
            <c:bubble3D val="0"/>
            <c:spPr>
              <a:pattFill prst="wdDnDiag">
                <a:fgClr>
                  <a:schemeClr val="accent6"/>
                </a:fgClr>
                <a:bgClr>
                  <a:schemeClr val="bg1"/>
                </a:bgClr>
              </a:pattFill>
              <a:ln w="19050"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47C-4DEF-8F2E-89264C307A97}"/>
              </c:ext>
            </c:extLst>
          </c:dPt>
          <c:dPt>
            <c:idx val="3"/>
            <c:bubble3D val="0"/>
            <c:spPr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 w="190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47C-4DEF-8F2E-89264C307A97}"/>
              </c:ext>
            </c:extLst>
          </c:dPt>
          <c:dPt>
            <c:idx val="4"/>
            <c:bubble3D val="0"/>
            <c:spPr>
              <a:pattFill prst="wdDn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47C-4DEF-8F2E-89264C307A97}"/>
              </c:ext>
            </c:extLst>
          </c:dPt>
          <c:dLbls>
            <c:dLbl>
              <c:idx val="3"/>
              <c:layout>
                <c:manualLayout>
                  <c:x val="4.3521473041456898E-2"/>
                  <c:y val="-9.873275755962817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47C-4DEF-8F2E-89264C307A97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Лист1!$B$62:$B$66</c:f>
              <c:strCache>
                <c:ptCount val="5"/>
                <c:pt idx="0">
                  <c:v>Так, цілком</c:v>
                </c:pt>
                <c:pt idx="1">
                  <c:v>Швидше так</c:v>
                </c:pt>
                <c:pt idx="2">
                  <c:v>Швидше ні</c:v>
                </c:pt>
                <c:pt idx="3">
                  <c:v>Зовсім не забезпечили</c:v>
                </c:pt>
                <c:pt idx="4">
                  <c:v>Важко сказати</c:v>
                </c:pt>
              </c:strCache>
            </c:strRef>
          </c:cat>
          <c:val>
            <c:numRef>
              <c:f>Лист1!$C$62:$C$66</c:f>
              <c:numCache>
                <c:formatCode>0.0%</c:formatCode>
                <c:ptCount val="5"/>
                <c:pt idx="0">
                  <c:v>0.32474629195940674</c:v>
                </c:pt>
                <c:pt idx="1">
                  <c:v>0.47697111631537858</c:v>
                </c:pt>
                <c:pt idx="2">
                  <c:v>9.2896174863387984E-2</c:v>
                </c:pt>
                <c:pt idx="3">
                  <c:v>8.9773614363778294E-3</c:v>
                </c:pt>
                <c:pt idx="4">
                  <c:v>9.640905542544885E-2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47C-4DEF-8F2E-89264C307A9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30527705775908"/>
          <c:y val="7.5904752869746697E-2"/>
          <c:w val="0.3529901697070475"/>
          <c:h val="0.82755361603895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ru-RU"/>
    </a:p>
  </c:txPr>
  <c:externalData r:id="rId4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50538057742782"/>
          <c:y val="0.16565944881889763"/>
          <c:w val="0.66867672790901145"/>
          <c:h val="0.71372721146343188"/>
        </c:manualLayout>
      </c:layout>
      <c:barChart>
        <c:barDir val="bar"/>
        <c:grouping val="clustered"/>
        <c:varyColors val="0"/>
        <c:ser>
          <c:idx val="0"/>
          <c:order val="0"/>
          <c:spPr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95-4174-90F8-FD141E2B53C4}"/>
              </c:ext>
            </c:extLst>
          </c:dPt>
          <c:dPt>
            <c:idx val="1"/>
            <c:invertIfNegative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595-4174-90F8-FD141E2B53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Лист1!$V$63:$V$64</c:f>
              <c:strCache>
                <c:ptCount val="2"/>
                <c:pt idx="0">
                  <c:v>Ні</c:v>
                </c:pt>
                <c:pt idx="1">
                  <c:v>Так</c:v>
                </c:pt>
              </c:strCache>
            </c:strRef>
          </c:cat>
          <c:val>
            <c:numRef>
              <c:f>Лист1!$W$63:$W$64</c:f>
              <c:numCache>
                <c:formatCode>0.0%</c:formatCode>
                <c:ptCount val="2"/>
                <c:pt idx="0">
                  <c:v>0.10187353629976581</c:v>
                </c:pt>
                <c:pt idx="1">
                  <c:v>0.80171740827478533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95-4174-90F8-FD141E2B53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0114416"/>
        <c:axId val="190102656"/>
      </c:barChart>
      <c:catAx>
        <c:axId val="190114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102656"/>
        <c:crosses val="autoZero"/>
        <c:auto val="1"/>
        <c:lblAlgn val="ctr"/>
        <c:lblOffset val="100"/>
        <c:noMultiLvlLbl val="0"/>
      </c:catAx>
      <c:valAx>
        <c:axId val="1901026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90114416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динам!$B$24</c:f>
              <c:strCache>
                <c:ptCount val="1"/>
                <c:pt idx="0">
                  <c:v>Так, цілком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chemeClr val="bg1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динам!$C$1:$E$1</c:f>
              <c:strCache>
                <c:ptCount val="3"/>
                <c:pt idx="0">
                  <c:v>Квітень 2020</c:v>
                </c:pt>
                <c:pt idx="1">
                  <c:v>Січень 2021</c:v>
                </c:pt>
                <c:pt idx="2">
                  <c:v>Травень 2023</c:v>
                </c:pt>
              </c:strCache>
            </c:strRef>
          </c:cat>
          <c:val>
            <c:numRef>
              <c:f>динам!$C$24:$E$24</c:f>
              <c:numCache>
                <c:formatCode>###0.0%</c:formatCode>
                <c:ptCount val="3"/>
                <c:pt idx="0">
                  <c:v>7.4182528062469499E-2</c:v>
                </c:pt>
                <c:pt idx="1">
                  <c:v>6.0024752475247523E-2</c:v>
                </c:pt>
                <c:pt idx="2" formatCode="0.0%">
                  <c:v>0.32474629195940674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EA-4D99-8739-0E1EF1956991}"/>
            </c:ext>
          </c:extLst>
        </c:ser>
        <c:ser>
          <c:idx val="1"/>
          <c:order val="1"/>
          <c:tx>
            <c:strRef>
              <c:f>динам!$B$25</c:f>
              <c:strCache>
                <c:ptCount val="1"/>
                <c:pt idx="0">
                  <c:v>Швидше так</c:v>
                </c:pt>
              </c:strCache>
            </c:strRef>
          </c:tx>
          <c:spPr>
            <a:pattFill prst="wdUpDiag">
              <a:fgClr>
                <a:schemeClr val="accent3"/>
              </a:fgClr>
              <a:bgClr>
                <a:schemeClr val="bg1"/>
              </a:bgClr>
            </a:pattFill>
            <a:ln>
              <a:solidFill>
                <a:schemeClr val="accent3"/>
              </a:solidFill>
            </a:ln>
            <a:effectLst/>
          </c:spPr>
          <c:invertIfNegative val="0"/>
          <c:cat>
            <c:strRef>
              <c:f>динам!$C$1:$E$1</c:f>
              <c:strCache>
                <c:ptCount val="3"/>
                <c:pt idx="0">
                  <c:v>Квітень 2020</c:v>
                </c:pt>
                <c:pt idx="1">
                  <c:v>Січень 2021</c:v>
                </c:pt>
                <c:pt idx="2">
                  <c:v>Травень 2023</c:v>
                </c:pt>
              </c:strCache>
            </c:strRef>
          </c:cat>
          <c:val>
            <c:numRef>
              <c:f>динам!$C$25:$E$25</c:f>
              <c:numCache>
                <c:formatCode>###0.0%</c:formatCode>
                <c:ptCount val="3"/>
                <c:pt idx="0">
                  <c:v>0.51781356759394825</c:v>
                </c:pt>
                <c:pt idx="1">
                  <c:v>0.31311881188118812</c:v>
                </c:pt>
                <c:pt idx="2" formatCode="0.0%">
                  <c:v>0.47697111631537858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EA-4D99-8739-0E1EF1956991}"/>
            </c:ext>
          </c:extLst>
        </c:ser>
        <c:ser>
          <c:idx val="2"/>
          <c:order val="2"/>
          <c:tx>
            <c:strRef>
              <c:f>динам!$B$26</c:f>
              <c:strCache>
                <c:ptCount val="1"/>
                <c:pt idx="0">
                  <c:v>Швидше ні</c:v>
                </c:pt>
              </c:strCache>
            </c:strRef>
          </c:tx>
          <c:spPr>
            <a:pattFill prst="wdDnDiag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cat>
            <c:strRef>
              <c:f>динам!$C$1:$E$1</c:f>
              <c:strCache>
                <c:ptCount val="3"/>
                <c:pt idx="0">
                  <c:v>Квітень 2020</c:v>
                </c:pt>
                <c:pt idx="1">
                  <c:v>Січень 2021</c:v>
                </c:pt>
                <c:pt idx="2">
                  <c:v>Травень 2023</c:v>
                </c:pt>
              </c:strCache>
            </c:strRef>
          </c:cat>
          <c:val>
            <c:numRef>
              <c:f>динам!$C$26:$E$26</c:f>
              <c:numCache>
                <c:formatCode>###0.0%</c:formatCode>
                <c:ptCount val="3"/>
                <c:pt idx="0">
                  <c:v>0.2535383113714007</c:v>
                </c:pt>
                <c:pt idx="1">
                  <c:v>0.38634488448844884</c:v>
                </c:pt>
                <c:pt idx="2" formatCode="0.0%">
                  <c:v>9.2896174863387984E-2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EA-4D99-8739-0E1EF1956991}"/>
            </c:ext>
          </c:extLst>
        </c:ser>
        <c:ser>
          <c:idx val="3"/>
          <c:order val="3"/>
          <c:tx>
            <c:strRef>
              <c:f>динам!$B$27</c:f>
              <c:strCache>
                <c:ptCount val="1"/>
                <c:pt idx="0">
                  <c:v>Зовсім не забезпечили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динам!$C$1:$E$1</c:f>
              <c:strCache>
                <c:ptCount val="3"/>
                <c:pt idx="0">
                  <c:v>Квітень 2020</c:v>
                </c:pt>
                <c:pt idx="1">
                  <c:v>Січень 2021</c:v>
                </c:pt>
                <c:pt idx="2">
                  <c:v>Травень 2023</c:v>
                </c:pt>
              </c:strCache>
            </c:strRef>
          </c:cat>
          <c:val>
            <c:numRef>
              <c:f>динам!$C$27:$E$27</c:f>
              <c:numCache>
                <c:formatCode>###0.0%</c:formatCode>
                <c:ptCount val="3"/>
                <c:pt idx="0">
                  <c:v>5.3684724255734506E-2</c:v>
                </c:pt>
                <c:pt idx="1">
                  <c:v>9.9009900990099015E-2</c:v>
                </c:pt>
                <c:pt idx="2" formatCode="0.0%">
                  <c:v>8.9773614363778294E-3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EA-4D99-8739-0E1EF1956991}"/>
            </c:ext>
          </c:extLst>
        </c:ser>
        <c:ser>
          <c:idx val="4"/>
          <c:order val="4"/>
          <c:tx>
            <c:strRef>
              <c:f>динам!$B$28</c:f>
              <c:strCache>
                <c:ptCount val="1"/>
                <c:pt idx="0">
                  <c:v>Важко сказати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динам!$C$1:$E$1</c:f>
              <c:strCache>
                <c:ptCount val="3"/>
                <c:pt idx="0">
                  <c:v>Квітень 2020</c:v>
                </c:pt>
                <c:pt idx="1">
                  <c:v>Січень 2021</c:v>
                </c:pt>
                <c:pt idx="2">
                  <c:v>Травень 2023</c:v>
                </c:pt>
              </c:strCache>
            </c:strRef>
          </c:cat>
          <c:val>
            <c:numRef>
              <c:f>динам!$C$28:$E$28</c:f>
              <c:numCache>
                <c:formatCode>###0.0%</c:formatCode>
                <c:ptCount val="3"/>
                <c:pt idx="0">
                  <c:v>0.10078086871644705</c:v>
                </c:pt>
                <c:pt idx="1">
                  <c:v>0.14150165016501651</c:v>
                </c:pt>
                <c:pt idx="2" formatCode="0.0%">
                  <c:v>9.640905542544885E-2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EA-4D99-8739-0E1EF1956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7697672"/>
        <c:axId val="167697280"/>
      </c:barChart>
      <c:lineChart>
        <c:grouping val="standard"/>
        <c:varyColors val="0"/>
        <c:ser>
          <c:idx val="5"/>
          <c:order val="5"/>
          <c:tx>
            <c:strRef>
              <c:f>динам!$B$29</c:f>
              <c:strCache>
                <c:ptCount val="1"/>
                <c:pt idx="0">
                  <c:v>Так - Ні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val>
            <c:numRef>
              <c:f>динам!$C$29:$E$29</c:f>
              <c:numCache>
                <c:formatCode>0.0%</c:formatCode>
                <c:ptCount val="3"/>
                <c:pt idx="0">
                  <c:v>0.28477306002928254</c:v>
                </c:pt>
                <c:pt idx="1">
                  <c:v>-0.11221122112211221</c:v>
                </c:pt>
                <c:pt idx="2">
                  <c:v>0.69984387197501952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CEA-4D99-8739-0E1EF1956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698848"/>
        <c:axId val="167699240"/>
      </c:lineChart>
      <c:catAx>
        <c:axId val="167697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697280"/>
        <c:crosses val="autoZero"/>
        <c:auto val="1"/>
        <c:lblAlgn val="ctr"/>
        <c:lblOffset val="100"/>
        <c:noMultiLvlLbl val="0"/>
      </c:catAx>
      <c:valAx>
        <c:axId val="16769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697672"/>
        <c:crosses val="autoZero"/>
        <c:crossBetween val="between"/>
      </c:valAx>
      <c:valAx>
        <c:axId val="167699240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698848"/>
        <c:crosses val="max"/>
        <c:crossBetween val="between"/>
      </c:valAx>
      <c:catAx>
        <c:axId val="167698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769924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[ч_лікарі.xlsx]Лист1!$B$62</c:f>
              <c:strCache>
                <c:ptCount val="1"/>
                <c:pt idx="0">
                  <c:v>Так, цілком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[ч_лікарі.xlsx]Лист1!$D$62:$G$62</c:f>
              <c:numCache>
                <c:formatCode>0.0%</c:formatCode>
                <c:ptCount val="4"/>
                <c:pt idx="0">
                  <c:v>0.27286702536510377</c:v>
                </c:pt>
                <c:pt idx="1">
                  <c:v>0.39688249400479614</c:v>
                </c:pt>
                <c:pt idx="2">
                  <c:v>0.32017543859649122</c:v>
                </c:pt>
                <c:pt idx="3">
                  <c:v>0.36683417085427128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AA-4094-898A-88FA453D6E22}"/>
            </c:ext>
          </c:extLst>
        </c:ser>
        <c:ser>
          <c:idx val="1"/>
          <c:order val="1"/>
          <c:tx>
            <c:strRef>
              <c:f>[ч_лікарі.xlsx]Лист1!$B$63</c:f>
              <c:strCache>
                <c:ptCount val="1"/>
                <c:pt idx="0">
                  <c:v>Швидше так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[ч_лікарі.xlsx]Лист1!$D$63:$G$63</c:f>
              <c:numCache>
                <c:formatCode>0.0%</c:formatCode>
                <c:ptCount val="4"/>
                <c:pt idx="0">
                  <c:v>0.5188316679477325</c:v>
                </c:pt>
                <c:pt idx="1">
                  <c:v>0.4304556354916067</c:v>
                </c:pt>
                <c:pt idx="2">
                  <c:v>0.5</c:v>
                </c:pt>
                <c:pt idx="3">
                  <c:v>0.37185929648241206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AA-4094-898A-88FA453D6E22}"/>
            </c:ext>
          </c:extLst>
        </c:ser>
        <c:ser>
          <c:idx val="2"/>
          <c:order val="2"/>
          <c:tx>
            <c:strRef>
              <c:f>[ч_лікарі.xlsx]Лист1!$B$64</c:f>
              <c:strCache>
                <c:ptCount val="1"/>
                <c:pt idx="0">
                  <c:v>Швидше ні</c:v>
                </c:pt>
              </c:strCache>
            </c:strRef>
          </c:tx>
          <c:spPr>
            <a:pattFill prst="wdDn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[ч_лікарі.xlsx]Лист1!$D$64:$G$64</c:f>
              <c:numCache>
                <c:formatCode>0.0%</c:formatCode>
                <c:ptCount val="4"/>
                <c:pt idx="0">
                  <c:v>0.11683320522674866</c:v>
                </c:pt>
                <c:pt idx="1">
                  <c:v>5.7553956834532377E-2</c:v>
                </c:pt>
                <c:pt idx="2">
                  <c:v>0.10087719298245613</c:v>
                </c:pt>
                <c:pt idx="3">
                  <c:v>7.5376884422110546E-2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AA-4094-898A-88FA453D6E22}"/>
            </c:ext>
          </c:extLst>
        </c:ser>
        <c:ser>
          <c:idx val="3"/>
          <c:order val="3"/>
          <c:tx>
            <c:strRef>
              <c:f>[ч_лікарі.xlsx]Лист1!$B$65</c:f>
              <c:strCache>
                <c:ptCount val="1"/>
                <c:pt idx="0">
                  <c:v>Зовсім не забезпечили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[ч_лікарі.xlsx]Лист1!$D$65:$G$65</c:f>
              <c:numCache>
                <c:formatCode>0.0%</c:formatCode>
                <c:ptCount val="4"/>
                <c:pt idx="0">
                  <c:v>1.0760953112990008E-2</c:v>
                </c:pt>
                <c:pt idx="1">
                  <c:v>4.7961630695443642E-3</c:v>
                </c:pt>
                <c:pt idx="2">
                  <c:v>1.3157894736842105E-2</c:v>
                </c:pt>
                <c:pt idx="3">
                  <c:v>1.0050251256281405E-2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AA-4094-898A-88FA453D6E22}"/>
            </c:ext>
          </c:extLst>
        </c:ser>
        <c:ser>
          <c:idx val="4"/>
          <c:order val="4"/>
          <c:tx>
            <c:strRef>
              <c:f>[ч_лікарі.xlsx]Лист1!$B$66</c:f>
              <c:strCache>
                <c:ptCount val="1"/>
                <c:pt idx="0">
                  <c:v>Важко сказати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[ч_лікарі.xlsx]Лист1!$D$66:$G$66</c:f>
              <c:numCache>
                <c:formatCode>0.0%</c:formatCode>
                <c:ptCount val="4"/>
                <c:pt idx="0">
                  <c:v>8.0707148347425053E-2</c:v>
                </c:pt>
                <c:pt idx="1">
                  <c:v>0.11031175059952038</c:v>
                </c:pt>
                <c:pt idx="2">
                  <c:v>6.5789473684210523E-2</c:v>
                </c:pt>
                <c:pt idx="3">
                  <c:v>0.17587939698492464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AA-4094-898A-88FA453D6E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8597216"/>
        <c:axId val="188604664"/>
      </c:barChart>
      <c:lineChart>
        <c:grouping val="standard"/>
        <c:varyColors val="0"/>
        <c:ser>
          <c:idx val="5"/>
          <c:order val="5"/>
          <c:tx>
            <c:strRef>
              <c:f>[ч_лікарі.xlsx]Лист1!$B$67</c:f>
              <c:strCache>
                <c:ptCount val="1"/>
                <c:pt idx="0">
                  <c:v>Так - Ні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[ч_лікарі.xlsx]Лист1!$D$67:$G$67</c:f>
              <c:numCache>
                <c:formatCode>0.0%</c:formatCode>
                <c:ptCount val="4"/>
                <c:pt idx="0">
                  <c:v>0.66410453497309763</c:v>
                </c:pt>
                <c:pt idx="1">
                  <c:v>0.76498800959232616</c:v>
                </c:pt>
                <c:pt idx="2">
                  <c:v>0.70614035087719296</c:v>
                </c:pt>
                <c:pt idx="3">
                  <c:v>0.6532663316582914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EAA-4094-898A-88FA453D6E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603880"/>
        <c:axId val="188595648"/>
      </c:lineChart>
      <c:catAx>
        <c:axId val="18859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604664"/>
        <c:crosses val="autoZero"/>
        <c:auto val="1"/>
        <c:lblAlgn val="ctr"/>
        <c:lblOffset val="100"/>
        <c:noMultiLvlLbl val="0"/>
      </c:catAx>
      <c:valAx>
        <c:axId val="188604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597216"/>
        <c:crosses val="autoZero"/>
        <c:crossBetween val="between"/>
      </c:valAx>
      <c:valAx>
        <c:axId val="188595648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603880"/>
        <c:crosses val="max"/>
        <c:crossBetween val="between"/>
      </c:valAx>
      <c:catAx>
        <c:axId val="188603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859564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[ч_лікарі.xlsx]Лист1!$B$62</c:f>
              <c:strCache>
                <c:ptCount val="1"/>
                <c:pt idx="0">
                  <c:v>Так, цілком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[ч_лікарі.xlsx]Лист1!$H$62:$I$62</c:f>
              <c:numCache>
                <c:formatCode>0.0%</c:formatCode>
                <c:ptCount val="2"/>
                <c:pt idx="0">
                  <c:v>0.31831831831831831</c:v>
                </c:pt>
                <c:pt idx="1">
                  <c:v>0.3253825382538254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F4-4D50-B007-110571DF7A3B}"/>
            </c:ext>
          </c:extLst>
        </c:ser>
        <c:ser>
          <c:idx val="1"/>
          <c:order val="1"/>
          <c:tx>
            <c:strRef>
              <c:f>[ч_лікарі.xlsx]Лист1!$B$63</c:f>
              <c:strCache>
                <c:ptCount val="1"/>
                <c:pt idx="0">
                  <c:v>Швидше так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[ч_лікарі.xlsx]Лист1!$H$63:$I$63</c:f>
              <c:numCache>
                <c:formatCode>0.0%</c:formatCode>
                <c:ptCount val="2"/>
                <c:pt idx="0">
                  <c:v>0.46846846846846846</c:v>
                </c:pt>
                <c:pt idx="1">
                  <c:v>0.4792979297929793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F4-4D50-B007-110571DF7A3B}"/>
            </c:ext>
          </c:extLst>
        </c:ser>
        <c:ser>
          <c:idx val="2"/>
          <c:order val="2"/>
          <c:tx>
            <c:strRef>
              <c:f>[ч_лікарі.xlsx]Лист1!$B$64</c:f>
              <c:strCache>
                <c:ptCount val="1"/>
                <c:pt idx="0">
                  <c:v>Швидше ні</c:v>
                </c:pt>
              </c:strCache>
            </c:strRef>
          </c:tx>
          <c:spPr>
            <a:pattFill prst="wdDn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[ч_лікарі.xlsx]Лист1!$H$64:$I$64</c:f>
              <c:numCache>
                <c:formatCode>0.0%</c:formatCode>
                <c:ptCount val="2"/>
                <c:pt idx="0">
                  <c:v>9.6096096096096095E-2</c:v>
                </c:pt>
                <c:pt idx="1">
                  <c:v>9.1809180918091815E-2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F4-4D50-B007-110571DF7A3B}"/>
            </c:ext>
          </c:extLst>
        </c:ser>
        <c:ser>
          <c:idx val="3"/>
          <c:order val="3"/>
          <c:tx>
            <c:strRef>
              <c:f>[ч_лікарі.xlsx]Лист1!$B$65</c:f>
              <c:strCache>
                <c:ptCount val="1"/>
                <c:pt idx="0">
                  <c:v>Зовсім не забезпечили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[ч_лікарі.xlsx]Лист1!$H$65:$I$65</c:f>
              <c:numCache>
                <c:formatCode>0.0%</c:formatCode>
                <c:ptCount val="2"/>
                <c:pt idx="0">
                  <c:v>6.006006006006006E-3</c:v>
                </c:pt>
                <c:pt idx="1">
                  <c:v>9.0009000900090012E-3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F4-4D50-B007-110571DF7A3B}"/>
            </c:ext>
          </c:extLst>
        </c:ser>
        <c:ser>
          <c:idx val="4"/>
          <c:order val="4"/>
          <c:tx>
            <c:strRef>
              <c:f>[ч_лікарі.xlsx]Лист1!$B$66</c:f>
              <c:strCache>
                <c:ptCount val="1"/>
                <c:pt idx="0">
                  <c:v>Важко сказати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[ч_лікарі.xlsx]Лист1!$H$66:$I$66</c:f>
              <c:numCache>
                <c:formatCode>0.0%</c:formatCode>
                <c:ptCount val="2"/>
                <c:pt idx="0">
                  <c:v>0.1111111111111111</c:v>
                </c:pt>
                <c:pt idx="1">
                  <c:v>9.4509450945094511E-2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F4-4D50-B007-110571DF7A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8594472"/>
        <c:axId val="188603096"/>
      </c:barChart>
      <c:lineChart>
        <c:grouping val="standard"/>
        <c:varyColors val="0"/>
        <c:ser>
          <c:idx val="5"/>
          <c:order val="5"/>
          <c:tx>
            <c:strRef>
              <c:f>[ч_лікарі.xlsx]Лист1!$B$67</c:f>
              <c:strCache>
                <c:ptCount val="1"/>
                <c:pt idx="0">
                  <c:v>Так - Ні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[ч_лікарі.xlsx]Лист1!$H$67:$I$67</c:f>
              <c:numCache>
                <c:formatCode>0.0%</c:formatCode>
                <c:ptCount val="2"/>
                <c:pt idx="0">
                  <c:v>0.68468468468468469</c:v>
                </c:pt>
                <c:pt idx="1">
                  <c:v>0.70387038703870386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CF4-4D50-B007-110571DF7A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596040"/>
        <c:axId val="188605448"/>
      </c:lineChart>
      <c:catAx>
        <c:axId val="188594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603096"/>
        <c:crosses val="autoZero"/>
        <c:auto val="1"/>
        <c:lblAlgn val="ctr"/>
        <c:lblOffset val="100"/>
        <c:noMultiLvlLbl val="0"/>
      </c:catAx>
      <c:valAx>
        <c:axId val="188603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594472"/>
        <c:crosses val="autoZero"/>
        <c:crossBetween val="between"/>
      </c:valAx>
      <c:valAx>
        <c:axId val="188605448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596040"/>
        <c:crosses val="max"/>
        <c:crossBetween val="between"/>
      </c:valAx>
      <c:catAx>
        <c:axId val="188596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860544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[ч_лікарі.xlsx]Лист1!$B$62</c:f>
              <c:strCache>
                <c:ptCount val="1"/>
                <c:pt idx="0">
                  <c:v>Так, цілком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[ч_лікарі.xlsx]Лист1!$J$62:$L$62</c:f>
              <c:numCache>
                <c:formatCode>0.0%</c:formatCode>
                <c:ptCount val="3"/>
                <c:pt idx="0">
                  <c:v>0.39183673469387759</c:v>
                </c:pt>
                <c:pt idx="1">
                  <c:v>0.27065302911093625</c:v>
                </c:pt>
                <c:pt idx="2">
                  <c:v>0.12121212121212122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63-4616-9B1C-EDFC354D8758}"/>
            </c:ext>
          </c:extLst>
        </c:ser>
        <c:ser>
          <c:idx val="1"/>
          <c:order val="1"/>
          <c:tx>
            <c:strRef>
              <c:f>[ч_лікарі.xlsx]Лист1!$B$63</c:f>
              <c:strCache>
                <c:ptCount val="1"/>
                <c:pt idx="0">
                  <c:v>Швидше так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[ч_лікарі.xlsx]Лист1!$J$63:$L$63</c:f>
              <c:numCache>
                <c:formatCode>0.0%</c:formatCode>
                <c:ptCount val="3"/>
                <c:pt idx="0">
                  <c:v>0.45224489795918366</c:v>
                </c:pt>
                <c:pt idx="1">
                  <c:v>0.4972462627852085</c:v>
                </c:pt>
                <c:pt idx="2">
                  <c:v>0.54545454545454541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63-4616-9B1C-EDFC354D8758}"/>
            </c:ext>
          </c:extLst>
        </c:ser>
        <c:ser>
          <c:idx val="2"/>
          <c:order val="2"/>
          <c:tx>
            <c:strRef>
              <c:f>[ч_лікарі.xlsx]Лист1!$B$64</c:f>
              <c:strCache>
                <c:ptCount val="1"/>
                <c:pt idx="0">
                  <c:v>Швидше ні</c:v>
                </c:pt>
              </c:strCache>
            </c:strRef>
          </c:tx>
          <c:spPr>
            <a:pattFill prst="wdDn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[ч_лікарі.xlsx]Лист1!$J$64:$L$64</c:f>
              <c:numCache>
                <c:formatCode>0.0%</c:formatCode>
                <c:ptCount val="3"/>
                <c:pt idx="0">
                  <c:v>6.2857142857142861E-2</c:v>
                </c:pt>
                <c:pt idx="1">
                  <c:v>0.11565696302124312</c:v>
                </c:pt>
                <c:pt idx="2">
                  <c:v>0.2121212121212121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63-4616-9B1C-EDFC354D8758}"/>
            </c:ext>
          </c:extLst>
        </c:ser>
        <c:ser>
          <c:idx val="3"/>
          <c:order val="3"/>
          <c:tx>
            <c:strRef>
              <c:f>[ч_лікарі.xlsx]Лист1!$B$65</c:f>
              <c:strCache>
                <c:ptCount val="1"/>
                <c:pt idx="0">
                  <c:v>Зовсім не забезпечили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[ч_лікарі.xlsx]Лист1!$J$65:$L$65</c:f>
              <c:numCache>
                <c:formatCode>0.0%</c:formatCode>
                <c:ptCount val="3"/>
                <c:pt idx="0">
                  <c:v>5.7142857142857143E-3</c:v>
                </c:pt>
                <c:pt idx="1">
                  <c:v>1.1801730920535013E-2</c:v>
                </c:pt>
                <c:pt idx="2">
                  <c:v>1.5151515151515152E-2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63-4616-9B1C-EDFC354D8758}"/>
            </c:ext>
          </c:extLst>
        </c:ser>
        <c:ser>
          <c:idx val="4"/>
          <c:order val="4"/>
          <c:tx>
            <c:strRef>
              <c:f>[ч_лікарі.xlsx]Лист1!$B$66</c:f>
              <c:strCache>
                <c:ptCount val="1"/>
                <c:pt idx="0">
                  <c:v>Важко сказати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[ч_лікарі.xlsx]Лист1!$J$66:$L$66</c:f>
              <c:numCache>
                <c:formatCode>0.0%</c:formatCode>
                <c:ptCount val="3"/>
                <c:pt idx="0">
                  <c:v>8.7346938775510197E-2</c:v>
                </c:pt>
                <c:pt idx="1">
                  <c:v>0.10464201416207711</c:v>
                </c:pt>
                <c:pt idx="2">
                  <c:v>0.10606060606060605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63-4616-9B1C-EDFC354D8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65117208"/>
        <c:axId val="365117600"/>
      </c:barChart>
      <c:lineChart>
        <c:grouping val="standard"/>
        <c:varyColors val="0"/>
        <c:ser>
          <c:idx val="5"/>
          <c:order val="5"/>
          <c:tx>
            <c:strRef>
              <c:f>[ч_лікарі.xlsx]Лист1!$B$67</c:f>
              <c:strCache>
                <c:ptCount val="1"/>
                <c:pt idx="0">
                  <c:v>Так - Ні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[ч_лікарі.xlsx]Лист1!$J$67:$L$67</c:f>
              <c:numCache>
                <c:formatCode>0.0%</c:formatCode>
                <c:ptCount val="3"/>
                <c:pt idx="0">
                  <c:v>0.77551020408163274</c:v>
                </c:pt>
                <c:pt idx="1">
                  <c:v>0.64044059795436648</c:v>
                </c:pt>
                <c:pt idx="2">
                  <c:v>0.43939393939393939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163-4616-9B1C-EDFC354D8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5121128"/>
        <c:axId val="365117992"/>
      </c:lineChart>
      <c:catAx>
        <c:axId val="365117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5117600"/>
        <c:crosses val="autoZero"/>
        <c:auto val="1"/>
        <c:lblAlgn val="ctr"/>
        <c:lblOffset val="100"/>
        <c:noMultiLvlLbl val="0"/>
      </c:catAx>
      <c:valAx>
        <c:axId val="36511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5117208"/>
        <c:crosses val="autoZero"/>
        <c:crossBetween val="between"/>
      </c:valAx>
      <c:valAx>
        <c:axId val="365117992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5121128"/>
        <c:crosses val="max"/>
        <c:crossBetween val="between"/>
      </c:valAx>
      <c:catAx>
        <c:axId val="365121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511799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[ч_лікарі.xlsx]Лист1!$B$62</c:f>
              <c:strCache>
                <c:ptCount val="1"/>
                <c:pt idx="0">
                  <c:v>Так, цілком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[ч_лікарі.xlsx]Лист1!$M$62:$P$62</c:f>
              <c:numCache>
                <c:formatCode>0.0%</c:formatCode>
                <c:ptCount val="4"/>
                <c:pt idx="0">
                  <c:v>0.38222222222222224</c:v>
                </c:pt>
                <c:pt idx="1">
                  <c:v>0.38408304498269902</c:v>
                </c:pt>
                <c:pt idx="2">
                  <c:v>0.30926517571884982</c:v>
                </c:pt>
                <c:pt idx="3">
                  <c:v>0.31262939958592134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6C-4079-B88F-6968523359B1}"/>
            </c:ext>
          </c:extLst>
        </c:ser>
        <c:ser>
          <c:idx val="1"/>
          <c:order val="1"/>
          <c:tx>
            <c:strRef>
              <c:f>[ч_лікарі.xlsx]Лист1!$B$63</c:f>
              <c:strCache>
                <c:ptCount val="1"/>
                <c:pt idx="0">
                  <c:v>Швидше так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[ч_лікарі.xlsx]Лист1!$M$63:$P$63</c:f>
              <c:numCache>
                <c:formatCode>0.0%</c:formatCode>
                <c:ptCount val="4"/>
                <c:pt idx="0">
                  <c:v>0.44</c:v>
                </c:pt>
                <c:pt idx="1">
                  <c:v>0.48096885813148788</c:v>
                </c:pt>
                <c:pt idx="2">
                  <c:v>0.4664536741214057</c:v>
                </c:pt>
                <c:pt idx="3">
                  <c:v>0.52587991718426497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6C-4079-B88F-6968523359B1}"/>
            </c:ext>
          </c:extLst>
        </c:ser>
        <c:ser>
          <c:idx val="2"/>
          <c:order val="2"/>
          <c:tx>
            <c:strRef>
              <c:f>[ч_лікарі.xlsx]Лист1!$B$64</c:f>
              <c:strCache>
                <c:ptCount val="1"/>
                <c:pt idx="0">
                  <c:v>Швидше ні</c:v>
                </c:pt>
              </c:strCache>
            </c:strRef>
          </c:tx>
          <c:spPr>
            <a:pattFill prst="wdDn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[ч_лікарі.xlsx]Лист1!$M$64:$P$64</c:f>
              <c:numCache>
                <c:formatCode>0.0%</c:formatCode>
                <c:ptCount val="4"/>
                <c:pt idx="0">
                  <c:v>0.08</c:v>
                </c:pt>
                <c:pt idx="1">
                  <c:v>6.9204152249134954E-2</c:v>
                </c:pt>
                <c:pt idx="2">
                  <c:v>0.10798722044728434</c:v>
                </c:pt>
                <c:pt idx="3">
                  <c:v>6.4182194616977231E-2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6C-4079-B88F-6968523359B1}"/>
            </c:ext>
          </c:extLst>
        </c:ser>
        <c:ser>
          <c:idx val="3"/>
          <c:order val="3"/>
          <c:tx>
            <c:strRef>
              <c:f>[ч_лікарі.xlsx]Лист1!$B$65</c:f>
              <c:strCache>
                <c:ptCount val="1"/>
                <c:pt idx="0">
                  <c:v>Зовсім не забезпечили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[ч_лікарі.xlsx]Лист1!$M$65:$P$65</c:f>
              <c:numCache>
                <c:formatCode>0.0%</c:formatCode>
                <c:ptCount val="4"/>
                <c:pt idx="0">
                  <c:v>8.8888888888888889E-3</c:v>
                </c:pt>
                <c:pt idx="1">
                  <c:v>0</c:v>
                </c:pt>
                <c:pt idx="2">
                  <c:v>1.0223642172523962E-2</c:v>
                </c:pt>
                <c:pt idx="3">
                  <c:v>1.0351966873706004E-2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6C-4079-B88F-6968523359B1}"/>
            </c:ext>
          </c:extLst>
        </c:ser>
        <c:ser>
          <c:idx val="4"/>
          <c:order val="4"/>
          <c:tx>
            <c:strRef>
              <c:f>[ч_лікарі.xlsx]Лист1!$B$66</c:f>
              <c:strCache>
                <c:ptCount val="1"/>
                <c:pt idx="0">
                  <c:v>Важко сказати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[ч_лікарі.xlsx]Лист1!$M$66:$P$66</c:f>
              <c:numCache>
                <c:formatCode>0.0%</c:formatCode>
                <c:ptCount val="4"/>
                <c:pt idx="0">
                  <c:v>8.8888888888888892E-2</c:v>
                </c:pt>
                <c:pt idx="1">
                  <c:v>6.5743944636678195E-2</c:v>
                </c:pt>
                <c:pt idx="2">
                  <c:v>0.10607028753993611</c:v>
                </c:pt>
                <c:pt idx="3">
                  <c:v>8.6956521739130432E-2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6C-4079-B88F-6968523359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65116032"/>
        <c:axId val="365121912"/>
      </c:barChart>
      <c:lineChart>
        <c:grouping val="standard"/>
        <c:varyColors val="0"/>
        <c:ser>
          <c:idx val="5"/>
          <c:order val="5"/>
          <c:tx>
            <c:strRef>
              <c:f>[ч_лікарі.xlsx]Лист1!$B$67</c:f>
              <c:strCache>
                <c:ptCount val="1"/>
                <c:pt idx="0">
                  <c:v>Так - Ні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[ч_лікарі.xlsx]Лист1!$M$67:$P$67</c:f>
              <c:numCache>
                <c:formatCode>0.0%</c:formatCode>
                <c:ptCount val="4"/>
                <c:pt idx="0">
                  <c:v>0.73333333333333339</c:v>
                </c:pt>
                <c:pt idx="1">
                  <c:v>0.79584775086505188</c:v>
                </c:pt>
                <c:pt idx="2">
                  <c:v>0.65750798722044723</c:v>
                </c:pt>
                <c:pt idx="3">
                  <c:v>0.76397515527950299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06C-4079-B88F-6968523359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5118776"/>
        <c:axId val="365114856"/>
      </c:lineChart>
      <c:catAx>
        <c:axId val="36511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5121912"/>
        <c:crosses val="autoZero"/>
        <c:auto val="1"/>
        <c:lblAlgn val="ctr"/>
        <c:lblOffset val="100"/>
        <c:noMultiLvlLbl val="0"/>
      </c:catAx>
      <c:valAx>
        <c:axId val="365121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5116032"/>
        <c:crosses val="autoZero"/>
        <c:crossBetween val="between"/>
      </c:valAx>
      <c:valAx>
        <c:axId val="365114856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5118776"/>
        <c:crosses val="max"/>
        <c:crossBetween val="between"/>
      </c:valAx>
      <c:catAx>
        <c:axId val="365118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511485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[ч_лікарі.xlsx]Лист1!$B$62</c:f>
              <c:strCache>
                <c:ptCount val="1"/>
                <c:pt idx="0">
                  <c:v>Так, цілком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[ч_лікарі.xlsx]Лист1!$Q$62:$U$62</c:f>
              <c:numCache>
                <c:formatCode>0.0%</c:formatCode>
                <c:ptCount val="5"/>
                <c:pt idx="0">
                  <c:v>0.26421404682274247</c:v>
                </c:pt>
                <c:pt idx="1">
                  <c:v>0.3188405797101449</c:v>
                </c:pt>
                <c:pt idx="2">
                  <c:v>0.33333333333333326</c:v>
                </c:pt>
                <c:pt idx="3">
                  <c:v>0.31871838111298484</c:v>
                </c:pt>
                <c:pt idx="4">
                  <c:v>0.36926605504587157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5F-4952-B263-C13CBC8C9227}"/>
            </c:ext>
          </c:extLst>
        </c:ser>
        <c:ser>
          <c:idx val="1"/>
          <c:order val="1"/>
          <c:tx>
            <c:strRef>
              <c:f>[ч_лікарі.xlsx]Лист1!$B$63</c:f>
              <c:strCache>
                <c:ptCount val="1"/>
                <c:pt idx="0">
                  <c:v>Швидше так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[ч_лікарі.xlsx]Лист1!$Q$63:$U$63</c:f>
              <c:numCache>
                <c:formatCode>0.0%</c:formatCode>
                <c:ptCount val="5"/>
                <c:pt idx="0">
                  <c:v>0.50501672240802675</c:v>
                </c:pt>
                <c:pt idx="1">
                  <c:v>0.4420289855072464</c:v>
                </c:pt>
                <c:pt idx="2">
                  <c:v>0.48706240487062402</c:v>
                </c:pt>
                <c:pt idx="3">
                  <c:v>0.49915682967959524</c:v>
                </c:pt>
                <c:pt idx="4">
                  <c:v>0.45871559633027525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5F-4952-B263-C13CBC8C9227}"/>
            </c:ext>
          </c:extLst>
        </c:ser>
        <c:ser>
          <c:idx val="2"/>
          <c:order val="2"/>
          <c:tx>
            <c:strRef>
              <c:f>[ч_лікарі.xlsx]Лист1!$B$64</c:f>
              <c:strCache>
                <c:ptCount val="1"/>
                <c:pt idx="0">
                  <c:v>Швидше ні</c:v>
                </c:pt>
              </c:strCache>
            </c:strRef>
          </c:tx>
          <c:spPr>
            <a:pattFill prst="wdDn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[ч_лікарі.xlsx]Лист1!$Q$64:$U$64</c:f>
              <c:numCache>
                <c:formatCode>0.0%</c:formatCode>
                <c:ptCount val="5"/>
                <c:pt idx="0">
                  <c:v>0.11705685618729098</c:v>
                </c:pt>
                <c:pt idx="1">
                  <c:v>0.1105072463768116</c:v>
                </c:pt>
                <c:pt idx="2">
                  <c:v>8.0669710806697104E-2</c:v>
                </c:pt>
                <c:pt idx="3">
                  <c:v>8.7689713322091065E-2</c:v>
                </c:pt>
                <c:pt idx="4">
                  <c:v>7.5688073394495417E-2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5F-4952-B263-C13CBC8C9227}"/>
            </c:ext>
          </c:extLst>
        </c:ser>
        <c:ser>
          <c:idx val="3"/>
          <c:order val="3"/>
          <c:tx>
            <c:strRef>
              <c:f>[ч_лікарі.xlsx]Лист1!$B$65</c:f>
              <c:strCache>
                <c:ptCount val="1"/>
                <c:pt idx="0">
                  <c:v>Зовсім не забезпечили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[ч_лікарі.xlsx]Лист1!$Q$65:$U$65</c:f>
              <c:numCache>
                <c:formatCode>0.0%</c:formatCode>
                <c:ptCount val="5"/>
                <c:pt idx="0">
                  <c:v>1.3377926421404682E-2</c:v>
                </c:pt>
                <c:pt idx="1">
                  <c:v>9.057971014492754E-3</c:v>
                </c:pt>
                <c:pt idx="2">
                  <c:v>6.0882800608828003E-3</c:v>
                </c:pt>
                <c:pt idx="3">
                  <c:v>1.1804384485666104E-2</c:v>
                </c:pt>
                <c:pt idx="4">
                  <c:v>4.5871559633027525E-3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5F-4952-B263-C13CBC8C9227}"/>
            </c:ext>
          </c:extLst>
        </c:ser>
        <c:ser>
          <c:idx val="4"/>
          <c:order val="4"/>
          <c:tx>
            <c:strRef>
              <c:f>[ч_лікарі.xlsx]Лист1!$B$66</c:f>
              <c:strCache>
                <c:ptCount val="1"/>
                <c:pt idx="0">
                  <c:v>Важко сказати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[ч_лікарі.xlsx]Лист1!$Q$66:$U$66</c:f>
              <c:numCache>
                <c:formatCode>0.0%</c:formatCode>
                <c:ptCount val="5"/>
                <c:pt idx="0">
                  <c:v>0.10033444816053512</c:v>
                </c:pt>
                <c:pt idx="1">
                  <c:v>0.11956521739130435</c:v>
                </c:pt>
                <c:pt idx="2">
                  <c:v>9.2846270928462704E-2</c:v>
                </c:pt>
                <c:pt idx="3">
                  <c:v>8.2630691399662726E-2</c:v>
                </c:pt>
                <c:pt idx="4">
                  <c:v>9.1743119266055051E-2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5F-4952-B263-C13CBC8C92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65116816"/>
        <c:axId val="186108768"/>
      </c:barChart>
      <c:lineChart>
        <c:grouping val="standard"/>
        <c:varyColors val="0"/>
        <c:ser>
          <c:idx val="5"/>
          <c:order val="5"/>
          <c:tx>
            <c:strRef>
              <c:f>[ч_лікарі.xlsx]Лист1!$B$67</c:f>
              <c:strCache>
                <c:ptCount val="1"/>
                <c:pt idx="0">
                  <c:v>Так - Ні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[ч_лікарі.xlsx]Лист1!$Q$67:$U$67</c:f>
              <c:numCache>
                <c:formatCode>0.0%</c:formatCode>
                <c:ptCount val="5"/>
                <c:pt idx="0">
                  <c:v>0.63879598662207349</c:v>
                </c:pt>
                <c:pt idx="1">
                  <c:v>0.64130434782608692</c:v>
                </c:pt>
                <c:pt idx="2">
                  <c:v>0.73363774733637732</c:v>
                </c:pt>
                <c:pt idx="3">
                  <c:v>0.71838111298482288</c:v>
                </c:pt>
                <c:pt idx="4">
                  <c:v>0.74770642201834869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15F-4952-B263-C13CBC8C92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107200"/>
        <c:axId val="186105240"/>
      </c:lineChart>
      <c:catAx>
        <c:axId val="36511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108768"/>
        <c:crosses val="autoZero"/>
        <c:auto val="1"/>
        <c:lblAlgn val="ctr"/>
        <c:lblOffset val="100"/>
        <c:noMultiLvlLbl val="0"/>
      </c:catAx>
      <c:valAx>
        <c:axId val="186108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5116816"/>
        <c:crosses val="autoZero"/>
        <c:crossBetween val="between"/>
      </c:valAx>
      <c:valAx>
        <c:axId val="186105240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107200"/>
        <c:crosses val="max"/>
        <c:crossBetween val="between"/>
      </c:valAx>
      <c:catAx>
        <c:axId val="186107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610524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[ч_лікарі.xlsx]Лист1!$B$4</c:f>
              <c:strCache>
                <c:ptCount val="1"/>
                <c:pt idx="0">
                  <c:v>1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[ч_лікарі.xlsx]Лист1!$J$4:$L$4</c:f>
              <c:numCache>
                <c:formatCode>0.0%</c:formatCode>
                <c:ptCount val="3"/>
                <c:pt idx="0">
                  <c:v>1.3900245298446443E-2</c:v>
                </c:pt>
                <c:pt idx="1">
                  <c:v>2.8279654359780047E-2</c:v>
                </c:pt>
                <c:pt idx="2">
                  <c:v>3.0303030303030304E-2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6A-4C60-BF03-A571DF40BA8B}"/>
            </c:ext>
          </c:extLst>
        </c:ser>
        <c:ser>
          <c:idx val="1"/>
          <c:order val="1"/>
          <c:tx>
            <c:strRef>
              <c:f>[ч_лікарі.xlsx]Лист1!$B$5</c:f>
              <c:strCache>
                <c:ptCount val="1"/>
                <c:pt idx="0">
                  <c:v>2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[ч_лікарі.xlsx]Лист1!$J$5:$L$5</c:f>
              <c:numCache>
                <c:formatCode>0.0%</c:formatCode>
                <c:ptCount val="3"/>
                <c:pt idx="0">
                  <c:v>4.0883074407195422E-2</c:v>
                </c:pt>
                <c:pt idx="1">
                  <c:v>6.9913589945011789E-2</c:v>
                </c:pt>
                <c:pt idx="2">
                  <c:v>7.575757575757576E-2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6A-4C60-BF03-A571DF40BA8B}"/>
            </c:ext>
          </c:extLst>
        </c:ser>
        <c:ser>
          <c:idx val="2"/>
          <c:order val="2"/>
          <c:tx>
            <c:strRef>
              <c:f>[ч_лікарі.xlsx]Лист1!$B$6</c:f>
              <c:strCache>
                <c:ptCount val="1"/>
                <c:pt idx="0">
                  <c:v>3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[ч_лікарі.xlsx]Лист1!$J$6:$L$6</c:f>
              <c:numCache>
                <c:formatCode>0.0%</c:formatCode>
                <c:ptCount val="3"/>
                <c:pt idx="0">
                  <c:v>0.1954210956663941</c:v>
                </c:pt>
                <c:pt idx="1">
                  <c:v>0.23644933228593876</c:v>
                </c:pt>
                <c:pt idx="2">
                  <c:v>0.2878787878787879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6A-4C60-BF03-A571DF40BA8B}"/>
            </c:ext>
          </c:extLst>
        </c:ser>
        <c:ser>
          <c:idx val="3"/>
          <c:order val="3"/>
          <c:tx>
            <c:strRef>
              <c:f>[ч_лікарі.xlsx]Лист1!$B$7</c:f>
              <c:strCache>
                <c:ptCount val="1"/>
                <c:pt idx="0">
                  <c:v>4</c:v>
                </c:pt>
              </c:strCache>
            </c:strRef>
          </c:tx>
          <c:spPr>
            <a:pattFill prst="wdUpDiag">
              <a:fgClr>
                <a:srgbClr val="9BBB59"/>
              </a:fgClr>
              <a:bgClr>
                <a:sysClr val="window" lastClr="FFFFFF"/>
              </a:bgClr>
            </a:pattFill>
            <a:ln>
              <a:solidFill>
                <a:srgbClr val="9BBB59"/>
              </a:solidFill>
            </a:ln>
            <a:effectLst/>
          </c:spPr>
          <c:invertIfNegative val="0"/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[ч_лікарі.xlsx]Лист1!$J$7:$L$7</c:f>
              <c:numCache>
                <c:formatCode>0.0%</c:formatCode>
                <c:ptCount val="3"/>
                <c:pt idx="0">
                  <c:v>0.32788225674570726</c:v>
                </c:pt>
                <c:pt idx="1">
                  <c:v>0.32835820895522388</c:v>
                </c:pt>
                <c:pt idx="2">
                  <c:v>0.33333333333333326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6A-4C60-BF03-A571DF40BA8B}"/>
            </c:ext>
          </c:extLst>
        </c:ser>
        <c:ser>
          <c:idx val="4"/>
          <c:order val="4"/>
          <c:tx>
            <c:strRef>
              <c:f>[ч_лікарі.xlsx]Лист1!$B$8</c:f>
              <c:strCache>
                <c:ptCount val="1"/>
                <c:pt idx="0">
                  <c:v>5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[ч_лікарі.xlsx]Лист1!$J$8:$L$8</c:f>
              <c:numCache>
                <c:formatCode>0.0%</c:formatCode>
                <c:ptCount val="3"/>
                <c:pt idx="0">
                  <c:v>0.27146361406377761</c:v>
                </c:pt>
                <c:pt idx="1">
                  <c:v>0.21209740769835037</c:v>
                </c:pt>
                <c:pt idx="2">
                  <c:v>0.13636363636363635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6A-4C60-BF03-A571DF40BA8B}"/>
            </c:ext>
          </c:extLst>
        </c:ser>
        <c:ser>
          <c:idx val="5"/>
          <c:order val="5"/>
          <c:tx>
            <c:strRef>
              <c:f>[ч_лікарі.xlsx]Лист1!$B$9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[ч_лікарі.xlsx]Лист1!$J$9:$L$9</c:f>
              <c:numCache>
                <c:formatCode>0.0%</c:formatCode>
                <c:ptCount val="3"/>
                <c:pt idx="0">
                  <c:v>0.15044971381847916</c:v>
                </c:pt>
                <c:pt idx="1">
                  <c:v>0.1249018067556952</c:v>
                </c:pt>
                <c:pt idx="2">
                  <c:v>0.13636363636363635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46A-4C60-BF03-A571DF40BA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825728"/>
        <c:axId val="175831608"/>
      </c:barChart>
      <c:lineChart>
        <c:grouping val="standard"/>
        <c:varyColors val="0"/>
        <c:ser>
          <c:idx val="6"/>
          <c:order val="6"/>
          <c:tx>
            <c:strRef>
              <c:f>[ч_лікарі.xlsx]Лист1!$B$10</c:f>
              <c:strCache>
                <c:ptCount val="1"/>
                <c:pt idx="0">
                  <c:v>Середньозважена оцінка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[ч_лікарі.xlsx]Лист1!$J$10:$L$10</c:f>
              <c:numCache>
                <c:formatCode>0.00</c:formatCode>
                <c:ptCount val="3"/>
                <c:pt idx="0">
                  <c:v>3.944177093358999</c:v>
                </c:pt>
                <c:pt idx="1">
                  <c:v>3.7154398563734286</c:v>
                </c:pt>
                <c:pt idx="2">
                  <c:v>3.5438596491228069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46A-4C60-BF03-A571DF40BA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822592"/>
        <c:axId val="175822984"/>
      </c:lineChart>
      <c:catAx>
        <c:axId val="17582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831608"/>
        <c:crosses val="autoZero"/>
        <c:auto val="1"/>
        <c:lblAlgn val="ctr"/>
        <c:lblOffset val="100"/>
        <c:noMultiLvlLbl val="0"/>
      </c:catAx>
      <c:valAx>
        <c:axId val="175831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825728"/>
        <c:crosses val="autoZero"/>
        <c:crossBetween val="between"/>
      </c:valAx>
      <c:valAx>
        <c:axId val="175822984"/>
        <c:scaling>
          <c:orientation val="minMax"/>
          <c:max val="4.5"/>
          <c:min val="2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822592"/>
        <c:crosses val="max"/>
        <c:crossBetween val="between"/>
      </c:valAx>
      <c:catAx>
        <c:axId val="175822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582298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44195164118348"/>
          <c:y val="0.16565944881889763"/>
          <c:w val="0.49349266463945463"/>
          <c:h val="0.71372721146343188"/>
        </c:manualLayout>
      </c:layout>
      <c:barChart>
        <c:barDir val="bar"/>
        <c:grouping val="clustered"/>
        <c:varyColors val="0"/>
        <c:ser>
          <c:idx val="0"/>
          <c:order val="0"/>
          <c:spPr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27-4907-85CD-64F2129BD0E6}"/>
              </c:ext>
            </c:extLst>
          </c:dPt>
          <c:dPt>
            <c:idx val="1"/>
            <c:invertIfNegative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27-4907-85CD-64F2129BD0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Лист1!$V$71:$V$72</c:f>
              <c:strCache>
                <c:ptCount val="2"/>
                <c:pt idx="0">
                  <c:v>Збільшився</c:v>
                </c:pt>
                <c:pt idx="1">
                  <c:v>Зменшився</c:v>
                </c:pt>
              </c:strCache>
            </c:strRef>
          </c:cat>
          <c:val>
            <c:numRef>
              <c:f>Лист1!$W$71:$W$72</c:f>
              <c:numCache>
                <c:formatCode>0.0%</c:formatCode>
                <c:ptCount val="2"/>
                <c:pt idx="0">
                  <c:v>2.5999999999999999E-2</c:v>
                </c:pt>
                <c:pt idx="1">
                  <c:v>0.82299999999999995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27-4907-85CD-64F2129BD0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3064888"/>
        <c:axId val="323064496"/>
      </c:barChart>
      <c:catAx>
        <c:axId val="323064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3064496"/>
        <c:crosses val="autoZero"/>
        <c:auto val="1"/>
        <c:lblAlgn val="ctr"/>
        <c:lblOffset val="100"/>
        <c:noMultiLvlLbl val="0"/>
      </c:catAx>
      <c:valAx>
        <c:axId val="3230644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323064888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324488663238165E-2"/>
          <c:y val="7.8603274819588079E-2"/>
          <c:w val="0.52064002869206571"/>
          <c:h val="0.80793296018720551"/>
        </c:manualLayout>
      </c:layout>
      <c:pieChart>
        <c:varyColors val="1"/>
        <c:ser>
          <c:idx val="0"/>
          <c:order val="0"/>
          <c:explosion val="4"/>
          <c:dPt>
            <c:idx val="0"/>
            <c:bubble3D val="0"/>
            <c:spPr>
              <a:pattFill prst="wdDnDiag">
                <a:fgClr>
                  <a:srgbClr val="FF0000"/>
                </a:fgClr>
                <a:bgClr>
                  <a:sysClr val="window" lastClr="FFFFFF"/>
                </a:bgClr>
              </a:pattFill>
              <a:ln w="190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72-4DF1-9D28-70F998BDAF2A}"/>
              </c:ext>
            </c:extLst>
          </c:dPt>
          <c:dPt>
            <c:idx val="1"/>
            <c:bubble3D val="0"/>
            <c:spPr>
              <a:pattFill prst="wdUpDiag">
                <a:fgClr>
                  <a:srgbClr val="F79646">
                    <a:lumMod val="75000"/>
                  </a:srgbClr>
                </a:fgClr>
                <a:bgClr>
                  <a:sysClr val="window" lastClr="FFFFFF"/>
                </a:bgClr>
              </a:pattFill>
              <a:ln w="19050">
                <a:solidFill>
                  <a:srgbClr val="F79646">
                    <a:lumMod val="75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72-4DF1-9D28-70F998BDAF2A}"/>
              </c:ext>
            </c:extLst>
          </c:dPt>
          <c:dPt>
            <c:idx val="2"/>
            <c:bubble3D val="0"/>
            <c:spPr>
              <a:pattFill prst="wdDnDiag">
                <a:fgClr>
                  <a:srgbClr val="8064A2"/>
                </a:fgClr>
                <a:bgClr>
                  <a:sysClr val="window" lastClr="FFFFFF"/>
                </a:bgClr>
              </a:pattFill>
              <a:ln w="19050">
                <a:solidFill>
                  <a:srgbClr val="8064A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72-4DF1-9D28-70F998BDAF2A}"/>
              </c:ext>
            </c:extLst>
          </c:dPt>
          <c:dPt>
            <c:idx val="3"/>
            <c:bubble3D val="0"/>
            <c:spPr>
              <a:pattFill prst="wdUpDiag">
                <a:fgClr>
                  <a:srgbClr val="9BBB59"/>
                </a:fgClr>
                <a:bgClr>
                  <a:sysClr val="window" lastClr="FFFFFF"/>
                </a:bgClr>
              </a:pattFill>
              <a:ln w="19050">
                <a:solidFill>
                  <a:srgbClr val="9BBB5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672-4DF1-9D28-70F998BDAF2A}"/>
              </c:ext>
            </c:extLst>
          </c:dPt>
          <c:dPt>
            <c:idx val="4"/>
            <c:bubble3D val="0"/>
            <c:spPr>
              <a:pattFill prst="wdDnDiag">
                <a:fgClr>
                  <a:srgbClr val="00B050"/>
                </a:fgClr>
                <a:bgClr>
                  <a:sysClr val="window" lastClr="FFFFFF"/>
                </a:bgClr>
              </a:pattFill>
              <a:ln w="19050"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672-4DF1-9D28-70F998BDAF2A}"/>
              </c:ext>
            </c:extLst>
          </c:dPt>
          <c:dPt>
            <c:idx val="5"/>
            <c:bubble3D val="0"/>
            <c:spPr>
              <a:pattFill prst="wdUpDiag">
                <a:fgClr>
                  <a:sysClr val="windowText" lastClr="000000">
                    <a:lumMod val="50000"/>
                    <a:lumOff val="50000"/>
                  </a:sysClr>
                </a:fgClr>
                <a:bgClr>
                  <a:sysClr val="window" lastClr="FFFFFF"/>
                </a:bgClr>
              </a:pattFill>
              <a:ln w="1905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672-4DF1-9D28-70F998BDAF2A}"/>
              </c:ext>
            </c:extLst>
          </c:dPt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Лист1!$B$71:$B$76</c:f>
              <c:strCache>
                <c:ptCount val="6"/>
                <c:pt idx="0">
                  <c:v>Значно зменшився</c:v>
                </c:pt>
                <c:pt idx="1">
                  <c:v>Трохи зменшився</c:v>
                </c:pt>
                <c:pt idx="2">
                  <c:v>Не змінився</c:v>
                </c:pt>
                <c:pt idx="3">
                  <c:v>Трохи збільшився</c:v>
                </c:pt>
                <c:pt idx="4">
                  <c:v>Значно збільшився</c:v>
                </c:pt>
                <c:pt idx="5">
                  <c:v>Важко сказати</c:v>
                </c:pt>
              </c:strCache>
            </c:strRef>
          </c:cat>
          <c:val>
            <c:numRef>
              <c:f>Лист1!$C$71:$C$76</c:f>
              <c:numCache>
                <c:formatCode>0.0%</c:formatCode>
                <c:ptCount val="6"/>
                <c:pt idx="0">
                  <c:v>0.64</c:v>
                </c:pt>
                <c:pt idx="1">
                  <c:v>0.183</c:v>
                </c:pt>
                <c:pt idx="2">
                  <c:v>6.7000000000000004E-2</c:v>
                </c:pt>
                <c:pt idx="3">
                  <c:v>1.7999999999999999E-2</c:v>
                </c:pt>
                <c:pt idx="4">
                  <c:v>8.0000000000000002E-3</c:v>
                </c:pt>
                <c:pt idx="5">
                  <c:v>8.4000000000000005E-2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672-4DF1-9D28-70F998BDAF2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30527705775908"/>
          <c:y val="7.5904752869746697E-2"/>
          <c:w val="0.3529901697070475"/>
          <c:h val="0.82755361603895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ru-RU"/>
    </a:p>
  </c:txPr>
  <c:externalData r:id="rId4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[ч_лікарі.xlsx]Лист1!$B$71</c:f>
              <c:strCache>
                <c:ptCount val="1"/>
                <c:pt idx="0">
                  <c:v>Значно зменшився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[ч_лікарі.xlsx]Лист1!$D$71:$G$71</c:f>
              <c:numCache>
                <c:formatCode>0.0%</c:formatCode>
                <c:ptCount val="4"/>
                <c:pt idx="0">
                  <c:v>0.65872405841660264</c:v>
                </c:pt>
                <c:pt idx="1">
                  <c:v>0.62440191387559807</c:v>
                </c:pt>
                <c:pt idx="2">
                  <c:v>0.71052631578947367</c:v>
                </c:pt>
                <c:pt idx="3">
                  <c:v>0.50490196078431371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D4-4C71-9343-85996FE3B139}"/>
            </c:ext>
          </c:extLst>
        </c:ser>
        <c:ser>
          <c:idx val="1"/>
          <c:order val="1"/>
          <c:tx>
            <c:strRef>
              <c:f>[ч_лікарі.xlsx]Лист1!$B$72</c:f>
              <c:strCache>
                <c:ptCount val="1"/>
                <c:pt idx="0">
                  <c:v>Трохи зменшився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[ч_лікарі.xlsx]Лист1!$D$72:$G$72</c:f>
              <c:numCache>
                <c:formatCode>0.0%</c:formatCode>
                <c:ptCount val="4"/>
                <c:pt idx="0">
                  <c:v>0.17601844734819369</c:v>
                </c:pt>
                <c:pt idx="1">
                  <c:v>0.19497607655502391</c:v>
                </c:pt>
                <c:pt idx="2">
                  <c:v>0.19736842105263158</c:v>
                </c:pt>
                <c:pt idx="3">
                  <c:v>0.15686274509803921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D4-4C71-9343-85996FE3B139}"/>
            </c:ext>
          </c:extLst>
        </c:ser>
        <c:ser>
          <c:idx val="2"/>
          <c:order val="2"/>
          <c:tx>
            <c:strRef>
              <c:f>[ч_лікарі.xlsx]Лист1!$B$73</c:f>
              <c:strCache>
                <c:ptCount val="1"/>
                <c:pt idx="0">
                  <c:v>Не змінився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[ч_лікарі.xlsx]Лист1!$D$73:$G$73</c:f>
              <c:numCache>
                <c:formatCode>0.0%</c:formatCode>
                <c:ptCount val="4"/>
                <c:pt idx="0">
                  <c:v>6.6871637202152195E-2</c:v>
                </c:pt>
                <c:pt idx="1">
                  <c:v>6.6985645933014357E-2</c:v>
                </c:pt>
                <c:pt idx="2">
                  <c:v>3.5087719298245612E-2</c:v>
                </c:pt>
                <c:pt idx="3">
                  <c:v>9.8039215686274522E-2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D4-4C71-9343-85996FE3B139}"/>
            </c:ext>
          </c:extLst>
        </c:ser>
        <c:ser>
          <c:idx val="3"/>
          <c:order val="3"/>
          <c:tx>
            <c:strRef>
              <c:f>[ч_лікарі.xlsx]Лист1!$B$74</c:f>
              <c:strCache>
                <c:ptCount val="1"/>
                <c:pt idx="0">
                  <c:v>Трохи збільшився</c:v>
                </c:pt>
              </c:strCache>
            </c:strRef>
          </c:tx>
          <c:spPr>
            <a:pattFill prst="wdUpDiag">
              <a:fgClr>
                <a:srgbClr val="9BBB59"/>
              </a:fgClr>
              <a:bgClr>
                <a:sysClr val="window" lastClr="FFFFFF"/>
              </a:bgClr>
            </a:pattFill>
            <a:ln>
              <a:solidFill>
                <a:srgbClr val="9BBB59"/>
              </a:solidFill>
            </a:ln>
            <a:effectLst/>
          </c:spPr>
          <c:invertIfNegative val="0"/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[ч_лікарі.xlsx]Лист1!$D$74:$G$74</c:f>
              <c:numCache>
                <c:formatCode>0.0%</c:formatCode>
                <c:ptCount val="4"/>
                <c:pt idx="0">
                  <c:v>1.6141429669485011E-2</c:v>
                </c:pt>
                <c:pt idx="1">
                  <c:v>2.2727272727272728E-2</c:v>
                </c:pt>
                <c:pt idx="2">
                  <c:v>8.771929824561403E-3</c:v>
                </c:pt>
                <c:pt idx="3">
                  <c:v>1.9607843137254902E-2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D4-4C71-9343-85996FE3B139}"/>
            </c:ext>
          </c:extLst>
        </c:ser>
        <c:ser>
          <c:idx val="4"/>
          <c:order val="4"/>
          <c:tx>
            <c:strRef>
              <c:f>[ч_лікарі.xlsx]Лист1!$B$75</c:f>
              <c:strCache>
                <c:ptCount val="1"/>
                <c:pt idx="0">
                  <c:v>Значно збільшився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[ч_лікарі.xlsx]Лист1!$D$75:$G$75</c:f>
              <c:numCache>
                <c:formatCode>0.0%</c:formatCode>
                <c:ptCount val="4"/>
                <c:pt idx="0">
                  <c:v>8.4550345887778634E-3</c:v>
                </c:pt>
                <c:pt idx="1">
                  <c:v>1.0765550239234449E-2</c:v>
                </c:pt>
                <c:pt idx="2">
                  <c:v>4.3859649122807015E-3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D4-4C71-9343-85996FE3B139}"/>
            </c:ext>
          </c:extLst>
        </c:ser>
        <c:ser>
          <c:idx val="5"/>
          <c:order val="5"/>
          <c:tx>
            <c:strRef>
              <c:f>[ч_лікарі.xlsx]Лист1!$B$76</c:f>
              <c:strCache>
                <c:ptCount val="1"/>
                <c:pt idx="0">
                  <c:v>Важко сказати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[ч_лікарі.xlsx]Лист1!$D$76:$G$76</c:f>
              <c:numCache>
                <c:formatCode>0.0%</c:formatCode>
                <c:ptCount val="4"/>
                <c:pt idx="0">
                  <c:v>7.3789392774788617E-2</c:v>
                </c:pt>
                <c:pt idx="1">
                  <c:v>8.0143540669856461E-2</c:v>
                </c:pt>
                <c:pt idx="2">
                  <c:v>4.3859649122807015E-2</c:v>
                </c:pt>
                <c:pt idx="3">
                  <c:v>0.22058823529411764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D4-4C71-9343-85996FE3B1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108376"/>
        <c:axId val="186110728"/>
      </c:barChart>
      <c:lineChart>
        <c:grouping val="standard"/>
        <c:varyColors val="0"/>
        <c:ser>
          <c:idx val="6"/>
          <c:order val="6"/>
          <c:tx>
            <c:strRef>
              <c:f>[ч_лікарі.xlsx]Лист1!$B$77</c:f>
              <c:strCache>
                <c:ptCount val="1"/>
                <c:pt idx="0">
                  <c:v>Зменшився - Збільшився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[ч_лікарі.xlsx]Лист1!$D$77:$G$77</c:f>
              <c:numCache>
                <c:formatCode>0.0%</c:formatCode>
                <c:ptCount val="4"/>
                <c:pt idx="0">
                  <c:v>0.81014604150653347</c:v>
                </c:pt>
                <c:pt idx="1">
                  <c:v>0.78588516746411485</c:v>
                </c:pt>
                <c:pt idx="2">
                  <c:v>0.89473684210526316</c:v>
                </c:pt>
                <c:pt idx="3">
                  <c:v>0.64215686274509798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DD4-4C71-9343-85996FE3B1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109944"/>
        <c:axId val="186110336"/>
      </c:lineChart>
      <c:catAx>
        <c:axId val="186108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110728"/>
        <c:crosses val="autoZero"/>
        <c:auto val="1"/>
        <c:lblAlgn val="ctr"/>
        <c:lblOffset val="100"/>
        <c:noMultiLvlLbl val="0"/>
      </c:catAx>
      <c:valAx>
        <c:axId val="186110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108376"/>
        <c:crosses val="autoZero"/>
        <c:crossBetween val="between"/>
      </c:valAx>
      <c:valAx>
        <c:axId val="186110336"/>
        <c:scaling>
          <c:orientation val="minMax"/>
          <c:max val="1"/>
          <c:min val="0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109944"/>
        <c:crosses val="max"/>
        <c:crossBetween val="between"/>
      </c:valAx>
      <c:catAx>
        <c:axId val="186109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611033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[ч_лікарі.xlsx]Лист1!$B$71</c:f>
              <c:strCache>
                <c:ptCount val="1"/>
                <c:pt idx="0">
                  <c:v>Значно зменшився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[ч_лікарі.xlsx]Лист1!$H$71:$I$71</c:f>
              <c:numCache>
                <c:formatCode>0.0%</c:formatCode>
                <c:ptCount val="2"/>
                <c:pt idx="0">
                  <c:v>0.65269461077844315</c:v>
                </c:pt>
                <c:pt idx="1">
                  <c:v>0.63779174147217232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82-4D30-8270-F37947C1BA8F}"/>
            </c:ext>
          </c:extLst>
        </c:ser>
        <c:ser>
          <c:idx val="1"/>
          <c:order val="1"/>
          <c:tx>
            <c:strRef>
              <c:f>[ч_лікарі.xlsx]Лист1!$B$72</c:f>
              <c:strCache>
                <c:ptCount val="1"/>
                <c:pt idx="0">
                  <c:v>Трохи зменшився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[ч_лікарі.xlsx]Лист1!$H$72:$I$72</c:f>
              <c:numCache>
                <c:formatCode>0.0%</c:formatCode>
                <c:ptCount val="2"/>
                <c:pt idx="0">
                  <c:v>0.18263473053892215</c:v>
                </c:pt>
                <c:pt idx="1">
                  <c:v>0.18267504488330341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82-4D30-8270-F37947C1BA8F}"/>
            </c:ext>
          </c:extLst>
        </c:ser>
        <c:ser>
          <c:idx val="2"/>
          <c:order val="2"/>
          <c:tx>
            <c:strRef>
              <c:f>[ч_лікарі.xlsx]Лист1!$B$73</c:f>
              <c:strCache>
                <c:ptCount val="1"/>
                <c:pt idx="0">
                  <c:v>Не змінився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[ч_лікарі.xlsx]Лист1!$H$73:$I$73</c:f>
              <c:numCache>
                <c:formatCode>0.0%</c:formatCode>
                <c:ptCount val="2"/>
                <c:pt idx="0">
                  <c:v>5.3892215568862277E-2</c:v>
                </c:pt>
                <c:pt idx="1">
                  <c:v>6.8671454219030523E-2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82-4D30-8270-F37947C1BA8F}"/>
            </c:ext>
          </c:extLst>
        </c:ser>
        <c:ser>
          <c:idx val="3"/>
          <c:order val="3"/>
          <c:tx>
            <c:strRef>
              <c:f>[ч_лікарі.xlsx]Лист1!$B$74</c:f>
              <c:strCache>
                <c:ptCount val="1"/>
                <c:pt idx="0">
                  <c:v>Трохи збільшився</c:v>
                </c:pt>
              </c:strCache>
            </c:strRef>
          </c:tx>
          <c:spPr>
            <a:pattFill prst="wdUpDiag">
              <a:fgClr>
                <a:srgbClr val="9BBB59"/>
              </a:fgClr>
              <a:bgClr>
                <a:sysClr val="window" lastClr="FFFFFF"/>
              </a:bgClr>
            </a:pattFill>
            <a:ln>
              <a:solidFill>
                <a:srgbClr val="9BBB59"/>
              </a:solidFill>
            </a:ln>
            <a:effectLst/>
          </c:spPr>
          <c:invertIfNegative val="0"/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[ч_лікарі.xlsx]Лист1!$H$74:$I$74</c:f>
              <c:numCache>
                <c:formatCode>0.0%</c:formatCode>
                <c:ptCount val="2"/>
                <c:pt idx="0">
                  <c:v>2.3952095808383235E-2</c:v>
                </c:pt>
                <c:pt idx="1">
                  <c:v>1.7055655296229804E-2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82-4D30-8270-F37947C1BA8F}"/>
            </c:ext>
          </c:extLst>
        </c:ser>
        <c:ser>
          <c:idx val="4"/>
          <c:order val="4"/>
          <c:tx>
            <c:strRef>
              <c:f>[ч_лікарі.xlsx]Лист1!$B$75</c:f>
              <c:strCache>
                <c:ptCount val="1"/>
                <c:pt idx="0">
                  <c:v>Значно збільшився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[ч_лікарі.xlsx]Лист1!$H$75:$I$75</c:f>
              <c:numCache>
                <c:formatCode>0.0%</c:formatCode>
                <c:ptCount val="2"/>
                <c:pt idx="0">
                  <c:v>8.9820359281437123E-3</c:v>
                </c:pt>
                <c:pt idx="1">
                  <c:v>7.6301615798922799E-3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82-4D30-8270-F37947C1BA8F}"/>
            </c:ext>
          </c:extLst>
        </c:ser>
        <c:ser>
          <c:idx val="5"/>
          <c:order val="5"/>
          <c:tx>
            <c:strRef>
              <c:f>[ч_лікарі.xlsx]Лист1!$B$76</c:f>
              <c:strCache>
                <c:ptCount val="1"/>
                <c:pt idx="0">
                  <c:v>Важко сказати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[ч_лікарі.xlsx]Лист1!$H$76:$I$76</c:f>
              <c:numCache>
                <c:formatCode>0.0%</c:formatCode>
                <c:ptCount val="2"/>
                <c:pt idx="0">
                  <c:v>7.7844311377245512E-2</c:v>
                </c:pt>
                <c:pt idx="1">
                  <c:v>8.6175942549371637E-2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182-4D30-8270-F37947C1B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111120"/>
        <c:axId val="186106024"/>
      </c:barChart>
      <c:lineChart>
        <c:grouping val="standard"/>
        <c:varyColors val="0"/>
        <c:ser>
          <c:idx val="6"/>
          <c:order val="6"/>
          <c:tx>
            <c:strRef>
              <c:f>[ч_лікарі.xlsx]Лист1!$B$77</c:f>
              <c:strCache>
                <c:ptCount val="1"/>
                <c:pt idx="0">
                  <c:v>Зменшився - Збільшився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[ч_лікарі.xlsx]Лист1!$H$77:$I$77</c:f>
              <c:numCache>
                <c:formatCode>0.0%</c:formatCode>
                <c:ptCount val="2"/>
                <c:pt idx="0">
                  <c:v>0.80239520958083832</c:v>
                </c:pt>
                <c:pt idx="1">
                  <c:v>0.79578096947935373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182-4D30-8270-F37947C1B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106416"/>
        <c:axId val="186111904"/>
      </c:lineChart>
      <c:catAx>
        <c:axId val="18611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106024"/>
        <c:crosses val="autoZero"/>
        <c:auto val="1"/>
        <c:lblAlgn val="ctr"/>
        <c:lblOffset val="100"/>
        <c:noMultiLvlLbl val="0"/>
      </c:catAx>
      <c:valAx>
        <c:axId val="186106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111120"/>
        <c:crosses val="autoZero"/>
        <c:crossBetween val="between"/>
      </c:valAx>
      <c:valAx>
        <c:axId val="186111904"/>
        <c:scaling>
          <c:orientation val="minMax"/>
          <c:max val="1"/>
          <c:min val="0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106416"/>
        <c:crosses val="max"/>
        <c:crossBetween val="between"/>
      </c:valAx>
      <c:catAx>
        <c:axId val="186106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611190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[ч_лікарі.xlsx]Лист1!$B$71</c:f>
              <c:strCache>
                <c:ptCount val="1"/>
                <c:pt idx="0">
                  <c:v>Значно зменшився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[ч_лікарі.xlsx]Лист1!$J$71:$L$71</c:f>
              <c:numCache>
                <c:formatCode>0.0%</c:formatCode>
                <c:ptCount val="3"/>
                <c:pt idx="0">
                  <c:v>0.67996742671009769</c:v>
                </c:pt>
                <c:pt idx="1">
                  <c:v>0.60862745098039217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F0-4363-A875-32A51E0C92C6}"/>
            </c:ext>
          </c:extLst>
        </c:ser>
        <c:ser>
          <c:idx val="1"/>
          <c:order val="1"/>
          <c:tx>
            <c:strRef>
              <c:f>[ч_лікарі.xlsx]Лист1!$B$72</c:f>
              <c:strCache>
                <c:ptCount val="1"/>
                <c:pt idx="0">
                  <c:v>Трохи зменшився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[ч_лікарі.xlsx]Лист1!$J$72:$L$72</c:f>
              <c:numCache>
                <c:formatCode>0.0%</c:formatCode>
                <c:ptCount val="3"/>
                <c:pt idx="0">
                  <c:v>0.16449511400651462</c:v>
                </c:pt>
                <c:pt idx="1">
                  <c:v>0.19372549019607843</c:v>
                </c:pt>
                <c:pt idx="2">
                  <c:v>0.30303030303030304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F0-4363-A875-32A51E0C92C6}"/>
            </c:ext>
          </c:extLst>
        </c:ser>
        <c:ser>
          <c:idx val="2"/>
          <c:order val="2"/>
          <c:tx>
            <c:strRef>
              <c:f>[ч_лікарі.xlsx]Лист1!$B$73</c:f>
              <c:strCache>
                <c:ptCount val="1"/>
                <c:pt idx="0">
                  <c:v>Не змінився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[ч_лікарі.xlsx]Лист1!$J$73:$L$73</c:f>
              <c:numCache>
                <c:formatCode>0.0%</c:formatCode>
                <c:ptCount val="3"/>
                <c:pt idx="0">
                  <c:v>6.1074918566775244E-2</c:v>
                </c:pt>
                <c:pt idx="1">
                  <c:v>7.2941176470588232E-2</c:v>
                </c:pt>
                <c:pt idx="2">
                  <c:v>4.5454545454545456E-2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F0-4363-A875-32A51E0C92C6}"/>
            </c:ext>
          </c:extLst>
        </c:ser>
        <c:ser>
          <c:idx val="3"/>
          <c:order val="3"/>
          <c:tx>
            <c:strRef>
              <c:f>[ч_лікарі.xlsx]Лист1!$B$74</c:f>
              <c:strCache>
                <c:ptCount val="1"/>
                <c:pt idx="0">
                  <c:v>Трохи збільшився</c:v>
                </c:pt>
              </c:strCache>
            </c:strRef>
          </c:tx>
          <c:spPr>
            <a:pattFill prst="wdUpDiag">
              <a:fgClr>
                <a:srgbClr val="9BBB59"/>
              </a:fgClr>
              <a:bgClr>
                <a:sysClr val="window" lastClr="FFFFFF"/>
              </a:bgClr>
            </a:pattFill>
            <a:ln>
              <a:solidFill>
                <a:srgbClr val="9BBB59"/>
              </a:solidFill>
            </a:ln>
            <a:effectLst/>
          </c:spPr>
          <c:invertIfNegative val="0"/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[ч_лікарі.xlsx]Лист1!$J$74:$L$74</c:f>
              <c:numCache>
                <c:formatCode>0.0%</c:formatCode>
                <c:ptCount val="3"/>
                <c:pt idx="0">
                  <c:v>1.3843648208469055E-2</c:v>
                </c:pt>
                <c:pt idx="1">
                  <c:v>2.1176470588235293E-2</c:v>
                </c:pt>
                <c:pt idx="2">
                  <c:v>3.0303030303030304E-2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F0-4363-A875-32A51E0C92C6}"/>
            </c:ext>
          </c:extLst>
        </c:ser>
        <c:ser>
          <c:idx val="4"/>
          <c:order val="4"/>
          <c:tx>
            <c:strRef>
              <c:f>[ч_лікарі.xlsx]Лист1!$B$75</c:f>
              <c:strCache>
                <c:ptCount val="1"/>
                <c:pt idx="0">
                  <c:v>Значно збільшився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[ч_лікарі.xlsx]Лист1!$J$75:$L$75</c:f>
              <c:numCache>
                <c:formatCode>0.0%</c:formatCode>
                <c:ptCount val="3"/>
                <c:pt idx="0">
                  <c:v>9.7719869706840382E-3</c:v>
                </c:pt>
                <c:pt idx="1">
                  <c:v>7.058823529411765E-3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F0-4363-A875-32A51E0C92C6}"/>
            </c:ext>
          </c:extLst>
        </c:ser>
        <c:ser>
          <c:idx val="5"/>
          <c:order val="5"/>
          <c:tx>
            <c:strRef>
              <c:f>[ч_лікарі.xlsx]Лист1!$B$76</c:f>
              <c:strCache>
                <c:ptCount val="1"/>
                <c:pt idx="0">
                  <c:v>Важко сказати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[ч_лікарі.xlsx]Лист1!$J$76:$L$76</c:f>
              <c:numCache>
                <c:formatCode>0.0%</c:formatCode>
                <c:ptCount val="3"/>
                <c:pt idx="0">
                  <c:v>7.0846905537459287E-2</c:v>
                </c:pt>
                <c:pt idx="1">
                  <c:v>9.6470588235294114E-2</c:v>
                </c:pt>
                <c:pt idx="2">
                  <c:v>0.12121212121212122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5F0-4363-A875-32A51E0C92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64168"/>
        <c:axId val="189063776"/>
      </c:barChart>
      <c:lineChart>
        <c:grouping val="standard"/>
        <c:varyColors val="0"/>
        <c:ser>
          <c:idx val="6"/>
          <c:order val="6"/>
          <c:tx>
            <c:strRef>
              <c:f>[ч_лікарі.xlsx]Лист1!$B$77</c:f>
              <c:strCache>
                <c:ptCount val="1"/>
                <c:pt idx="0">
                  <c:v>Зменшився - Збільшився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[ч_лікарі.xlsx]Лист1!$J$77:$L$77</c:f>
              <c:numCache>
                <c:formatCode>0.0%</c:formatCode>
                <c:ptCount val="3"/>
                <c:pt idx="0">
                  <c:v>0.8208469055374592</c:v>
                </c:pt>
                <c:pt idx="1">
                  <c:v>0.77411764705882358</c:v>
                </c:pt>
                <c:pt idx="2">
                  <c:v>0.77272727272727271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5F0-4363-A875-32A51E0C92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062992"/>
        <c:axId val="189068088"/>
      </c:lineChart>
      <c:catAx>
        <c:axId val="189064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063776"/>
        <c:crosses val="autoZero"/>
        <c:auto val="1"/>
        <c:lblAlgn val="ctr"/>
        <c:lblOffset val="100"/>
        <c:noMultiLvlLbl val="0"/>
      </c:catAx>
      <c:valAx>
        <c:axId val="18906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064168"/>
        <c:crosses val="autoZero"/>
        <c:crossBetween val="between"/>
      </c:valAx>
      <c:valAx>
        <c:axId val="189068088"/>
        <c:scaling>
          <c:orientation val="minMax"/>
          <c:max val="1"/>
          <c:min val="0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062992"/>
        <c:crosses val="max"/>
        <c:crossBetween val="between"/>
      </c:valAx>
      <c:catAx>
        <c:axId val="189062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906808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[ч_лікарі.xlsx]Лист1!$B$71</c:f>
              <c:strCache>
                <c:ptCount val="1"/>
                <c:pt idx="0">
                  <c:v>Значно зменшився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[ч_лікарі.xlsx]Лист1!$M$71:$P$71</c:f>
              <c:numCache>
                <c:formatCode>0.0%</c:formatCode>
                <c:ptCount val="4"/>
                <c:pt idx="0">
                  <c:v>0.7777777777777779</c:v>
                </c:pt>
                <c:pt idx="1">
                  <c:v>0.7689655172413794</c:v>
                </c:pt>
                <c:pt idx="2">
                  <c:v>0.57224697644812217</c:v>
                </c:pt>
                <c:pt idx="3">
                  <c:v>0.71842650103519679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F7-48BB-97F3-FF6C7C0FEC8E}"/>
            </c:ext>
          </c:extLst>
        </c:ser>
        <c:ser>
          <c:idx val="1"/>
          <c:order val="1"/>
          <c:tx>
            <c:strRef>
              <c:f>[ч_лікарі.xlsx]Лист1!$B$72</c:f>
              <c:strCache>
                <c:ptCount val="1"/>
                <c:pt idx="0">
                  <c:v>Трохи зменшився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[ч_лікарі.xlsx]Лист1!$M$72:$P$72</c:f>
              <c:numCache>
                <c:formatCode>0.0%</c:formatCode>
                <c:ptCount val="4"/>
                <c:pt idx="0">
                  <c:v>0.1111111111111111</c:v>
                </c:pt>
                <c:pt idx="1">
                  <c:v>0.13793103448275862</c:v>
                </c:pt>
                <c:pt idx="2">
                  <c:v>0.20432845321451304</c:v>
                </c:pt>
                <c:pt idx="3">
                  <c:v>0.17184265010351968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F7-48BB-97F3-FF6C7C0FEC8E}"/>
            </c:ext>
          </c:extLst>
        </c:ser>
        <c:ser>
          <c:idx val="2"/>
          <c:order val="2"/>
          <c:tx>
            <c:strRef>
              <c:f>[ч_лікарі.xlsx]Лист1!$B$73</c:f>
              <c:strCache>
                <c:ptCount val="1"/>
                <c:pt idx="0">
                  <c:v>Не змінився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[ч_лікарі.xlsx]Лист1!$M$73:$P$73</c:f>
              <c:numCache>
                <c:formatCode>0.0%</c:formatCode>
                <c:ptCount val="4"/>
                <c:pt idx="0">
                  <c:v>0.04</c:v>
                </c:pt>
                <c:pt idx="1">
                  <c:v>4.1379310344827586E-2</c:v>
                </c:pt>
                <c:pt idx="2">
                  <c:v>8.211330362826226E-2</c:v>
                </c:pt>
                <c:pt idx="3">
                  <c:v>4.3478260869565216E-2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F7-48BB-97F3-FF6C7C0FEC8E}"/>
            </c:ext>
          </c:extLst>
        </c:ser>
        <c:ser>
          <c:idx val="3"/>
          <c:order val="3"/>
          <c:tx>
            <c:strRef>
              <c:f>[ч_лікарі.xlsx]Лист1!$B$74</c:f>
              <c:strCache>
                <c:ptCount val="1"/>
                <c:pt idx="0">
                  <c:v>Трохи збільшився</c:v>
                </c:pt>
              </c:strCache>
            </c:strRef>
          </c:tx>
          <c:spPr>
            <a:pattFill prst="wdUpDiag">
              <a:fgClr>
                <a:srgbClr val="9BBB59"/>
              </a:fgClr>
              <a:bgClr>
                <a:sysClr val="window" lastClr="FFFFFF"/>
              </a:bgClr>
            </a:pattFill>
            <a:ln>
              <a:solidFill>
                <a:srgbClr val="9BBB59"/>
              </a:solidFill>
            </a:ln>
            <a:effectLst/>
          </c:spPr>
          <c:invertIfNegative val="0"/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[ч_лікарі.xlsx]Лист1!$M$74:$P$74</c:f>
              <c:numCache>
                <c:formatCode>0.0%</c:formatCode>
                <c:ptCount val="4"/>
                <c:pt idx="0">
                  <c:v>4.4444444444444444E-3</c:v>
                </c:pt>
                <c:pt idx="1">
                  <c:v>0</c:v>
                </c:pt>
                <c:pt idx="2">
                  <c:v>2.4824952259707198E-2</c:v>
                </c:pt>
                <c:pt idx="3">
                  <c:v>1.2422360248447204E-2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F7-48BB-97F3-FF6C7C0FEC8E}"/>
            </c:ext>
          </c:extLst>
        </c:ser>
        <c:ser>
          <c:idx val="4"/>
          <c:order val="4"/>
          <c:tx>
            <c:strRef>
              <c:f>[ч_лікарі.xlsx]Лист1!$B$75</c:f>
              <c:strCache>
                <c:ptCount val="1"/>
                <c:pt idx="0">
                  <c:v>Значно збільшився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[ч_лікарі.xlsx]Лист1!$M$75:$P$75</c:f>
              <c:numCache>
                <c:formatCode>0.0%</c:formatCode>
                <c:ptCount val="4"/>
                <c:pt idx="0">
                  <c:v>4.4444444444444444E-3</c:v>
                </c:pt>
                <c:pt idx="1">
                  <c:v>1.3793103448275864E-2</c:v>
                </c:pt>
                <c:pt idx="2">
                  <c:v>7.6384468491406746E-3</c:v>
                </c:pt>
                <c:pt idx="3">
                  <c:v>8.2815734989648039E-3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F7-48BB-97F3-FF6C7C0FEC8E}"/>
            </c:ext>
          </c:extLst>
        </c:ser>
        <c:ser>
          <c:idx val="5"/>
          <c:order val="5"/>
          <c:tx>
            <c:strRef>
              <c:f>[ч_лікарі.xlsx]Лист1!$B$76</c:f>
              <c:strCache>
                <c:ptCount val="1"/>
                <c:pt idx="0">
                  <c:v>Важко сказати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[ч_лікарі.xlsx]Лист1!$M$76:$P$76</c:f>
              <c:numCache>
                <c:formatCode>0.0%</c:formatCode>
                <c:ptCount val="4"/>
                <c:pt idx="0">
                  <c:v>6.222222222222222E-2</c:v>
                </c:pt>
                <c:pt idx="1">
                  <c:v>3.793103448275862E-2</c:v>
                </c:pt>
                <c:pt idx="2">
                  <c:v>0.10884786760025461</c:v>
                </c:pt>
                <c:pt idx="3">
                  <c:v>4.5548654244306409E-2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2F7-48BB-97F3-FF6C7C0FEC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65344"/>
        <c:axId val="189064952"/>
      </c:barChart>
      <c:lineChart>
        <c:grouping val="standard"/>
        <c:varyColors val="0"/>
        <c:ser>
          <c:idx val="6"/>
          <c:order val="6"/>
          <c:tx>
            <c:strRef>
              <c:f>[ч_лікарі.xlsx]Лист1!$B$77</c:f>
              <c:strCache>
                <c:ptCount val="1"/>
                <c:pt idx="0">
                  <c:v>Зменшився - Збільшився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[ч_лікарі.xlsx]Лист1!$M$77:$P$77</c:f>
              <c:numCache>
                <c:formatCode>0.0%</c:formatCode>
                <c:ptCount val="4"/>
                <c:pt idx="0">
                  <c:v>0.88000000000000012</c:v>
                </c:pt>
                <c:pt idx="1">
                  <c:v>0.89310344827586219</c:v>
                </c:pt>
                <c:pt idx="2">
                  <c:v>0.74411203055378738</c:v>
                </c:pt>
                <c:pt idx="3">
                  <c:v>0.86956521739130432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2F7-48BB-97F3-FF6C7C0FEC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066912"/>
        <c:axId val="189065736"/>
      </c:lineChart>
      <c:catAx>
        <c:axId val="18906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064952"/>
        <c:crosses val="autoZero"/>
        <c:auto val="1"/>
        <c:lblAlgn val="ctr"/>
        <c:lblOffset val="100"/>
        <c:noMultiLvlLbl val="0"/>
      </c:catAx>
      <c:valAx>
        <c:axId val="189064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065344"/>
        <c:crosses val="autoZero"/>
        <c:crossBetween val="between"/>
      </c:valAx>
      <c:valAx>
        <c:axId val="189065736"/>
        <c:scaling>
          <c:orientation val="minMax"/>
          <c:max val="1"/>
          <c:min val="0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066912"/>
        <c:crosses val="max"/>
        <c:crossBetween val="between"/>
      </c:valAx>
      <c:catAx>
        <c:axId val="189066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906573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[ч_лікарі.xlsx]Лист1!$B$71</c:f>
              <c:strCache>
                <c:ptCount val="1"/>
                <c:pt idx="0">
                  <c:v>Значно зменшився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[ч_лікарі.xlsx]Лист1!$Q$71:$U$71</c:f>
              <c:numCache>
                <c:formatCode>0.0%</c:formatCode>
                <c:ptCount val="5"/>
                <c:pt idx="0">
                  <c:v>0.54515050167224077</c:v>
                </c:pt>
                <c:pt idx="1">
                  <c:v>0.61261261261261257</c:v>
                </c:pt>
                <c:pt idx="2">
                  <c:v>0.67275494672754943</c:v>
                </c:pt>
                <c:pt idx="3">
                  <c:v>0.68013468013468015</c:v>
                </c:pt>
                <c:pt idx="4">
                  <c:v>0.63553530751708431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54-4097-9259-9F36BB17BBE7}"/>
            </c:ext>
          </c:extLst>
        </c:ser>
        <c:ser>
          <c:idx val="1"/>
          <c:order val="1"/>
          <c:tx>
            <c:strRef>
              <c:f>[ч_лікарі.xlsx]Лист1!$B$72</c:f>
              <c:strCache>
                <c:ptCount val="1"/>
                <c:pt idx="0">
                  <c:v>Трохи зменшився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[ч_лікарі.xlsx]Лист1!$Q$72:$U$72</c:f>
              <c:numCache>
                <c:formatCode>0.0%</c:formatCode>
                <c:ptCount val="5"/>
                <c:pt idx="0">
                  <c:v>0.21070234113712374</c:v>
                </c:pt>
                <c:pt idx="1">
                  <c:v>0.19099099099099098</c:v>
                </c:pt>
                <c:pt idx="2">
                  <c:v>0.17656012176560121</c:v>
                </c:pt>
                <c:pt idx="3">
                  <c:v>0.17003367003367004</c:v>
                </c:pt>
                <c:pt idx="4">
                  <c:v>0.17995444191343965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54-4097-9259-9F36BB17BBE7}"/>
            </c:ext>
          </c:extLst>
        </c:ser>
        <c:ser>
          <c:idx val="2"/>
          <c:order val="2"/>
          <c:tx>
            <c:strRef>
              <c:f>[ч_лікарі.xlsx]Лист1!$B$73</c:f>
              <c:strCache>
                <c:ptCount val="1"/>
                <c:pt idx="0">
                  <c:v>Не змінився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[ч_лікарі.xlsx]Лист1!$Q$73:$U$73</c:f>
              <c:numCache>
                <c:formatCode>0.0%</c:formatCode>
                <c:ptCount val="5"/>
                <c:pt idx="0">
                  <c:v>9.3645484949832769E-2</c:v>
                </c:pt>
                <c:pt idx="1">
                  <c:v>6.4864864864864868E-2</c:v>
                </c:pt>
                <c:pt idx="2">
                  <c:v>6.3926940639269403E-2</c:v>
                </c:pt>
                <c:pt idx="3">
                  <c:v>6.0606060606060608E-2</c:v>
                </c:pt>
                <c:pt idx="4">
                  <c:v>6.3781321184510256E-2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54-4097-9259-9F36BB17BBE7}"/>
            </c:ext>
          </c:extLst>
        </c:ser>
        <c:ser>
          <c:idx val="3"/>
          <c:order val="3"/>
          <c:tx>
            <c:strRef>
              <c:f>[ч_лікарі.xlsx]Лист1!$B$74</c:f>
              <c:strCache>
                <c:ptCount val="1"/>
                <c:pt idx="0">
                  <c:v>Трохи збільшився</c:v>
                </c:pt>
              </c:strCache>
            </c:strRef>
          </c:tx>
          <c:spPr>
            <a:pattFill prst="wdUpDiag">
              <a:fgClr>
                <a:srgbClr val="9BBB59"/>
              </a:fgClr>
              <a:bgClr>
                <a:sysClr val="window" lastClr="FFFFFF"/>
              </a:bgClr>
            </a:pattFill>
            <a:ln>
              <a:solidFill>
                <a:srgbClr val="9BBB59"/>
              </a:solidFill>
            </a:ln>
            <a:effectLst/>
          </c:spPr>
          <c:invertIfNegative val="0"/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[ч_лікарі.xlsx]Лист1!$Q$74:$U$74</c:f>
              <c:numCache>
                <c:formatCode>0.0%</c:formatCode>
                <c:ptCount val="5"/>
                <c:pt idx="0">
                  <c:v>3.0100334448160536E-2</c:v>
                </c:pt>
                <c:pt idx="1">
                  <c:v>1.8018018018018018E-2</c:v>
                </c:pt>
                <c:pt idx="2">
                  <c:v>1.5220700152207001E-2</c:v>
                </c:pt>
                <c:pt idx="3">
                  <c:v>2.0202020202020204E-2</c:v>
                </c:pt>
                <c:pt idx="4">
                  <c:v>1.1389521640091115E-2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54-4097-9259-9F36BB17BBE7}"/>
            </c:ext>
          </c:extLst>
        </c:ser>
        <c:ser>
          <c:idx val="4"/>
          <c:order val="4"/>
          <c:tx>
            <c:strRef>
              <c:f>[ч_лікарі.xlsx]Лист1!$B$75</c:f>
              <c:strCache>
                <c:ptCount val="1"/>
                <c:pt idx="0">
                  <c:v>Значно збільшився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[ч_лікарі.xlsx]Лист1!$Q$75:$U$75</c:f>
              <c:numCache>
                <c:formatCode>0.0%</c:formatCode>
                <c:ptCount val="5"/>
                <c:pt idx="0">
                  <c:v>2.3411371237458192E-2</c:v>
                </c:pt>
                <c:pt idx="1">
                  <c:v>7.2072072072072065E-3</c:v>
                </c:pt>
                <c:pt idx="2">
                  <c:v>4.5662100456621002E-3</c:v>
                </c:pt>
                <c:pt idx="3">
                  <c:v>5.0505050505050509E-3</c:v>
                </c:pt>
                <c:pt idx="4">
                  <c:v>9.1116173120728925E-3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54-4097-9259-9F36BB17BBE7}"/>
            </c:ext>
          </c:extLst>
        </c:ser>
        <c:ser>
          <c:idx val="5"/>
          <c:order val="5"/>
          <c:tx>
            <c:strRef>
              <c:f>[ч_лікарі.xlsx]Лист1!$B$76</c:f>
              <c:strCache>
                <c:ptCount val="1"/>
                <c:pt idx="0">
                  <c:v>Важко сказати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[ч_лікарі.xlsx]Лист1!$Q$76:$U$76</c:f>
              <c:numCache>
                <c:formatCode>0.0%</c:formatCode>
                <c:ptCount val="5"/>
                <c:pt idx="0">
                  <c:v>9.6989966555183937E-2</c:v>
                </c:pt>
                <c:pt idx="1">
                  <c:v>0.1063063063063063</c:v>
                </c:pt>
                <c:pt idx="2">
                  <c:v>6.6971080669710803E-2</c:v>
                </c:pt>
                <c:pt idx="3">
                  <c:v>6.3973063973063973E-2</c:v>
                </c:pt>
                <c:pt idx="4">
                  <c:v>0.10022779043280181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554-4097-9259-9F36BB17BB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64560"/>
        <c:axId val="189066520"/>
      </c:barChart>
      <c:lineChart>
        <c:grouping val="standard"/>
        <c:varyColors val="0"/>
        <c:ser>
          <c:idx val="6"/>
          <c:order val="6"/>
          <c:tx>
            <c:strRef>
              <c:f>[ч_лікарі.xlsx]Лист1!$B$77</c:f>
              <c:strCache>
                <c:ptCount val="1"/>
                <c:pt idx="0">
                  <c:v>Зменшився - Збільшився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[ч_лікарі.xlsx]Лист1!$Q$77:$U$77</c:f>
              <c:numCache>
                <c:formatCode>0.0%</c:formatCode>
                <c:ptCount val="5"/>
                <c:pt idx="0">
                  <c:v>0.7023411371237458</c:v>
                </c:pt>
                <c:pt idx="1">
                  <c:v>0.77837837837837831</c:v>
                </c:pt>
                <c:pt idx="2">
                  <c:v>0.82952815829528159</c:v>
                </c:pt>
                <c:pt idx="3">
                  <c:v>0.82491582491582482</c:v>
                </c:pt>
                <c:pt idx="4">
                  <c:v>0.79498861047836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554-4097-9259-9F36BB17BB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1773520"/>
        <c:axId val="331766072"/>
      </c:lineChart>
      <c:catAx>
        <c:axId val="18906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066520"/>
        <c:crosses val="autoZero"/>
        <c:auto val="1"/>
        <c:lblAlgn val="ctr"/>
        <c:lblOffset val="100"/>
        <c:noMultiLvlLbl val="0"/>
      </c:catAx>
      <c:valAx>
        <c:axId val="189066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064560"/>
        <c:crosses val="autoZero"/>
        <c:crossBetween val="between"/>
      </c:valAx>
      <c:valAx>
        <c:axId val="331766072"/>
        <c:scaling>
          <c:orientation val="minMax"/>
          <c:max val="1"/>
          <c:min val="0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773520"/>
        <c:crosses val="max"/>
        <c:crossBetween val="between"/>
      </c:valAx>
      <c:catAx>
        <c:axId val="331773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176607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881449601408515E-2"/>
          <c:y val="7.860329507004396E-2"/>
          <c:w val="0.52064002869206571"/>
          <c:h val="0.80793296018720551"/>
        </c:manualLayout>
      </c:layout>
      <c:pieChart>
        <c:varyColors val="1"/>
        <c:ser>
          <c:idx val="0"/>
          <c:order val="0"/>
          <c:explosion val="4"/>
          <c:dPt>
            <c:idx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 w="19050"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D6-4EF0-AD76-ED9FB6BAA864}"/>
              </c:ext>
            </c:extLst>
          </c:dPt>
          <c:dPt>
            <c:idx val="1"/>
            <c:bubble3D val="0"/>
            <c:spPr>
              <a:pattFill prst="wdUpDiag">
                <a:fgClr>
                  <a:schemeClr val="accent3"/>
                </a:fgClr>
                <a:bgClr>
                  <a:schemeClr val="bg1"/>
                </a:bgClr>
              </a:patt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D6-4EF0-AD76-ED9FB6BAA864}"/>
              </c:ext>
            </c:extLst>
          </c:dPt>
          <c:dPt>
            <c:idx val="2"/>
            <c:bubble3D val="0"/>
            <c:spPr>
              <a:pattFill prst="wdDnDiag">
                <a:fgClr>
                  <a:schemeClr val="accent6"/>
                </a:fgClr>
                <a:bgClr>
                  <a:schemeClr val="bg1"/>
                </a:bgClr>
              </a:pattFill>
              <a:ln w="19050"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D6-4EF0-AD76-ED9FB6BAA864}"/>
              </c:ext>
            </c:extLst>
          </c:dPt>
          <c:dPt>
            <c:idx val="3"/>
            <c:bubble3D val="0"/>
            <c:spPr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 w="190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9D6-4EF0-AD76-ED9FB6BAA864}"/>
              </c:ext>
            </c:extLst>
          </c:dPt>
          <c:dPt>
            <c:idx val="4"/>
            <c:bubble3D val="0"/>
            <c:spPr>
              <a:pattFill prst="wdDn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9D6-4EF0-AD76-ED9FB6BAA864}"/>
              </c:ext>
            </c:extLst>
          </c:dPt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Лист1!$B$81:$B$85</c:f>
              <c:strCache>
                <c:ptCount val="5"/>
                <c:pt idx="0">
                  <c:v>Відчуваю себе у повній безпеці</c:v>
                </c:pt>
                <c:pt idx="1">
                  <c:v>Відчуваю себе швидше у безпеці</c:v>
                </c:pt>
                <c:pt idx="2">
                  <c:v>Відчуваю себе швидше у небезпеці</c:v>
                </c:pt>
                <c:pt idx="3">
                  <c:v>Відчуваю себе у ПОВНІЙ небезпеці</c:v>
                </c:pt>
                <c:pt idx="4">
                  <c:v>Важко відповісти</c:v>
                </c:pt>
              </c:strCache>
            </c:strRef>
          </c:cat>
          <c:val>
            <c:numRef>
              <c:f>Лист1!$C$81:$C$85</c:f>
              <c:numCache>
                <c:formatCode>0.0%</c:formatCode>
                <c:ptCount val="5"/>
                <c:pt idx="0">
                  <c:v>0.12042088854247857</c:v>
                </c:pt>
                <c:pt idx="1">
                  <c:v>0.37879968823070925</c:v>
                </c:pt>
                <c:pt idx="2">
                  <c:v>0.2533125487139517</c:v>
                </c:pt>
                <c:pt idx="3">
                  <c:v>5.1831644583008575E-2</c:v>
                </c:pt>
                <c:pt idx="4">
                  <c:v>0.19563522992985191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9D6-4EF0-AD76-ED9FB6BAA86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303140076316631"/>
          <c:y val="7.5904752869746697E-2"/>
          <c:w val="0.3830114601018676"/>
          <c:h val="0.892222391956449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ru-RU"/>
    </a:p>
  </c:txPr>
  <c:externalData r:id="rId4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481227889992015"/>
          <c:y val="0.16565944881889763"/>
          <c:w val="0.50442542508273425"/>
          <c:h val="0.71372721146343188"/>
        </c:manualLayout>
      </c:layout>
      <c:barChart>
        <c:barDir val="bar"/>
        <c:grouping val="clustered"/>
        <c:varyColors val="0"/>
        <c:ser>
          <c:idx val="0"/>
          <c:order val="0"/>
          <c:spPr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43-4905-BAEF-0B91A40A7596}"/>
              </c:ext>
            </c:extLst>
          </c:dPt>
          <c:dPt>
            <c:idx val="1"/>
            <c:invertIfNegative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43-4905-BAEF-0B91A40A75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Лист1!$V$81:$V$82</c:f>
              <c:strCache>
                <c:ptCount val="2"/>
                <c:pt idx="0">
                  <c:v>Небезпеці</c:v>
                </c:pt>
                <c:pt idx="1">
                  <c:v>Безпеці</c:v>
                </c:pt>
              </c:strCache>
            </c:strRef>
          </c:cat>
          <c:val>
            <c:numRef>
              <c:f>Лист1!$W$81:$W$82</c:f>
              <c:numCache>
                <c:formatCode>0.0%</c:formatCode>
                <c:ptCount val="2"/>
                <c:pt idx="0">
                  <c:v>0.3051441932969603</c:v>
                </c:pt>
                <c:pt idx="1">
                  <c:v>0.49922057677318782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43-4905-BAEF-0B91A40A75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9036464"/>
        <c:axId val="439036072"/>
      </c:barChart>
      <c:catAx>
        <c:axId val="439036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9036072"/>
        <c:crosses val="autoZero"/>
        <c:auto val="1"/>
        <c:lblAlgn val="ctr"/>
        <c:lblOffset val="100"/>
        <c:noMultiLvlLbl val="0"/>
      </c:catAx>
      <c:valAx>
        <c:axId val="4390360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439036464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динам!$B$63</c:f>
              <c:strCache>
                <c:ptCount val="1"/>
                <c:pt idx="0">
                  <c:v>Відчуваю себе у повній безпеці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chemeClr val="bg1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динам!$C$1:$E$1</c:f>
              <c:strCache>
                <c:ptCount val="3"/>
                <c:pt idx="0">
                  <c:v>Квітень 2020</c:v>
                </c:pt>
                <c:pt idx="1">
                  <c:v>Січень 2021</c:v>
                </c:pt>
                <c:pt idx="2">
                  <c:v>Травень 2023</c:v>
                </c:pt>
              </c:strCache>
            </c:strRef>
          </c:cat>
          <c:val>
            <c:numRef>
              <c:f>динам!$C$63:$E$63</c:f>
              <c:numCache>
                <c:formatCode>###0.0%</c:formatCode>
                <c:ptCount val="3"/>
                <c:pt idx="0">
                  <c:v>5.9628543499511244E-2</c:v>
                </c:pt>
                <c:pt idx="1">
                  <c:v>9.2110698058653448E-2</c:v>
                </c:pt>
                <c:pt idx="2" formatCode="0.0%">
                  <c:v>0.12042088854247857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A5-479B-9594-98539881F822}"/>
            </c:ext>
          </c:extLst>
        </c:ser>
        <c:ser>
          <c:idx val="1"/>
          <c:order val="1"/>
          <c:tx>
            <c:strRef>
              <c:f>динам!$B$64</c:f>
              <c:strCache>
                <c:ptCount val="1"/>
                <c:pt idx="0">
                  <c:v>Відчуваю незначне зменшення безпеки</c:v>
                </c:pt>
              </c:strCache>
            </c:strRef>
          </c:tx>
          <c:spPr>
            <a:pattFill prst="wdUpDiag">
              <a:fgClr>
                <a:schemeClr val="accent3"/>
              </a:fgClr>
              <a:bgClr>
                <a:schemeClr val="bg1"/>
              </a:bgClr>
            </a:pattFill>
            <a:ln>
              <a:solidFill>
                <a:schemeClr val="accent3"/>
              </a:solidFill>
            </a:ln>
            <a:effectLst/>
          </c:spPr>
          <c:invertIfNegative val="0"/>
          <c:cat>
            <c:strRef>
              <c:f>динам!$C$1:$E$1</c:f>
              <c:strCache>
                <c:ptCount val="3"/>
                <c:pt idx="0">
                  <c:v>Квітень 2020</c:v>
                </c:pt>
                <c:pt idx="1">
                  <c:v>Січень 2021</c:v>
                </c:pt>
                <c:pt idx="2">
                  <c:v>Травень 2023</c:v>
                </c:pt>
              </c:strCache>
            </c:strRef>
          </c:cat>
          <c:val>
            <c:numRef>
              <c:f>динам!$C$64:$E$64</c:f>
              <c:numCache>
                <c:formatCode>###0.0%</c:formatCode>
                <c:ptCount val="3"/>
                <c:pt idx="0">
                  <c:v>0.19086021505376344</c:v>
                </c:pt>
                <c:pt idx="1">
                  <c:v>0.32796365138372574</c:v>
                </c:pt>
                <c:pt idx="2" formatCode="0.0%">
                  <c:v>0.37879968823070925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A5-479B-9594-98539881F822}"/>
            </c:ext>
          </c:extLst>
        </c:ser>
        <c:ser>
          <c:idx val="2"/>
          <c:order val="2"/>
          <c:tx>
            <c:strRef>
              <c:f>динам!$B$65</c:f>
              <c:strCache>
                <c:ptCount val="1"/>
                <c:pt idx="0">
                  <c:v>Відчуваю себе швидше у небезпеці</c:v>
                </c:pt>
              </c:strCache>
            </c:strRef>
          </c:tx>
          <c:spPr>
            <a:pattFill prst="wdDnDiag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cat>
            <c:strRef>
              <c:f>динам!$C$1:$E$1</c:f>
              <c:strCache>
                <c:ptCount val="3"/>
                <c:pt idx="0">
                  <c:v>Квітень 2020</c:v>
                </c:pt>
                <c:pt idx="1">
                  <c:v>Січень 2021</c:v>
                </c:pt>
                <c:pt idx="2">
                  <c:v>Травень 2023</c:v>
                </c:pt>
              </c:strCache>
            </c:strRef>
          </c:cat>
          <c:val>
            <c:numRef>
              <c:f>динам!$C$65:$E$65</c:f>
              <c:numCache>
                <c:formatCode>###0.0%</c:formatCode>
                <c:ptCount val="3"/>
                <c:pt idx="0">
                  <c:v>0.45161290322580638</c:v>
                </c:pt>
                <c:pt idx="1">
                  <c:v>0.38971499380421315</c:v>
                </c:pt>
                <c:pt idx="2" formatCode="0.0%">
                  <c:v>0.2533125487139517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A5-479B-9594-98539881F822}"/>
            </c:ext>
          </c:extLst>
        </c:ser>
        <c:ser>
          <c:idx val="3"/>
          <c:order val="3"/>
          <c:tx>
            <c:strRef>
              <c:f>динам!$B$66</c:f>
              <c:strCache>
                <c:ptCount val="1"/>
                <c:pt idx="0">
                  <c:v>Відчуваю себе у ПОВНІЙ небезпеці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динам!$C$1:$E$1</c:f>
              <c:strCache>
                <c:ptCount val="3"/>
                <c:pt idx="0">
                  <c:v>Квітень 2020</c:v>
                </c:pt>
                <c:pt idx="1">
                  <c:v>Січень 2021</c:v>
                </c:pt>
                <c:pt idx="2">
                  <c:v>Травень 2023</c:v>
                </c:pt>
              </c:strCache>
            </c:strRef>
          </c:cat>
          <c:val>
            <c:numRef>
              <c:f>динам!$C$66:$E$66</c:f>
              <c:numCache>
                <c:formatCode>###0.0%</c:formatCode>
                <c:ptCount val="3"/>
                <c:pt idx="0">
                  <c:v>0.24340175953079179</c:v>
                </c:pt>
                <c:pt idx="1">
                  <c:v>0.10636100784799669</c:v>
                </c:pt>
                <c:pt idx="2" formatCode="0.0%">
                  <c:v>5.1831644583008575E-2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A5-479B-9594-98539881F822}"/>
            </c:ext>
          </c:extLst>
        </c:ser>
        <c:ser>
          <c:idx val="4"/>
          <c:order val="4"/>
          <c:tx>
            <c:strRef>
              <c:f>динам!$B$67</c:f>
              <c:strCache>
                <c:ptCount val="1"/>
                <c:pt idx="0">
                  <c:v>Важко сказати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динам!$C$1:$E$1</c:f>
              <c:strCache>
                <c:ptCount val="3"/>
                <c:pt idx="0">
                  <c:v>Квітень 2020</c:v>
                </c:pt>
                <c:pt idx="1">
                  <c:v>Січень 2021</c:v>
                </c:pt>
                <c:pt idx="2">
                  <c:v>Травень 2023</c:v>
                </c:pt>
              </c:strCache>
            </c:strRef>
          </c:cat>
          <c:val>
            <c:numRef>
              <c:f>динам!$C$67:$E$67</c:f>
              <c:numCache>
                <c:formatCode>###0.0%</c:formatCode>
                <c:ptCount val="3"/>
                <c:pt idx="0">
                  <c:v>5.449657869012707E-2</c:v>
                </c:pt>
                <c:pt idx="1">
                  <c:v>8.3849648905410981E-2</c:v>
                </c:pt>
                <c:pt idx="2" formatCode="0.0%">
                  <c:v>0.19563522992985191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A5-479B-9594-98539881F8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51714912"/>
        <c:axId val="451716872"/>
      </c:barChart>
      <c:lineChart>
        <c:grouping val="standard"/>
        <c:varyColors val="0"/>
        <c:ser>
          <c:idx val="5"/>
          <c:order val="5"/>
          <c:tx>
            <c:strRef>
              <c:f>динам!$B$68</c:f>
              <c:strCache>
                <c:ptCount val="1"/>
                <c:pt idx="0">
                  <c:v>Безпеці - Небезпеці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val>
            <c:numRef>
              <c:f>динам!$C$68:$E$68</c:f>
              <c:numCache>
                <c:formatCode>0.0%</c:formatCode>
                <c:ptCount val="3"/>
                <c:pt idx="0">
                  <c:v>-0.4445259042033235</c:v>
                </c:pt>
                <c:pt idx="1">
                  <c:v>-7.6001652209830642E-2</c:v>
                </c:pt>
                <c:pt idx="2">
                  <c:v>0.19407638347622755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FA5-479B-9594-98539881F8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1714520"/>
        <c:axId val="451712952"/>
      </c:lineChart>
      <c:catAx>
        <c:axId val="45171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1716872"/>
        <c:crosses val="autoZero"/>
        <c:auto val="1"/>
        <c:lblAlgn val="ctr"/>
        <c:lblOffset val="100"/>
        <c:noMultiLvlLbl val="0"/>
      </c:catAx>
      <c:valAx>
        <c:axId val="451716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1714912"/>
        <c:crosses val="autoZero"/>
        <c:crossBetween val="between"/>
      </c:valAx>
      <c:valAx>
        <c:axId val="451712952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1714520"/>
        <c:crosses val="max"/>
        <c:crossBetween val="between"/>
      </c:valAx>
      <c:catAx>
        <c:axId val="451714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171295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[ч_лікарі.xlsx]Лист1!$B$4</c:f>
              <c:strCache>
                <c:ptCount val="1"/>
                <c:pt idx="0">
                  <c:v>1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[ч_лікарі.xlsx]Лист1!$M$4:$P$4</c:f>
              <c:numCache>
                <c:formatCode>0.0%</c:formatCode>
                <c:ptCount val="4"/>
                <c:pt idx="0">
                  <c:v>1.7937219730941704E-2</c:v>
                </c:pt>
                <c:pt idx="1">
                  <c:v>1.7301038062283738E-2</c:v>
                </c:pt>
                <c:pt idx="2">
                  <c:v>2.0421186981493301E-2</c:v>
                </c:pt>
                <c:pt idx="3">
                  <c:v>2.8985507246376812E-2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95-4AD3-86B7-47DE5C5D2E2C}"/>
            </c:ext>
          </c:extLst>
        </c:ser>
        <c:ser>
          <c:idx val="1"/>
          <c:order val="1"/>
          <c:tx>
            <c:strRef>
              <c:f>[ч_лікарі.xlsx]Лист1!$B$5</c:f>
              <c:strCache>
                <c:ptCount val="1"/>
                <c:pt idx="0">
                  <c:v>2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[ч_лікарі.xlsx]Лист1!$M$5:$P$5</c:f>
              <c:numCache>
                <c:formatCode>0.0%</c:formatCode>
                <c:ptCount val="4"/>
                <c:pt idx="0">
                  <c:v>4.0358744394618833E-2</c:v>
                </c:pt>
                <c:pt idx="1">
                  <c:v>4.4982698961937718E-2</c:v>
                </c:pt>
                <c:pt idx="2">
                  <c:v>6.5092533503509895E-2</c:v>
                </c:pt>
                <c:pt idx="3">
                  <c:v>4.1407867494824016E-2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95-4AD3-86B7-47DE5C5D2E2C}"/>
            </c:ext>
          </c:extLst>
        </c:ser>
        <c:ser>
          <c:idx val="2"/>
          <c:order val="2"/>
          <c:tx>
            <c:strRef>
              <c:f>[ч_лікарі.xlsx]Лист1!$B$6</c:f>
              <c:strCache>
                <c:ptCount val="1"/>
                <c:pt idx="0">
                  <c:v>3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[ч_лікарі.xlsx]Лист1!$M$6:$P$6</c:f>
              <c:numCache>
                <c:formatCode>0.0%</c:formatCode>
                <c:ptCount val="4"/>
                <c:pt idx="0">
                  <c:v>0.20179372197309417</c:v>
                </c:pt>
                <c:pt idx="1">
                  <c:v>0.20761245674740483</c:v>
                </c:pt>
                <c:pt idx="2">
                  <c:v>0.21569878749202298</c:v>
                </c:pt>
                <c:pt idx="3">
                  <c:v>0.24016563146997927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95-4AD3-86B7-47DE5C5D2E2C}"/>
            </c:ext>
          </c:extLst>
        </c:ser>
        <c:ser>
          <c:idx val="3"/>
          <c:order val="3"/>
          <c:tx>
            <c:strRef>
              <c:f>[ч_лікарі.xlsx]Лист1!$B$7</c:f>
              <c:strCache>
                <c:ptCount val="1"/>
                <c:pt idx="0">
                  <c:v>4</c:v>
                </c:pt>
              </c:strCache>
            </c:strRef>
          </c:tx>
          <c:spPr>
            <a:pattFill prst="wdUpDiag">
              <a:fgClr>
                <a:srgbClr val="9BBB59"/>
              </a:fgClr>
              <a:bgClr>
                <a:sysClr val="window" lastClr="FFFFFF"/>
              </a:bgClr>
            </a:pattFill>
            <a:ln>
              <a:solidFill>
                <a:srgbClr val="9BBB59"/>
              </a:solidFill>
            </a:ln>
            <a:effectLst/>
          </c:spPr>
          <c:invertIfNegative val="0"/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[ч_лікарі.xlsx]Лист1!$M$7:$P$7</c:f>
              <c:numCache>
                <c:formatCode>0.0%</c:formatCode>
                <c:ptCount val="4"/>
                <c:pt idx="0">
                  <c:v>0.33183856502242148</c:v>
                </c:pt>
                <c:pt idx="1">
                  <c:v>0.31487889273356401</c:v>
                </c:pt>
                <c:pt idx="2">
                  <c:v>0.32737715379706445</c:v>
                </c:pt>
                <c:pt idx="3">
                  <c:v>0.33747412008281574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95-4AD3-86B7-47DE5C5D2E2C}"/>
            </c:ext>
          </c:extLst>
        </c:ser>
        <c:ser>
          <c:idx val="4"/>
          <c:order val="4"/>
          <c:tx>
            <c:strRef>
              <c:f>[ч_лікарі.xlsx]Лист1!$B$8</c:f>
              <c:strCache>
                <c:ptCount val="1"/>
                <c:pt idx="0">
                  <c:v>5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[ч_лікарі.xlsx]Лист1!$M$8:$P$8</c:f>
              <c:numCache>
                <c:formatCode>0.0%</c:formatCode>
                <c:ptCount val="4"/>
                <c:pt idx="0">
                  <c:v>0.26008968609865468</c:v>
                </c:pt>
                <c:pt idx="1">
                  <c:v>0.25951557093425603</c:v>
                </c:pt>
                <c:pt idx="2">
                  <c:v>0.23101467772814291</c:v>
                </c:pt>
                <c:pt idx="3">
                  <c:v>0.24016563146997927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95-4AD3-86B7-47DE5C5D2E2C}"/>
            </c:ext>
          </c:extLst>
        </c:ser>
        <c:ser>
          <c:idx val="5"/>
          <c:order val="5"/>
          <c:tx>
            <c:strRef>
              <c:f>[ч_лікарі.xlsx]Лист1!$B$9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[ч_лікарі.xlsx]Лист1!$M$9:$P$9</c:f>
              <c:numCache>
                <c:formatCode>0.0%</c:formatCode>
                <c:ptCount val="4"/>
                <c:pt idx="0">
                  <c:v>0.14798206278026907</c:v>
                </c:pt>
                <c:pt idx="1">
                  <c:v>0.15570934256055363</c:v>
                </c:pt>
                <c:pt idx="2">
                  <c:v>0.14039566049776644</c:v>
                </c:pt>
                <c:pt idx="3">
                  <c:v>0.11180124223602485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195-4AD3-86B7-47DE5C5D2E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827688"/>
        <c:axId val="175827296"/>
      </c:barChart>
      <c:lineChart>
        <c:grouping val="standard"/>
        <c:varyColors val="0"/>
        <c:ser>
          <c:idx val="6"/>
          <c:order val="6"/>
          <c:tx>
            <c:strRef>
              <c:f>[ч_лікарі.xlsx]Лист1!$B$10</c:f>
              <c:strCache>
                <c:ptCount val="1"/>
                <c:pt idx="0">
                  <c:v>Середньозважена оцінка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[ч_лікарі.xlsx]Лист1!$M$10:$P$10</c:f>
              <c:numCache>
                <c:formatCode>0.00</c:formatCode>
                <c:ptCount val="4"/>
                <c:pt idx="0">
                  <c:v>3.9105263157894736</c:v>
                </c:pt>
                <c:pt idx="1">
                  <c:v>3.8934426229508201</c:v>
                </c:pt>
                <c:pt idx="2">
                  <c:v>3.7951002227171498</c:v>
                </c:pt>
                <c:pt idx="3">
                  <c:v>3.8088578088578089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195-4AD3-86B7-47DE5C5D2E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576248"/>
        <c:axId val="175824944"/>
      </c:lineChart>
      <c:catAx>
        <c:axId val="175827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827296"/>
        <c:crosses val="autoZero"/>
        <c:auto val="1"/>
        <c:lblAlgn val="ctr"/>
        <c:lblOffset val="100"/>
        <c:noMultiLvlLbl val="0"/>
      </c:catAx>
      <c:valAx>
        <c:axId val="1758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827688"/>
        <c:crosses val="autoZero"/>
        <c:crossBetween val="between"/>
      </c:valAx>
      <c:valAx>
        <c:axId val="175824944"/>
        <c:scaling>
          <c:orientation val="minMax"/>
          <c:max val="4.5"/>
          <c:min val="2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576248"/>
        <c:crosses val="max"/>
        <c:crossBetween val="between"/>
      </c:valAx>
      <c:catAx>
        <c:axId val="183576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582494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[ч_лікарі.xlsx]Лист1!$B$81</c:f>
              <c:strCache>
                <c:ptCount val="1"/>
                <c:pt idx="0">
                  <c:v>Відчуваю себе у повній безпеці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[ч_лікарі.xlsx]Лист1!$D$81:$G$81</c:f>
              <c:numCache>
                <c:formatCode>0.0%</c:formatCode>
                <c:ptCount val="4"/>
                <c:pt idx="0">
                  <c:v>0.1037663335895465</c:v>
                </c:pt>
                <c:pt idx="1">
                  <c:v>0.13205282112845138</c:v>
                </c:pt>
                <c:pt idx="2">
                  <c:v>0.11842105263157894</c:v>
                </c:pt>
                <c:pt idx="3">
                  <c:v>0.18137254901960784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B9-4F23-A5B7-B1EE0EF6AD1B}"/>
            </c:ext>
          </c:extLst>
        </c:ser>
        <c:ser>
          <c:idx val="1"/>
          <c:order val="1"/>
          <c:tx>
            <c:strRef>
              <c:f>[ч_лікарі.xlsx]Лист1!$B$82</c:f>
              <c:strCache>
                <c:ptCount val="1"/>
                <c:pt idx="0">
                  <c:v>Відчуваю себе швидше у безпеці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[ч_лікарі.xlsx]Лист1!$D$82:$G$82</c:f>
              <c:numCache>
                <c:formatCode>0.0%</c:formatCode>
                <c:ptCount val="4"/>
                <c:pt idx="0">
                  <c:v>0.44888547271329748</c:v>
                </c:pt>
                <c:pt idx="1">
                  <c:v>0.28931572629051622</c:v>
                </c:pt>
                <c:pt idx="2">
                  <c:v>0.42105263157894735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B9-4F23-A5B7-B1EE0EF6AD1B}"/>
            </c:ext>
          </c:extLst>
        </c:ser>
        <c:ser>
          <c:idx val="2"/>
          <c:order val="2"/>
          <c:tx>
            <c:strRef>
              <c:f>[ч_лікарі.xlsx]Лист1!$B$83</c:f>
              <c:strCache>
                <c:ptCount val="1"/>
                <c:pt idx="0">
                  <c:v>Відчуваю себе швидше у небезпеці</c:v>
                </c:pt>
              </c:strCache>
            </c:strRef>
          </c:tx>
          <c:spPr>
            <a:pattFill prst="wdDn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[ч_лікарі.xlsx]Лист1!$D$83:$G$83</c:f>
              <c:numCache>
                <c:formatCode>0.0%</c:formatCode>
                <c:ptCount val="4"/>
                <c:pt idx="0">
                  <c:v>0.24135280553420446</c:v>
                </c:pt>
                <c:pt idx="1">
                  <c:v>0.27010804321728693</c:v>
                </c:pt>
                <c:pt idx="2">
                  <c:v>0.25</c:v>
                </c:pt>
                <c:pt idx="3">
                  <c:v>0.26470588235294118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B9-4F23-A5B7-B1EE0EF6AD1B}"/>
            </c:ext>
          </c:extLst>
        </c:ser>
        <c:ser>
          <c:idx val="3"/>
          <c:order val="3"/>
          <c:tx>
            <c:strRef>
              <c:f>[ч_лікарі.xlsx]Лист1!$B$84</c:f>
              <c:strCache>
                <c:ptCount val="1"/>
                <c:pt idx="0">
                  <c:v>Відчуваю себе у ПОВНІЙ небезпеці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[ч_лікарі.xlsx]Лист1!$D$84:$G$84</c:f>
              <c:numCache>
                <c:formatCode>0.0%</c:formatCode>
                <c:ptCount val="4"/>
                <c:pt idx="0">
                  <c:v>5.2267486548808612E-2</c:v>
                </c:pt>
                <c:pt idx="1">
                  <c:v>6.1224489795918366E-2</c:v>
                </c:pt>
                <c:pt idx="2">
                  <c:v>2.6315789473684209E-2</c:v>
                </c:pt>
                <c:pt idx="3">
                  <c:v>3.9215686274509803E-2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B9-4F23-A5B7-B1EE0EF6AD1B}"/>
            </c:ext>
          </c:extLst>
        </c:ser>
        <c:ser>
          <c:idx val="4"/>
          <c:order val="4"/>
          <c:tx>
            <c:strRef>
              <c:f>[ч_лікарі.xlsx]Лист1!$B$85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[ч_лікарі.xlsx]Лист1!$D$85:$G$85</c:f>
              <c:numCache>
                <c:formatCode>0.0%</c:formatCode>
                <c:ptCount val="4"/>
                <c:pt idx="0">
                  <c:v>0.15372790161414296</c:v>
                </c:pt>
                <c:pt idx="1">
                  <c:v>0.24729891956782712</c:v>
                </c:pt>
                <c:pt idx="2">
                  <c:v>0.18421052631578946</c:v>
                </c:pt>
                <c:pt idx="3">
                  <c:v>0.26470588235294118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B9-4F23-A5B7-B1EE0EF6A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31770776"/>
        <c:axId val="331769992"/>
      </c:barChart>
      <c:lineChart>
        <c:grouping val="standard"/>
        <c:varyColors val="0"/>
        <c:ser>
          <c:idx val="5"/>
          <c:order val="5"/>
          <c:tx>
            <c:strRef>
              <c:f>[ч_лікарі.xlsx]Лист1!$B$86</c:f>
              <c:strCache>
                <c:ptCount val="1"/>
                <c:pt idx="0">
                  <c:v>Безпеці - Небезпеці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[ч_лікарі.xlsx]Лист1!$D$86:$G$86</c:f>
              <c:numCache>
                <c:formatCode>0.0%</c:formatCode>
                <c:ptCount val="4"/>
                <c:pt idx="0">
                  <c:v>0.25903151421983084</c:v>
                </c:pt>
                <c:pt idx="1">
                  <c:v>9.0036014405762269E-2</c:v>
                </c:pt>
                <c:pt idx="2">
                  <c:v>0.26315789473684215</c:v>
                </c:pt>
                <c:pt idx="3">
                  <c:v>0.12745098039215688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CB9-4F23-A5B7-B1EE0EF6A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1767248"/>
        <c:axId val="331770384"/>
      </c:lineChart>
      <c:catAx>
        <c:axId val="331770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769992"/>
        <c:crosses val="autoZero"/>
        <c:auto val="1"/>
        <c:lblAlgn val="ctr"/>
        <c:lblOffset val="100"/>
        <c:noMultiLvlLbl val="0"/>
      </c:catAx>
      <c:valAx>
        <c:axId val="331769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770776"/>
        <c:crosses val="autoZero"/>
        <c:crossBetween val="between"/>
      </c:valAx>
      <c:valAx>
        <c:axId val="331770384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767248"/>
        <c:crosses val="max"/>
        <c:crossBetween val="between"/>
      </c:valAx>
      <c:catAx>
        <c:axId val="331767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177038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[ч_лікарі.xlsx]Лист1!$B$81</c:f>
              <c:strCache>
                <c:ptCount val="1"/>
                <c:pt idx="0">
                  <c:v>Відчуваю себе у повній безпеці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[ч_лікарі.xlsx]Лист1!$H$81:$I$81</c:f>
              <c:numCache>
                <c:formatCode>0.0%</c:formatCode>
                <c:ptCount val="2"/>
                <c:pt idx="0">
                  <c:v>0.10510510510510511</c:v>
                </c:pt>
                <c:pt idx="1">
                  <c:v>0.12264150943396226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B6-4E62-AA59-3F22338CAC96}"/>
            </c:ext>
          </c:extLst>
        </c:ser>
        <c:ser>
          <c:idx val="1"/>
          <c:order val="1"/>
          <c:tx>
            <c:strRef>
              <c:f>[ч_лікарі.xlsx]Лист1!$B$82</c:f>
              <c:strCache>
                <c:ptCount val="1"/>
                <c:pt idx="0">
                  <c:v>Відчуваю себе швидше у безпеці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[ч_лікарі.xlsx]Лист1!$H$82:$I$82</c:f>
              <c:numCache>
                <c:formatCode>0.0%</c:formatCode>
                <c:ptCount val="2"/>
                <c:pt idx="0">
                  <c:v>0.41141141141141141</c:v>
                </c:pt>
                <c:pt idx="1">
                  <c:v>0.37421383647798739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B6-4E62-AA59-3F22338CAC96}"/>
            </c:ext>
          </c:extLst>
        </c:ser>
        <c:ser>
          <c:idx val="2"/>
          <c:order val="2"/>
          <c:tx>
            <c:strRef>
              <c:f>[ч_лікарі.xlsx]Лист1!$B$83</c:f>
              <c:strCache>
                <c:ptCount val="1"/>
                <c:pt idx="0">
                  <c:v>Відчуваю себе швидше у небезпеці</c:v>
                </c:pt>
              </c:strCache>
            </c:strRef>
          </c:tx>
          <c:spPr>
            <a:pattFill prst="wdDn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[ч_лікарі.xlsx]Лист1!$H$83:$I$83</c:f>
              <c:numCache>
                <c:formatCode>0.0%</c:formatCode>
                <c:ptCount val="2"/>
                <c:pt idx="0">
                  <c:v>0.24624624624624622</c:v>
                </c:pt>
                <c:pt idx="1">
                  <c:v>0.25426774483378256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B6-4E62-AA59-3F22338CAC96}"/>
            </c:ext>
          </c:extLst>
        </c:ser>
        <c:ser>
          <c:idx val="3"/>
          <c:order val="3"/>
          <c:tx>
            <c:strRef>
              <c:f>[ч_лікарі.xlsx]Лист1!$B$84</c:f>
              <c:strCache>
                <c:ptCount val="1"/>
                <c:pt idx="0">
                  <c:v>Відчуваю себе у ПОВНІЙ небезпеці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[ч_лікарі.xlsx]Лист1!$H$84:$I$84</c:f>
              <c:numCache>
                <c:formatCode>0.0%</c:formatCode>
                <c:ptCount val="2"/>
                <c:pt idx="0">
                  <c:v>3.6036036036036036E-2</c:v>
                </c:pt>
                <c:pt idx="1">
                  <c:v>5.4357592093441147E-2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B6-4E62-AA59-3F22338CAC96}"/>
            </c:ext>
          </c:extLst>
        </c:ser>
        <c:ser>
          <c:idx val="4"/>
          <c:order val="4"/>
          <c:tx>
            <c:strRef>
              <c:f>[ч_лікарі.xlsx]Лист1!$B$85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[ч_лікарі.xlsx]Лист1!$H$85:$I$85</c:f>
              <c:numCache>
                <c:formatCode>0.0%</c:formatCode>
                <c:ptCount val="2"/>
                <c:pt idx="0">
                  <c:v>0.20120120120120119</c:v>
                </c:pt>
                <c:pt idx="1">
                  <c:v>0.19451931716082663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B6-4E62-AA59-3F22338CAC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31771168"/>
        <c:axId val="165786584"/>
      </c:barChart>
      <c:lineChart>
        <c:grouping val="standard"/>
        <c:varyColors val="0"/>
        <c:ser>
          <c:idx val="5"/>
          <c:order val="5"/>
          <c:tx>
            <c:strRef>
              <c:f>[ч_лікарі.xlsx]Лист1!$B$86</c:f>
              <c:strCache>
                <c:ptCount val="1"/>
                <c:pt idx="0">
                  <c:v>Безпеці - Небезпеці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[ч_лікарі.xlsx]Лист1!$H$2:$I$2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[ч_лікарі.xlsx]Лист1!$H$86:$I$86</c:f>
              <c:numCache>
                <c:formatCode>0.0%</c:formatCode>
                <c:ptCount val="2"/>
                <c:pt idx="0">
                  <c:v>0.23423423423423426</c:v>
                </c:pt>
                <c:pt idx="1">
                  <c:v>0.18823000898472597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4B6-4E62-AA59-3F22338CAC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786192"/>
        <c:axId val="165788936"/>
      </c:lineChart>
      <c:catAx>
        <c:axId val="33177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5786584"/>
        <c:crosses val="autoZero"/>
        <c:auto val="1"/>
        <c:lblAlgn val="ctr"/>
        <c:lblOffset val="100"/>
        <c:noMultiLvlLbl val="0"/>
      </c:catAx>
      <c:valAx>
        <c:axId val="165786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771168"/>
        <c:crosses val="autoZero"/>
        <c:crossBetween val="between"/>
      </c:valAx>
      <c:valAx>
        <c:axId val="165788936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5786192"/>
        <c:crosses val="max"/>
        <c:crossBetween val="between"/>
      </c:valAx>
      <c:catAx>
        <c:axId val="165786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578893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[ч_лікарі.xlsx]Лист1!$B$81</c:f>
              <c:strCache>
                <c:ptCount val="1"/>
                <c:pt idx="0">
                  <c:v>Відчуваю себе у повній безпеці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[ч_лікарі.xlsx]Лист1!$J$81:$L$81</c:f>
              <c:numCache>
                <c:formatCode>0.0%</c:formatCode>
                <c:ptCount val="3"/>
                <c:pt idx="0">
                  <c:v>0.132952691680261</c:v>
                </c:pt>
                <c:pt idx="1">
                  <c:v>0.10989010989010989</c:v>
                </c:pt>
                <c:pt idx="2">
                  <c:v>9.0909090909090912E-2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22-4D7A-8B11-A7D41644C41E}"/>
            </c:ext>
          </c:extLst>
        </c:ser>
        <c:ser>
          <c:idx val="1"/>
          <c:order val="1"/>
          <c:tx>
            <c:strRef>
              <c:f>[ч_лікарі.xlsx]Лист1!$B$82</c:f>
              <c:strCache>
                <c:ptCount val="1"/>
                <c:pt idx="0">
                  <c:v>Відчуваю себе швидше у безпеці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[ч_лікарі.xlsx]Лист1!$J$82:$L$82</c:f>
              <c:numCache>
                <c:formatCode>0.0%</c:formatCode>
                <c:ptCount val="3"/>
                <c:pt idx="0">
                  <c:v>0.35644371941272435</c:v>
                </c:pt>
                <c:pt idx="1">
                  <c:v>0.39874411302982726</c:v>
                </c:pt>
                <c:pt idx="2">
                  <c:v>0.40909090909090912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22-4D7A-8B11-A7D41644C41E}"/>
            </c:ext>
          </c:extLst>
        </c:ser>
        <c:ser>
          <c:idx val="2"/>
          <c:order val="2"/>
          <c:tx>
            <c:strRef>
              <c:f>[ч_лікарі.xlsx]Лист1!$B$83</c:f>
              <c:strCache>
                <c:ptCount val="1"/>
                <c:pt idx="0">
                  <c:v>Відчуваю себе швидше у небезпеці</c:v>
                </c:pt>
              </c:strCache>
            </c:strRef>
          </c:tx>
          <c:spPr>
            <a:pattFill prst="wdDn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[ч_лікарі.xlsx]Лист1!$J$83:$L$83</c:f>
              <c:numCache>
                <c:formatCode>0.0%</c:formatCode>
                <c:ptCount val="3"/>
                <c:pt idx="0">
                  <c:v>0.2487765089722675</c:v>
                </c:pt>
                <c:pt idx="1">
                  <c:v>0.25588697017268447</c:v>
                </c:pt>
                <c:pt idx="2">
                  <c:v>0.2878787878787879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22-4D7A-8B11-A7D41644C41E}"/>
            </c:ext>
          </c:extLst>
        </c:ser>
        <c:ser>
          <c:idx val="3"/>
          <c:order val="3"/>
          <c:tx>
            <c:strRef>
              <c:f>[ч_лікарі.xlsx]Лист1!$B$84</c:f>
              <c:strCache>
                <c:ptCount val="1"/>
                <c:pt idx="0">
                  <c:v>Відчуваю себе у ПОВНІЙ небезпеці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[ч_лікарі.xlsx]Лист1!$J$84:$L$84</c:f>
              <c:numCache>
                <c:formatCode>0.0%</c:formatCode>
                <c:ptCount val="3"/>
                <c:pt idx="0">
                  <c:v>5.3833605220228377E-2</c:v>
                </c:pt>
                <c:pt idx="1">
                  <c:v>4.9450549450549455E-2</c:v>
                </c:pt>
                <c:pt idx="2">
                  <c:v>6.0606060606060608E-2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22-4D7A-8B11-A7D41644C41E}"/>
            </c:ext>
          </c:extLst>
        </c:ser>
        <c:ser>
          <c:idx val="4"/>
          <c:order val="4"/>
          <c:tx>
            <c:strRef>
              <c:f>[ч_лікарі.xlsx]Лист1!$B$85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[ч_лікарі.xlsx]Лист1!$J$85:$L$85</c:f>
              <c:numCache>
                <c:formatCode>0.0%</c:formatCode>
                <c:ptCount val="3"/>
                <c:pt idx="0">
                  <c:v>0.20799347471451879</c:v>
                </c:pt>
                <c:pt idx="1">
                  <c:v>0.18602825745682888</c:v>
                </c:pt>
                <c:pt idx="2">
                  <c:v>0.15151515151515152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22-4D7A-8B11-A7D41644C4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5786976"/>
        <c:axId val="165787368"/>
      </c:barChart>
      <c:lineChart>
        <c:grouping val="standard"/>
        <c:varyColors val="0"/>
        <c:ser>
          <c:idx val="5"/>
          <c:order val="5"/>
          <c:tx>
            <c:strRef>
              <c:f>[ч_лікарі.xlsx]Лист1!$B$86</c:f>
              <c:strCache>
                <c:ptCount val="1"/>
                <c:pt idx="0">
                  <c:v>Безпеці - Небезпеці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[ч_лікарі.xlsx]Лист1!$J$2:$L$2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[ч_лікарі.xlsx]Лист1!$J$86:$L$86</c:f>
              <c:numCache>
                <c:formatCode>0.0%</c:formatCode>
                <c:ptCount val="3"/>
                <c:pt idx="0">
                  <c:v>0.18678629690048951</c:v>
                </c:pt>
                <c:pt idx="1">
                  <c:v>0.2032967032967033</c:v>
                </c:pt>
                <c:pt idx="2">
                  <c:v>0.15151515151515149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B22-4D7A-8B11-A7D41644C4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788544"/>
        <c:axId val="165788152"/>
      </c:lineChart>
      <c:catAx>
        <c:axId val="16578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5787368"/>
        <c:crosses val="autoZero"/>
        <c:auto val="1"/>
        <c:lblAlgn val="ctr"/>
        <c:lblOffset val="100"/>
        <c:noMultiLvlLbl val="0"/>
      </c:catAx>
      <c:valAx>
        <c:axId val="165787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5786976"/>
        <c:crosses val="autoZero"/>
        <c:crossBetween val="between"/>
      </c:valAx>
      <c:valAx>
        <c:axId val="165788152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5788544"/>
        <c:crosses val="max"/>
        <c:crossBetween val="between"/>
      </c:valAx>
      <c:catAx>
        <c:axId val="1657885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578815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[ч_лікарі.xlsx]Лист1!$B$81</c:f>
              <c:strCache>
                <c:ptCount val="1"/>
                <c:pt idx="0">
                  <c:v>Відчуваю себе у повній безпеці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[ч_лікарі.xlsx]Лист1!$M$81:$P$81</c:f>
              <c:numCache>
                <c:formatCode>0.0%</c:formatCode>
                <c:ptCount val="4"/>
                <c:pt idx="0">
                  <c:v>0.16888888888888889</c:v>
                </c:pt>
                <c:pt idx="1">
                  <c:v>9.6885813148788913E-2</c:v>
                </c:pt>
                <c:pt idx="2">
                  <c:v>0.10382165605095542</c:v>
                </c:pt>
                <c:pt idx="3">
                  <c:v>0.1659751037344398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4D-43EE-BE0F-9D736763C3D6}"/>
            </c:ext>
          </c:extLst>
        </c:ser>
        <c:ser>
          <c:idx val="1"/>
          <c:order val="1"/>
          <c:tx>
            <c:strRef>
              <c:f>[ч_лікарі.xlsx]Лист1!$B$82</c:f>
              <c:strCache>
                <c:ptCount val="1"/>
                <c:pt idx="0">
                  <c:v>Відчуваю себе швидше у безпеці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[ч_лікарі.xlsx]Лист1!$M$82:$P$82</c:f>
              <c:numCache>
                <c:formatCode>0.0%</c:formatCode>
                <c:ptCount val="4"/>
                <c:pt idx="0">
                  <c:v>0.39555555555555555</c:v>
                </c:pt>
                <c:pt idx="1">
                  <c:v>0.32525951557093419</c:v>
                </c:pt>
                <c:pt idx="2">
                  <c:v>0.34904458598726118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4D-43EE-BE0F-9D736763C3D6}"/>
            </c:ext>
          </c:extLst>
        </c:ser>
        <c:ser>
          <c:idx val="2"/>
          <c:order val="2"/>
          <c:tx>
            <c:strRef>
              <c:f>[ч_лікарі.xlsx]Лист1!$B$83</c:f>
              <c:strCache>
                <c:ptCount val="1"/>
                <c:pt idx="0">
                  <c:v>Відчуваю себе швидше у небезпеці</c:v>
                </c:pt>
              </c:strCache>
            </c:strRef>
          </c:tx>
          <c:spPr>
            <a:pattFill prst="wdDn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[ч_лікарі.xlsx]Лист1!$M$83:$P$83</c:f>
              <c:numCache>
                <c:formatCode>0.0%</c:formatCode>
                <c:ptCount val="4"/>
                <c:pt idx="0">
                  <c:v>0.25777777777777777</c:v>
                </c:pt>
                <c:pt idx="1">
                  <c:v>0.30449826989619377</c:v>
                </c:pt>
                <c:pt idx="2">
                  <c:v>0.28025477707006369</c:v>
                </c:pt>
                <c:pt idx="3">
                  <c:v>0.13278008298755187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4D-43EE-BE0F-9D736763C3D6}"/>
            </c:ext>
          </c:extLst>
        </c:ser>
        <c:ser>
          <c:idx val="3"/>
          <c:order val="3"/>
          <c:tx>
            <c:strRef>
              <c:f>[ч_лікарі.xlsx]Лист1!$B$84</c:f>
              <c:strCache>
                <c:ptCount val="1"/>
                <c:pt idx="0">
                  <c:v>Відчуваю себе у ПОВНІЙ небезпеці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[ч_лікарі.xlsx]Лист1!$M$84:$P$84</c:f>
              <c:numCache>
                <c:formatCode>0.0%</c:formatCode>
                <c:ptCount val="4"/>
                <c:pt idx="0">
                  <c:v>4.8888888888888891E-2</c:v>
                </c:pt>
                <c:pt idx="1">
                  <c:v>7.6124567474048443E-2</c:v>
                </c:pt>
                <c:pt idx="2">
                  <c:v>5.0955414012738863E-2</c:v>
                </c:pt>
                <c:pt idx="3">
                  <c:v>4.149377593360995E-2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4D-43EE-BE0F-9D736763C3D6}"/>
            </c:ext>
          </c:extLst>
        </c:ser>
        <c:ser>
          <c:idx val="4"/>
          <c:order val="4"/>
          <c:tx>
            <c:strRef>
              <c:f>[ч_лікарі.xlsx]Лист1!$B$85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[ч_лікарі.xlsx]Лист1!$M$85:$P$85</c:f>
              <c:numCache>
                <c:formatCode>0.0%</c:formatCode>
                <c:ptCount val="4"/>
                <c:pt idx="0">
                  <c:v>0.12888888888888889</c:v>
                </c:pt>
                <c:pt idx="1">
                  <c:v>0.1972318339100346</c:v>
                </c:pt>
                <c:pt idx="2">
                  <c:v>0.2159235668789809</c:v>
                </c:pt>
                <c:pt idx="3">
                  <c:v>0.15975103734439833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4D-43EE-BE0F-9D736763C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62235904"/>
        <c:axId val="362235512"/>
      </c:barChart>
      <c:lineChart>
        <c:grouping val="standard"/>
        <c:varyColors val="0"/>
        <c:ser>
          <c:idx val="5"/>
          <c:order val="5"/>
          <c:tx>
            <c:strRef>
              <c:f>[ч_лікарі.xlsx]Лист1!$B$86</c:f>
              <c:strCache>
                <c:ptCount val="1"/>
                <c:pt idx="0">
                  <c:v>Безпеці - Небезпеці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[ч_лікарі.xlsx]Лист1!$M$2:$P$2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[ч_лікарі.xlsx]Лист1!$M$86:$P$86</c:f>
              <c:numCache>
                <c:formatCode>0.0%</c:formatCode>
                <c:ptCount val="4"/>
                <c:pt idx="0">
                  <c:v>0.25777777777777777</c:v>
                </c:pt>
                <c:pt idx="1">
                  <c:v>4.1522491349480883E-2</c:v>
                </c:pt>
                <c:pt idx="2">
                  <c:v>0.12165605095541401</c:v>
                </c:pt>
                <c:pt idx="3">
                  <c:v>0.49170124481327804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94D-43EE-BE0F-9D736763C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2233552"/>
        <c:axId val="362230416"/>
      </c:lineChart>
      <c:catAx>
        <c:axId val="36223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2235512"/>
        <c:crosses val="autoZero"/>
        <c:auto val="1"/>
        <c:lblAlgn val="ctr"/>
        <c:lblOffset val="100"/>
        <c:noMultiLvlLbl val="0"/>
      </c:catAx>
      <c:valAx>
        <c:axId val="362235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2235904"/>
        <c:crosses val="autoZero"/>
        <c:crossBetween val="between"/>
      </c:valAx>
      <c:valAx>
        <c:axId val="362230416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2233552"/>
        <c:crosses val="max"/>
        <c:crossBetween val="between"/>
      </c:valAx>
      <c:catAx>
        <c:axId val="362233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223041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[ч_лікарі.xlsx]Лист1!$B$81</c:f>
              <c:strCache>
                <c:ptCount val="1"/>
                <c:pt idx="0">
                  <c:v>Відчуваю себе у повній безпеці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[ч_лікарі.xlsx]Лист1!$Q$81:$U$81</c:f>
              <c:numCache>
                <c:formatCode>0.0%</c:formatCode>
                <c:ptCount val="5"/>
                <c:pt idx="0">
                  <c:v>0.12374581939799331</c:v>
                </c:pt>
                <c:pt idx="1">
                  <c:v>0.11732851985559567</c:v>
                </c:pt>
                <c:pt idx="2">
                  <c:v>0.1095890410958904</c:v>
                </c:pt>
                <c:pt idx="3">
                  <c:v>0.12141652613827994</c:v>
                </c:pt>
                <c:pt idx="4">
                  <c:v>0.13926940639269406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1B-40BF-A9B0-C549418EAEC3}"/>
            </c:ext>
          </c:extLst>
        </c:ser>
        <c:ser>
          <c:idx val="1"/>
          <c:order val="1"/>
          <c:tx>
            <c:strRef>
              <c:f>[ч_лікарі.xlsx]Лист1!$B$82</c:f>
              <c:strCache>
                <c:ptCount val="1"/>
                <c:pt idx="0">
                  <c:v>Відчуваю себе швидше у безпеці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[ч_лікарі.xlsx]Лист1!$Q$82:$U$82</c:f>
              <c:numCache>
                <c:formatCode>0.0%</c:formatCode>
                <c:ptCount val="5"/>
                <c:pt idx="0">
                  <c:v>0.42809364548494983</c:v>
                </c:pt>
                <c:pt idx="1">
                  <c:v>0.37725631768953066</c:v>
                </c:pt>
                <c:pt idx="2">
                  <c:v>0.36073059360730592</c:v>
                </c:pt>
                <c:pt idx="3">
                  <c:v>0.36930860033726814</c:v>
                </c:pt>
                <c:pt idx="4">
                  <c:v>0.38356164383561642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1B-40BF-A9B0-C549418EAEC3}"/>
            </c:ext>
          </c:extLst>
        </c:ser>
        <c:ser>
          <c:idx val="2"/>
          <c:order val="2"/>
          <c:tx>
            <c:strRef>
              <c:f>[ч_лікарі.xlsx]Лист1!$B$83</c:f>
              <c:strCache>
                <c:ptCount val="1"/>
                <c:pt idx="0">
                  <c:v>Відчуваю себе швидше у небезпеці</c:v>
                </c:pt>
              </c:strCache>
            </c:strRef>
          </c:tx>
          <c:spPr>
            <a:pattFill prst="wdDn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[ч_лікарі.xlsx]Лист1!$Q$83:$U$83</c:f>
              <c:numCache>
                <c:formatCode>0.0%</c:formatCode>
                <c:ptCount val="5"/>
                <c:pt idx="0">
                  <c:v>0.21739130434782608</c:v>
                </c:pt>
                <c:pt idx="1">
                  <c:v>0.23104693140794225</c:v>
                </c:pt>
                <c:pt idx="2">
                  <c:v>0.28006088280060881</c:v>
                </c:pt>
                <c:pt idx="3">
                  <c:v>0.26981450252951095</c:v>
                </c:pt>
                <c:pt idx="4">
                  <c:v>0.24429223744292236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1B-40BF-A9B0-C549418EAEC3}"/>
            </c:ext>
          </c:extLst>
        </c:ser>
        <c:ser>
          <c:idx val="3"/>
          <c:order val="3"/>
          <c:tx>
            <c:strRef>
              <c:f>[ч_лікарі.xlsx]Лист1!$B$84</c:f>
              <c:strCache>
                <c:ptCount val="1"/>
                <c:pt idx="0">
                  <c:v>Відчуваю себе у ПОВНІЙ небезпеці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[ч_лікарі.xlsx]Лист1!$Q$84:$U$84</c:f>
              <c:numCache>
                <c:formatCode>0.0%</c:formatCode>
                <c:ptCount val="5"/>
                <c:pt idx="0">
                  <c:v>4.3478260869565216E-2</c:v>
                </c:pt>
                <c:pt idx="1">
                  <c:v>4.6931407942238268E-2</c:v>
                </c:pt>
                <c:pt idx="2">
                  <c:v>6.2404870624048703E-2</c:v>
                </c:pt>
                <c:pt idx="3">
                  <c:v>5.3962900505902189E-2</c:v>
                </c:pt>
                <c:pt idx="4">
                  <c:v>4.5662100456620995E-2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1B-40BF-A9B0-C549418EAEC3}"/>
            </c:ext>
          </c:extLst>
        </c:ser>
        <c:ser>
          <c:idx val="4"/>
          <c:order val="4"/>
          <c:tx>
            <c:strRef>
              <c:f>[ч_лікарі.xlsx]Лист1!$B$85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[ч_лікарі.xlsx]Лист1!$Q$85:$U$85</c:f>
              <c:numCache>
                <c:formatCode>0.0%</c:formatCode>
                <c:ptCount val="5"/>
                <c:pt idx="0">
                  <c:v>0.18729096989966554</c:v>
                </c:pt>
                <c:pt idx="1">
                  <c:v>0.22743682310469315</c:v>
                </c:pt>
                <c:pt idx="2">
                  <c:v>0.18721461187214611</c:v>
                </c:pt>
                <c:pt idx="3">
                  <c:v>0.18549747048903878</c:v>
                </c:pt>
                <c:pt idx="4">
                  <c:v>0.18721461187214611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1B-40BF-A9B0-C549418EAE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62231592"/>
        <c:axId val="362230024"/>
      </c:barChart>
      <c:lineChart>
        <c:grouping val="standard"/>
        <c:varyColors val="0"/>
        <c:ser>
          <c:idx val="5"/>
          <c:order val="5"/>
          <c:tx>
            <c:strRef>
              <c:f>[ч_лікарі.xlsx]Лист1!$B$86</c:f>
              <c:strCache>
                <c:ptCount val="1"/>
                <c:pt idx="0">
                  <c:v>Безпеці - Небезпеці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[ч_лікарі.xlsx]Лист1!$Q$86:$U$86</c:f>
              <c:numCache>
                <c:formatCode>0.0%</c:formatCode>
                <c:ptCount val="5"/>
                <c:pt idx="0">
                  <c:v>0.29096989966555187</c:v>
                </c:pt>
                <c:pt idx="1">
                  <c:v>0.21660649819494582</c:v>
                </c:pt>
                <c:pt idx="2">
                  <c:v>0.12785388127853881</c:v>
                </c:pt>
                <c:pt idx="3">
                  <c:v>0.16694772344013498</c:v>
                </c:pt>
                <c:pt idx="4">
                  <c:v>0.23287671232876705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C1B-40BF-A9B0-C549418EAE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2233944"/>
        <c:axId val="362231984"/>
      </c:lineChart>
      <c:catAx>
        <c:axId val="362231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2230024"/>
        <c:crosses val="autoZero"/>
        <c:auto val="1"/>
        <c:lblAlgn val="ctr"/>
        <c:lblOffset val="100"/>
        <c:noMultiLvlLbl val="0"/>
      </c:catAx>
      <c:valAx>
        <c:axId val="362230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2231592"/>
        <c:crosses val="autoZero"/>
        <c:crossBetween val="between"/>
      </c:valAx>
      <c:valAx>
        <c:axId val="362231984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2233944"/>
        <c:crosses val="max"/>
        <c:crossBetween val="between"/>
      </c:valAx>
      <c:catAx>
        <c:axId val="362233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223198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881449601408515E-2"/>
          <c:y val="7.860329507004396E-2"/>
          <c:w val="0.52064002869206571"/>
          <c:h val="0.80793296018720551"/>
        </c:manualLayout>
      </c:layout>
      <c:pieChart>
        <c:varyColors val="1"/>
        <c:ser>
          <c:idx val="0"/>
          <c:order val="0"/>
          <c:explosion val="4"/>
          <c:dPt>
            <c:idx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 w="19050"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B5-4C33-B4BD-640B1E009A5E}"/>
              </c:ext>
            </c:extLst>
          </c:dPt>
          <c:dPt>
            <c:idx val="1"/>
            <c:bubble3D val="0"/>
            <c:spPr>
              <a:pattFill prst="wdUpDiag">
                <a:fgClr>
                  <a:srgbClr val="C00000"/>
                </a:fgClr>
                <a:bgClr>
                  <a:srgbClr val="FFFFFF"/>
                </a:bgClr>
              </a:patt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B5-4C33-B4BD-640B1E009A5E}"/>
              </c:ext>
            </c:extLst>
          </c:dPt>
          <c:dPt>
            <c:idx val="2"/>
            <c:bubble3D val="0"/>
            <c:spPr>
              <a:pattFill prst="wdDnDiag">
                <a:fgClr>
                  <a:srgbClr val="000000">
                    <a:lumMod val="50000"/>
                    <a:lumOff val="50000"/>
                  </a:srgbClr>
                </a:fgClr>
                <a:bgClr>
                  <a:srgbClr val="FFFFFF"/>
                </a:bgClr>
              </a:pattFill>
              <a:ln w="19050">
                <a:solidFill>
                  <a:srgbClr val="000000">
                    <a:lumMod val="50000"/>
                    <a:lumOff val="5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B5-4C33-B4BD-640B1E009A5E}"/>
              </c:ext>
            </c:extLst>
          </c:dPt>
          <c:dPt>
            <c:idx val="3"/>
            <c:bubble3D val="0"/>
            <c:spPr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 w="190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8B5-4C33-B4BD-640B1E009A5E}"/>
              </c:ext>
            </c:extLst>
          </c:dPt>
          <c:dPt>
            <c:idx val="4"/>
            <c:bubble3D val="0"/>
            <c:spPr>
              <a:pattFill prst="wdDn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8B5-4C33-B4BD-640B1E009A5E}"/>
              </c:ext>
            </c:extLst>
          </c:dPt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Лист1!$B$90:$B$92</c:f>
              <c:strCache>
                <c:ptCount val="3"/>
                <c:pt idx="0">
                  <c:v>Так</c:v>
                </c:pt>
                <c:pt idx="1">
                  <c:v>Ні</c:v>
                </c:pt>
                <c:pt idx="2">
                  <c:v>Важко відповісти</c:v>
                </c:pt>
              </c:strCache>
            </c:strRef>
          </c:cat>
          <c:val>
            <c:numRef>
              <c:f>Лист1!$C$90:$C$92</c:f>
              <c:numCache>
                <c:formatCode>0.0%</c:formatCode>
                <c:ptCount val="3"/>
                <c:pt idx="0">
                  <c:v>0.67355694227769125</c:v>
                </c:pt>
                <c:pt idx="1">
                  <c:v>0.22347893915756634</c:v>
                </c:pt>
                <c:pt idx="2">
                  <c:v>0.10296411856474259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8B5-4C33-B4BD-640B1E009A5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30527705775908"/>
          <c:y val="7.5904752869746697E-2"/>
          <c:w val="0.3529901697070475"/>
          <c:h val="0.82755361603895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ru-RU"/>
    </a:p>
  </c:txPr>
  <c:externalData r:id="rId4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555118110236225E-2"/>
          <c:y val="5.111036967836647E-2"/>
          <c:w val="0.90780202474690663"/>
          <c:h val="0.50687339950301369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[ч_лікарі.xlsx]Лист1!$B$90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</c:spPr>
          <c:invertIfNegative val="0"/>
          <c:cat>
            <c:strRef>
              <c:f>[ч_лікарі.xlsx]Лист1!$D$88:$G$88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[ч_лікарі.xlsx]Лист1!$D$90:$G$90</c:f>
              <c:numCache>
                <c:formatCode>0.0%</c:formatCode>
                <c:ptCount val="4"/>
                <c:pt idx="0">
                  <c:v>0.64225134926754057</c:v>
                </c:pt>
                <c:pt idx="1">
                  <c:v>0.68742514970059876</c:v>
                </c:pt>
                <c:pt idx="2">
                  <c:v>0.68421052631578949</c:v>
                </c:pt>
                <c:pt idx="3">
                  <c:v>0.80392156862745101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E1-446C-80EA-DD41DEDE08C8}"/>
            </c:ext>
          </c:extLst>
        </c:ser>
        <c:ser>
          <c:idx val="4"/>
          <c:order val="1"/>
          <c:tx>
            <c:strRef>
              <c:f>[ч_лікарі.xlsx]Лист1!$B$91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</c:spPr>
          <c:invertIfNegative val="0"/>
          <c:cat>
            <c:strRef>
              <c:f>[ч_лікарі.xlsx]Лист1!$D$88:$G$88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[ч_лікарі.xlsx]Лист1!$D$91:$G$91</c:f>
              <c:numCache>
                <c:formatCode>0.0%</c:formatCode>
                <c:ptCount val="4"/>
                <c:pt idx="0">
                  <c:v>0.24749421742482652</c:v>
                </c:pt>
                <c:pt idx="1">
                  <c:v>0.21437125748502994</c:v>
                </c:pt>
                <c:pt idx="2">
                  <c:v>0.24561403508771928</c:v>
                </c:pt>
                <c:pt idx="3">
                  <c:v>8.3333333333333315E-2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E1-446C-80EA-DD41DEDE08C8}"/>
            </c:ext>
          </c:extLst>
        </c:ser>
        <c:ser>
          <c:idx val="0"/>
          <c:order val="2"/>
          <c:tx>
            <c:strRef>
              <c:f>[ч_лікарі.xlsx]Лист1!$B$92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rgbClr val="000000">
                  <a:lumMod val="65000"/>
                  <a:lumOff val="35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</c:spPr>
          <c:invertIfNegative val="0"/>
          <c:cat>
            <c:strRef>
              <c:f>[ч_лікарі.xlsx]Лист1!$D$88:$G$88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[ч_лікарі.xlsx]Лист1!$D$92:$G$92</c:f>
              <c:numCache>
                <c:formatCode>0.0%</c:formatCode>
                <c:ptCount val="4"/>
                <c:pt idx="0">
                  <c:v>0.110254433307633</c:v>
                </c:pt>
                <c:pt idx="1">
                  <c:v>9.8203592814371257E-2</c:v>
                </c:pt>
                <c:pt idx="2">
                  <c:v>7.0175438596491224E-2</c:v>
                </c:pt>
                <c:pt idx="3">
                  <c:v>0.11274509803921569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E1-446C-80EA-DD41DEDE08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2236296"/>
        <c:axId val="150371696"/>
      </c:barChart>
      <c:catAx>
        <c:axId val="362236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0371696"/>
        <c:crosses val="autoZero"/>
        <c:auto val="1"/>
        <c:lblAlgn val="ctr"/>
        <c:lblOffset val="100"/>
        <c:noMultiLvlLbl val="0"/>
      </c:catAx>
      <c:valAx>
        <c:axId val="15037169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36223629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>
                <a:latin typeface="+mn-lt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200" b="1">
          <a:solidFill>
            <a:schemeClr val="tx1"/>
          </a:solidFill>
          <a:latin typeface="Myriad Pro" panose="020B0503030403020204" pitchFamily="34" charset="0"/>
        </a:defRPr>
      </a:pPr>
      <a:endParaRPr lang="ru-RU"/>
    </a:p>
  </c:txPr>
  <c:externalData r:id="rId2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555118110236225E-2"/>
          <c:y val="5.111036967836647E-2"/>
          <c:w val="0.90780202474690663"/>
          <c:h val="0.50687339950301369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[ч_лікарі.xlsx]Лист1!$B$90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</c:spPr>
          <c:invertIfNegative val="0"/>
          <c:cat>
            <c:strRef>
              <c:f>[ч_лікарі.xlsx]Лист1!$H$88:$I$88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[ч_лікарі.xlsx]Лист1!$H$90:$I$90</c:f>
              <c:numCache>
                <c:formatCode>0.0%</c:formatCode>
                <c:ptCount val="2"/>
                <c:pt idx="0">
                  <c:v>0.64264264264264259</c:v>
                </c:pt>
                <c:pt idx="1">
                  <c:v>0.67805755395683454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B2-432C-82CC-59704A766003}"/>
            </c:ext>
          </c:extLst>
        </c:ser>
        <c:ser>
          <c:idx val="4"/>
          <c:order val="1"/>
          <c:tx>
            <c:strRef>
              <c:f>[ч_лікарі.xlsx]Лист1!$B$91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</c:spPr>
          <c:invertIfNegative val="0"/>
          <c:cat>
            <c:strRef>
              <c:f>[ч_лікарі.xlsx]Лист1!$H$88:$I$88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[ч_лікарі.xlsx]Лист1!$H$91:$I$91</c:f>
              <c:numCache>
                <c:formatCode>0.0%</c:formatCode>
                <c:ptCount val="2"/>
                <c:pt idx="0">
                  <c:v>0.22222222222222221</c:v>
                </c:pt>
                <c:pt idx="1">
                  <c:v>0.22347122302158273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B2-432C-82CC-59704A766003}"/>
            </c:ext>
          </c:extLst>
        </c:ser>
        <c:ser>
          <c:idx val="0"/>
          <c:order val="2"/>
          <c:tx>
            <c:strRef>
              <c:f>[ч_лікарі.xlsx]Лист1!$B$92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rgbClr val="000000">
                  <a:lumMod val="65000"/>
                  <a:lumOff val="35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</c:spPr>
          <c:invertIfNegative val="0"/>
          <c:cat>
            <c:strRef>
              <c:f>[ч_лікарі.xlsx]Лист1!$H$88:$I$88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[ч_лікарі.xlsx]Лист1!$H$92:$I$92</c:f>
              <c:numCache>
                <c:formatCode>0.0%</c:formatCode>
                <c:ptCount val="2"/>
                <c:pt idx="0">
                  <c:v>0.13513513513513514</c:v>
                </c:pt>
                <c:pt idx="1">
                  <c:v>9.8471223021582718E-2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B2-432C-82CC-59704A766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372088"/>
        <c:axId val="150374832"/>
      </c:barChart>
      <c:catAx>
        <c:axId val="150372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0374832"/>
        <c:crosses val="autoZero"/>
        <c:auto val="1"/>
        <c:lblAlgn val="ctr"/>
        <c:lblOffset val="100"/>
        <c:noMultiLvlLbl val="0"/>
      </c:catAx>
      <c:valAx>
        <c:axId val="15037483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5037208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>
                <a:latin typeface="+mn-lt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200" b="1">
          <a:solidFill>
            <a:schemeClr val="tx1"/>
          </a:solidFill>
          <a:latin typeface="Myriad Pro" panose="020B0503030403020204" pitchFamily="34" charset="0"/>
        </a:defRPr>
      </a:pPr>
      <a:endParaRPr lang="ru-RU"/>
    </a:p>
  </c:txPr>
  <c:externalData r:id="rId2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555118110236225E-2"/>
          <c:y val="5.111036967836647E-2"/>
          <c:w val="0.90780202474690663"/>
          <c:h val="0.50687339950301369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[ч_лікарі.xlsx]Лист1!$B$90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</c:spPr>
          <c:invertIfNegative val="0"/>
          <c:cat>
            <c:strRef>
              <c:f>[ч_лікарі.xlsx]Лист1!$J$88:$L$88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[ч_лікарі.xlsx]Лист1!$J$90:$L$90</c:f>
              <c:numCache>
                <c:formatCode>0.0%</c:formatCode>
                <c:ptCount val="3"/>
                <c:pt idx="0">
                  <c:v>0.55791190864600326</c:v>
                </c:pt>
                <c:pt idx="1">
                  <c:v>0.78223270440251569</c:v>
                </c:pt>
                <c:pt idx="2">
                  <c:v>0.72727272727272729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CF-4C04-A993-2B7CFA1E9E54}"/>
            </c:ext>
          </c:extLst>
        </c:ser>
        <c:ser>
          <c:idx val="4"/>
          <c:order val="1"/>
          <c:tx>
            <c:strRef>
              <c:f>[ч_лікарі.xlsx]Лист1!$B$91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</c:spPr>
          <c:invertIfNegative val="0"/>
          <c:cat>
            <c:strRef>
              <c:f>[ч_лікарі.xlsx]Лист1!$J$88:$L$88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[ч_лікарі.xlsx]Лист1!$J$91:$L$91</c:f>
              <c:numCache>
                <c:formatCode>0.0%</c:formatCode>
                <c:ptCount val="3"/>
                <c:pt idx="0">
                  <c:v>0.34665579119086459</c:v>
                </c:pt>
                <c:pt idx="1">
                  <c:v>0.1061320754716981</c:v>
                </c:pt>
                <c:pt idx="2">
                  <c:v>0.19696969696969696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CF-4C04-A993-2B7CFA1E9E54}"/>
            </c:ext>
          </c:extLst>
        </c:ser>
        <c:ser>
          <c:idx val="0"/>
          <c:order val="2"/>
          <c:tx>
            <c:strRef>
              <c:f>[ч_лікарі.xlsx]Лист1!$B$92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rgbClr val="000000">
                  <a:lumMod val="65000"/>
                  <a:lumOff val="35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</c:spPr>
          <c:invertIfNegative val="0"/>
          <c:cat>
            <c:strRef>
              <c:f>[ч_лікарі.xlsx]Лист1!$J$88:$L$88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[ч_лікарі.xlsx]Лист1!$J$92:$L$92</c:f>
              <c:numCache>
                <c:formatCode>0.0%</c:formatCode>
                <c:ptCount val="3"/>
                <c:pt idx="0">
                  <c:v>9.543230016313213E-2</c:v>
                </c:pt>
                <c:pt idx="1">
                  <c:v>0.11163522012578615</c:v>
                </c:pt>
                <c:pt idx="2">
                  <c:v>7.575757575757576E-2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CF-4C04-A993-2B7CFA1E9E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372480"/>
        <c:axId val="150374048"/>
      </c:barChart>
      <c:catAx>
        <c:axId val="150372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0374048"/>
        <c:crosses val="autoZero"/>
        <c:auto val="1"/>
        <c:lblAlgn val="ctr"/>
        <c:lblOffset val="100"/>
        <c:noMultiLvlLbl val="0"/>
      </c:catAx>
      <c:valAx>
        <c:axId val="15037404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503724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>
                <a:latin typeface="+mn-lt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200" b="1">
          <a:solidFill>
            <a:schemeClr val="tx1"/>
          </a:solidFill>
          <a:latin typeface="Myriad Pro" panose="020B0503030403020204" pitchFamily="34" charset="0"/>
        </a:defRPr>
      </a:pPr>
      <a:endParaRPr lang="ru-RU"/>
    </a:p>
  </c:txPr>
  <c:externalData r:id="rId2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555118110236225E-2"/>
          <c:y val="5.111036967836647E-2"/>
          <c:w val="0.90780202474690663"/>
          <c:h val="0.50687339950301369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[ч_лікарі.xlsx]Лист1!$B$90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</c:spPr>
          <c:invertIfNegative val="0"/>
          <c:cat>
            <c:strRef>
              <c:f>[ч_лікарі.xlsx]Лист1!$M$88:$P$88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[ч_лікарі.xlsx]Лист1!$M$90:$P$90</c:f>
              <c:numCache>
                <c:formatCode>0.0%</c:formatCode>
                <c:ptCount val="4"/>
                <c:pt idx="0">
                  <c:v>0.72888888888888881</c:v>
                </c:pt>
                <c:pt idx="1">
                  <c:v>0.56206896551724139</c:v>
                </c:pt>
                <c:pt idx="2">
                  <c:v>0.72796934865900387</c:v>
                </c:pt>
                <c:pt idx="3">
                  <c:v>0.5383022774327122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2-4676-9150-7F649509FF18}"/>
            </c:ext>
          </c:extLst>
        </c:ser>
        <c:ser>
          <c:idx val="4"/>
          <c:order val="1"/>
          <c:tx>
            <c:strRef>
              <c:f>[ч_лікарі.xlsx]Лист1!$B$91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</c:spPr>
          <c:invertIfNegative val="0"/>
          <c:cat>
            <c:strRef>
              <c:f>[ч_лікарі.xlsx]Лист1!$M$88:$P$88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[ч_лікарі.xlsx]Лист1!$M$91:$P$91</c:f>
              <c:numCache>
                <c:formatCode>0.0%</c:formatCode>
                <c:ptCount val="4"/>
                <c:pt idx="0">
                  <c:v>0.20444444444444446</c:v>
                </c:pt>
                <c:pt idx="1">
                  <c:v>0.32413793103448268</c:v>
                </c:pt>
                <c:pt idx="2">
                  <c:v>0.16538952745849297</c:v>
                </c:pt>
                <c:pt idx="3">
                  <c:v>0.36024844720496896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B2-4676-9150-7F649509FF18}"/>
            </c:ext>
          </c:extLst>
        </c:ser>
        <c:ser>
          <c:idx val="0"/>
          <c:order val="2"/>
          <c:tx>
            <c:strRef>
              <c:f>[ч_лікарі.xlsx]Лист1!$B$92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rgbClr val="000000">
                  <a:lumMod val="65000"/>
                  <a:lumOff val="35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</c:spPr>
          <c:invertIfNegative val="0"/>
          <c:cat>
            <c:strRef>
              <c:f>[ч_лікарі.xlsx]Лист1!$M$88:$P$88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[ч_лікарі.xlsx]Лист1!$M$92:$P$92</c:f>
              <c:numCache>
                <c:formatCode>0.0%</c:formatCode>
                <c:ptCount val="4"/>
                <c:pt idx="0">
                  <c:v>6.6666666666666666E-2</c:v>
                </c:pt>
                <c:pt idx="1">
                  <c:v>0.11379310344827587</c:v>
                </c:pt>
                <c:pt idx="2">
                  <c:v>0.10664112388250319</c:v>
                </c:pt>
                <c:pt idx="3">
                  <c:v>0.10144927536231885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B2-4676-9150-7F649509FF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0623296"/>
        <c:axId val="330625256"/>
      </c:barChart>
      <c:catAx>
        <c:axId val="330623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0625256"/>
        <c:crosses val="autoZero"/>
        <c:auto val="1"/>
        <c:lblAlgn val="ctr"/>
        <c:lblOffset val="100"/>
        <c:noMultiLvlLbl val="0"/>
      </c:catAx>
      <c:valAx>
        <c:axId val="33062525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33062329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>
                <a:latin typeface="+mn-lt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200" b="1">
          <a:solidFill>
            <a:schemeClr val="tx1"/>
          </a:solidFill>
          <a:latin typeface="Myriad Pro" panose="020B0503030403020204" pitchFamily="34" charset="0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[ч_лікарі.xlsx]Лист1!$B$4</c:f>
              <c:strCache>
                <c:ptCount val="1"/>
                <c:pt idx="0">
                  <c:v>1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[ч_лікарі.xlsx]Лист1!$Q$4:$U$4</c:f>
              <c:numCache>
                <c:formatCode>0.0%</c:formatCode>
                <c:ptCount val="5"/>
                <c:pt idx="0">
                  <c:v>3.3444816053511704E-2</c:v>
                </c:pt>
                <c:pt idx="1">
                  <c:v>1.8083182640144666E-2</c:v>
                </c:pt>
                <c:pt idx="2">
                  <c:v>2.2935779816513763E-2</c:v>
                </c:pt>
                <c:pt idx="3">
                  <c:v>2.1885521885521887E-2</c:v>
                </c:pt>
                <c:pt idx="4">
                  <c:v>1.5945330296127564E-2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4D-417D-9C4C-0ABE2CC62A67}"/>
            </c:ext>
          </c:extLst>
        </c:ser>
        <c:ser>
          <c:idx val="1"/>
          <c:order val="1"/>
          <c:tx>
            <c:strRef>
              <c:f>[ч_лікарі.xlsx]Лист1!$B$5</c:f>
              <c:strCache>
                <c:ptCount val="1"/>
                <c:pt idx="0">
                  <c:v>2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[ч_лікарі.xlsx]Лист1!$Q$5:$U$5</c:f>
              <c:numCache>
                <c:formatCode>0.0%</c:formatCode>
                <c:ptCount val="5"/>
                <c:pt idx="0">
                  <c:v>7.6923076923076927E-2</c:v>
                </c:pt>
                <c:pt idx="1">
                  <c:v>5.4249547920433995E-2</c:v>
                </c:pt>
                <c:pt idx="2">
                  <c:v>6.8807339449541288E-2</c:v>
                </c:pt>
                <c:pt idx="3">
                  <c:v>5.2188552188552187E-2</c:v>
                </c:pt>
                <c:pt idx="4">
                  <c:v>3.4168564920273349E-2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4D-417D-9C4C-0ABE2CC62A67}"/>
            </c:ext>
          </c:extLst>
        </c:ser>
        <c:ser>
          <c:idx val="2"/>
          <c:order val="2"/>
          <c:tx>
            <c:strRef>
              <c:f>[ч_лікарі.xlsx]Лист1!$B$6</c:f>
              <c:strCache>
                <c:ptCount val="1"/>
                <c:pt idx="0">
                  <c:v>3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[ч_лікарі.xlsx]Лист1!$Q$6:$U$6</c:f>
              <c:numCache>
                <c:formatCode>0.0%</c:formatCode>
                <c:ptCount val="5"/>
                <c:pt idx="0">
                  <c:v>0.23745819397993312</c:v>
                </c:pt>
                <c:pt idx="1">
                  <c:v>0.2043399638336347</c:v>
                </c:pt>
                <c:pt idx="2">
                  <c:v>0.23547400611620795</c:v>
                </c:pt>
                <c:pt idx="3">
                  <c:v>0.22053872053872051</c:v>
                </c:pt>
                <c:pt idx="4">
                  <c:v>0.18906605922551253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4D-417D-9C4C-0ABE2CC62A67}"/>
            </c:ext>
          </c:extLst>
        </c:ser>
        <c:ser>
          <c:idx val="3"/>
          <c:order val="3"/>
          <c:tx>
            <c:strRef>
              <c:f>[ч_лікарі.xlsx]Лист1!$B$7</c:f>
              <c:strCache>
                <c:ptCount val="1"/>
                <c:pt idx="0">
                  <c:v>4</c:v>
                </c:pt>
              </c:strCache>
            </c:strRef>
          </c:tx>
          <c:spPr>
            <a:pattFill prst="wdUpDiag">
              <a:fgClr>
                <a:srgbClr val="9BBB59"/>
              </a:fgClr>
              <a:bgClr>
                <a:sysClr val="window" lastClr="FFFFFF"/>
              </a:bgClr>
            </a:pattFill>
            <a:ln>
              <a:solidFill>
                <a:srgbClr val="9BBB59"/>
              </a:solidFill>
            </a:ln>
            <a:effectLst/>
          </c:spPr>
          <c:invertIfNegative val="0"/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[ч_лікарі.xlsx]Лист1!$Q$7:$U$7</c:f>
              <c:numCache>
                <c:formatCode>0.0%</c:formatCode>
                <c:ptCount val="5"/>
                <c:pt idx="0">
                  <c:v>0.3511705685618729</c:v>
                </c:pt>
                <c:pt idx="1">
                  <c:v>0.35623869801084995</c:v>
                </c:pt>
                <c:pt idx="2">
                  <c:v>0.30428134556574926</c:v>
                </c:pt>
                <c:pt idx="3">
                  <c:v>0.3383838383838384</c:v>
                </c:pt>
                <c:pt idx="4">
                  <c:v>0.30068337129840544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4D-417D-9C4C-0ABE2CC62A67}"/>
            </c:ext>
          </c:extLst>
        </c:ser>
        <c:ser>
          <c:idx val="4"/>
          <c:order val="4"/>
          <c:tx>
            <c:strRef>
              <c:f>[ч_лікарі.xlsx]Лист1!$B$8</c:f>
              <c:strCache>
                <c:ptCount val="1"/>
                <c:pt idx="0">
                  <c:v>5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[ч_лікарі.xlsx]Лист1!$Q$8:$U$8</c:f>
              <c:numCache>
                <c:formatCode>0.0%</c:formatCode>
                <c:ptCount val="5"/>
                <c:pt idx="0">
                  <c:v>0.20066889632107024</c:v>
                </c:pt>
                <c:pt idx="1">
                  <c:v>0.20614828209764918</c:v>
                </c:pt>
                <c:pt idx="2">
                  <c:v>0.24464831804281345</c:v>
                </c:pt>
                <c:pt idx="3">
                  <c:v>0.22727272727272727</c:v>
                </c:pt>
                <c:pt idx="4">
                  <c:v>0.30523917995444189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4D-417D-9C4C-0ABE2CC62A67}"/>
            </c:ext>
          </c:extLst>
        </c:ser>
        <c:ser>
          <c:idx val="5"/>
          <c:order val="5"/>
          <c:tx>
            <c:strRef>
              <c:f>[ч_лікарі.xlsx]Лист1!$B$9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[ч_лікарі.xlsx]Лист1!$Q$9:$U$9</c:f>
              <c:numCache>
                <c:formatCode>0.0%</c:formatCode>
                <c:ptCount val="5"/>
                <c:pt idx="0">
                  <c:v>0.10033444816053512</c:v>
                </c:pt>
                <c:pt idx="1">
                  <c:v>0.16094032549728751</c:v>
                </c:pt>
                <c:pt idx="2">
                  <c:v>0.12385321100917432</c:v>
                </c:pt>
                <c:pt idx="3">
                  <c:v>0.13973063973063973</c:v>
                </c:pt>
                <c:pt idx="4">
                  <c:v>0.15489749430523919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74D-417D-9C4C-0ABE2CC62A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577816"/>
        <c:axId val="183577424"/>
      </c:barChart>
      <c:lineChart>
        <c:grouping val="standard"/>
        <c:varyColors val="0"/>
        <c:ser>
          <c:idx val="6"/>
          <c:order val="6"/>
          <c:tx>
            <c:strRef>
              <c:f>[ч_лікарі.xlsx]Лист1!$B$10</c:f>
              <c:strCache>
                <c:ptCount val="1"/>
                <c:pt idx="0">
                  <c:v>Середньозважена оцінка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[ч_лікарі.xlsx]Лист1!$Q$2:$U$2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[ч_лікарі.xlsx]Лист1!$Q$10:$U$10</c:f>
              <c:numCache>
                <c:formatCode>0.00</c:formatCode>
                <c:ptCount val="5"/>
                <c:pt idx="0">
                  <c:v>3.6765799256505574</c:v>
                </c:pt>
                <c:pt idx="1">
                  <c:v>3.8081896551724133</c:v>
                </c:pt>
                <c:pt idx="2">
                  <c:v>3.7748691099476441</c:v>
                </c:pt>
                <c:pt idx="3">
                  <c:v>3.810176125244618</c:v>
                </c:pt>
                <c:pt idx="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74D-417D-9C4C-0ABE2CC62A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577032"/>
        <c:axId val="183574680"/>
      </c:lineChart>
      <c:catAx>
        <c:axId val="183577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577424"/>
        <c:crosses val="autoZero"/>
        <c:auto val="1"/>
        <c:lblAlgn val="ctr"/>
        <c:lblOffset val="100"/>
        <c:noMultiLvlLbl val="0"/>
      </c:catAx>
      <c:valAx>
        <c:axId val="18357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577816"/>
        <c:crosses val="autoZero"/>
        <c:crossBetween val="between"/>
      </c:valAx>
      <c:valAx>
        <c:axId val="183574680"/>
        <c:scaling>
          <c:orientation val="minMax"/>
          <c:max val="4.5"/>
          <c:min val="2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577032"/>
        <c:crosses val="max"/>
        <c:crossBetween val="between"/>
      </c:valAx>
      <c:catAx>
        <c:axId val="183577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357468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555118110236225E-2"/>
          <c:y val="5.111036967836647E-2"/>
          <c:w val="0.90780202474690663"/>
          <c:h val="0.50687339950301369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[ч_лікарі.xlsx]Лист1!$B$90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</c:spPr>
          <c:invertIfNegative val="0"/>
          <c:cat>
            <c:strRef>
              <c:f>[ч_лікарі.xlsx]Лист1!$Q$88:$U$88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[ч_лікарі.xlsx]Лист1!$Q$90:$U$90</c:f>
              <c:numCache>
                <c:formatCode>0.0%</c:formatCode>
                <c:ptCount val="5"/>
                <c:pt idx="0">
                  <c:v>0.66107382550335569</c:v>
                </c:pt>
                <c:pt idx="1">
                  <c:v>0.6594594594594595</c:v>
                </c:pt>
                <c:pt idx="2">
                  <c:v>0.69054878048780499</c:v>
                </c:pt>
                <c:pt idx="3">
                  <c:v>0.67116357504215851</c:v>
                </c:pt>
                <c:pt idx="4">
                  <c:v>0.68421052631578949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A1-46B7-8851-C62904A44D13}"/>
            </c:ext>
          </c:extLst>
        </c:ser>
        <c:ser>
          <c:idx val="4"/>
          <c:order val="1"/>
          <c:tx>
            <c:strRef>
              <c:f>[ч_лікарі.xlsx]Лист1!$B$91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</c:spPr>
          <c:invertIfNegative val="0"/>
          <c:cat>
            <c:strRef>
              <c:f>[ч_лікарі.xlsx]Лист1!$Q$88:$U$88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[ч_лікарі.xlsx]Лист1!$Q$91:$U$91</c:f>
              <c:numCache>
                <c:formatCode>0.0%</c:formatCode>
                <c:ptCount val="5"/>
                <c:pt idx="0">
                  <c:v>0.18456375838926176</c:v>
                </c:pt>
                <c:pt idx="1">
                  <c:v>0.24324324324324326</c:v>
                </c:pt>
                <c:pt idx="2">
                  <c:v>0.20884146341463414</c:v>
                </c:pt>
                <c:pt idx="3">
                  <c:v>0.22934232715008432</c:v>
                </c:pt>
                <c:pt idx="4">
                  <c:v>0.22654462242562928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A1-46B7-8851-C62904A44D13}"/>
            </c:ext>
          </c:extLst>
        </c:ser>
        <c:ser>
          <c:idx val="0"/>
          <c:order val="2"/>
          <c:tx>
            <c:strRef>
              <c:f>[ч_лікарі.xlsx]Лист1!$B$92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rgbClr val="000000">
                  <a:lumMod val="65000"/>
                  <a:lumOff val="35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</c:spPr>
          <c:invertIfNegative val="0"/>
          <c:cat>
            <c:strRef>
              <c:f>[ч_лікарі.xlsx]Лист1!$Q$88:$U$88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[ч_лікарі.xlsx]Лист1!$Q$92:$U$92</c:f>
              <c:numCache>
                <c:formatCode>0.0%</c:formatCode>
                <c:ptCount val="5"/>
                <c:pt idx="0">
                  <c:v>0.15436241610738255</c:v>
                </c:pt>
                <c:pt idx="1">
                  <c:v>9.7297297297297303E-2</c:v>
                </c:pt>
                <c:pt idx="2">
                  <c:v>0.100609756097561</c:v>
                </c:pt>
                <c:pt idx="3">
                  <c:v>9.949409780775717E-2</c:v>
                </c:pt>
                <c:pt idx="4">
                  <c:v>8.924485125858124E-2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A1-46B7-8851-C62904A44D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0624080"/>
        <c:axId val="330622904"/>
      </c:barChart>
      <c:catAx>
        <c:axId val="330624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0622904"/>
        <c:crosses val="autoZero"/>
        <c:auto val="1"/>
        <c:lblAlgn val="ctr"/>
        <c:lblOffset val="100"/>
        <c:noMultiLvlLbl val="0"/>
      </c:catAx>
      <c:valAx>
        <c:axId val="33062290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3306240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>
                <a:latin typeface="+mn-lt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200" b="1">
          <a:solidFill>
            <a:schemeClr val="tx1"/>
          </a:solidFill>
          <a:latin typeface="Myriad Pro" panose="020B0503030403020204" pitchFamily="34" charset="0"/>
        </a:defRPr>
      </a:pPr>
      <a:endParaRPr lang="ru-RU"/>
    </a:p>
  </c:txPr>
  <c:externalData r:id="rId2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881449601408515E-2"/>
          <c:y val="7.860329507004396E-2"/>
          <c:w val="0.52064002869206571"/>
          <c:h val="0.80793296018720551"/>
        </c:manualLayout>
      </c:layout>
      <c:pieChart>
        <c:varyColors val="1"/>
        <c:ser>
          <c:idx val="0"/>
          <c:order val="0"/>
          <c:explosion val="4"/>
          <c:dPt>
            <c:idx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 w="19050"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C8-45BE-9A6D-FD517031022E}"/>
              </c:ext>
            </c:extLst>
          </c:dPt>
          <c:dPt>
            <c:idx val="1"/>
            <c:bubble3D val="0"/>
            <c:spPr>
              <a:pattFill prst="wdUpDiag">
                <a:fgClr>
                  <a:srgbClr val="C00000"/>
                </a:fgClr>
                <a:bgClr>
                  <a:srgbClr val="FFFFFF"/>
                </a:bgClr>
              </a:patt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5C8-45BE-9A6D-FD517031022E}"/>
              </c:ext>
            </c:extLst>
          </c:dPt>
          <c:dPt>
            <c:idx val="2"/>
            <c:bubble3D val="0"/>
            <c:spPr>
              <a:pattFill prst="wdDnDiag">
                <a:fgClr>
                  <a:srgbClr val="000000">
                    <a:lumMod val="50000"/>
                    <a:lumOff val="50000"/>
                  </a:srgbClr>
                </a:fgClr>
                <a:bgClr>
                  <a:srgbClr val="FFFFFF"/>
                </a:bgClr>
              </a:pattFill>
              <a:ln w="19050">
                <a:solidFill>
                  <a:srgbClr val="000000">
                    <a:lumMod val="50000"/>
                    <a:lumOff val="5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5C8-45BE-9A6D-FD517031022E}"/>
              </c:ext>
            </c:extLst>
          </c:dPt>
          <c:dPt>
            <c:idx val="3"/>
            <c:bubble3D val="0"/>
            <c:spPr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 w="190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5C8-45BE-9A6D-FD517031022E}"/>
              </c:ext>
            </c:extLst>
          </c:dPt>
          <c:dPt>
            <c:idx val="4"/>
            <c:bubble3D val="0"/>
            <c:spPr>
              <a:pattFill prst="wdDn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5C8-45BE-9A6D-FD517031022E}"/>
              </c:ext>
            </c:extLst>
          </c:dPt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Лист1!$B$97:$B$99</c:f>
              <c:strCache>
                <c:ptCount val="3"/>
                <c:pt idx="0">
                  <c:v>Так</c:v>
                </c:pt>
                <c:pt idx="1">
                  <c:v>Ні</c:v>
                </c:pt>
                <c:pt idx="2">
                  <c:v>Важко відповісти</c:v>
                </c:pt>
              </c:strCache>
            </c:strRef>
          </c:cat>
          <c:val>
            <c:numRef>
              <c:f>Лист1!$C$97:$C$99</c:f>
              <c:numCache>
                <c:formatCode>0.0%</c:formatCode>
                <c:ptCount val="3"/>
                <c:pt idx="0">
                  <c:v>0.37451286048324239</c:v>
                </c:pt>
                <c:pt idx="1">
                  <c:v>0.55455962587685115</c:v>
                </c:pt>
                <c:pt idx="2">
                  <c:v>7.0927513639906473E-2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5C8-45BE-9A6D-FD517031022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30527705775908"/>
          <c:y val="7.5904752869746697E-2"/>
          <c:w val="0.3529901697070475"/>
          <c:h val="0.82755361603895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ru-RU"/>
    </a:p>
  </c:txPr>
  <c:externalData r:id="rId4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555118110236225E-2"/>
          <c:y val="5.111036967836647E-2"/>
          <c:w val="0.90780202474690663"/>
          <c:h val="0.50687339950301369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[ч_лікарі.xlsx]Лист1!$B$97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</c:spPr>
          <c:invertIfNegative val="0"/>
          <c:cat>
            <c:strRef>
              <c:f>[ч_лікарі.xlsx]Лист1!$D$88:$G$88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[ч_лікарі.xlsx]Лист1!$D$97:$G$97</c:f>
              <c:numCache>
                <c:formatCode>0.0%</c:formatCode>
                <c:ptCount val="4"/>
                <c:pt idx="0">
                  <c:v>0.4250576479631053</c:v>
                </c:pt>
                <c:pt idx="1">
                  <c:v>0.31055155875299761</c:v>
                </c:pt>
                <c:pt idx="2">
                  <c:v>0.41850220264317178</c:v>
                </c:pt>
                <c:pt idx="3">
                  <c:v>0.26470588235294118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06-4743-B829-5D720328C7FF}"/>
            </c:ext>
          </c:extLst>
        </c:ser>
        <c:ser>
          <c:idx val="4"/>
          <c:order val="1"/>
          <c:tx>
            <c:strRef>
              <c:f>[ч_лікарі.xlsx]Лист1!$B$98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</c:spPr>
          <c:invertIfNegative val="0"/>
          <c:cat>
            <c:strRef>
              <c:f>[ч_лікарі.xlsx]Лист1!$D$88:$G$88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[ч_лікарі.xlsx]Лист1!$D$98:$G$98</c:f>
              <c:numCache>
                <c:formatCode>0.0%</c:formatCode>
                <c:ptCount val="4"/>
                <c:pt idx="0">
                  <c:v>0.4965411222136818</c:v>
                </c:pt>
                <c:pt idx="1">
                  <c:v>0.64028776978417268</c:v>
                </c:pt>
                <c:pt idx="2">
                  <c:v>0.4933920704845815</c:v>
                </c:pt>
                <c:pt idx="3">
                  <c:v>0.64215686274509809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06-4743-B829-5D720328C7FF}"/>
            </c:ext>
          </c:extLst>
        </c:ser>
        <c:ser>
          <c:idx val="0"/>
          <c:order val="2"/>
          <c:tx>
            <c:strRef>
              <c:f>[ч_лікарі.xlsx]Лист1!$B$99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rgbClr val="000000">
                  <a:lumMod val="65000"/>
                  <a:lumOff val="35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</c:spPr>
          <c:invertIfNegative val="0"/>
          <c:cat>
            <c:strRef>
              <c:f>[ч_лікарі.xlsx]Лист1!$D$88:$G$88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[ч_лікарі.xlsx]Лист1!$D$99:$G$99</c:f>
              <c:numCache>
                <c:formatCode>0.0%</c:formatCode>
                <c:ptCount val="4"/>
                <c:pt idx="0">
                  <c:v>7.8401229823212917E-2</c:v>
                </c:pt>
                <c:pt idx="1">
                  <c:v>4.9160671462829736E-2</c:v>
                </c:pt>
                <c:pt idx="2">
                  <c:v>8.8105726872246701E-2</c:v>
                </c:pt>
                <c:pt idx="3">
                  <c:v>9.3137254901960786E-2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06-4743-B829-5D720328C7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856424"/>
        <c:axId val="295854464"/>
      </c:barChart>
      <c:catAx>
        <c:axId val="295856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5854464"/>
        <c:crosses val="autoZero"/>
        <c:auto val="1"/>
        <c:lblAlgn val="ctr"/>
        <c:lblOffset val="100"/>
        <c:noMultiLvlLbl val="0"/>
      </c:catAx>
      <c:valAx>
        <c:axId val="29585446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9585642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>
                <a:latin typeface="+mn-lt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200" b="1">
          <a:solidFill>
            <a:schemeClr val="tx1"/>
          </a:solidFill>
          <a:latin typeface="Myriad Pro" panose="020B0503030403020204" pitchFamily="34" charset="0"/>
        </a:defRPr>
      </a:pPr>
      <a:endParaRPr lang="ru-RU"/>
    </a:p>
  </c:txPr>
  <c:externalData r:id="rId2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555118110236225E-2"/>
          <c:y val="5.111036967836647E-2"/>
          <c:w val="0.90780202474690663"/>
          <c:h val="0.50687339950301369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[ч_лікарі.xlsx]Лист1!$B$97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</c:spPr>
          <c:invertIfNegative val="0"/>
          <c:cat>
            <c:strRef>
              <c:f>[ч_лікарі.xlsx]Лист1!$H$88:$I$88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[ч_лікарі.xlsx]Лист1!$H$97:$I$97</c:f>
              <c:numCache>
                <c:formatCode>0.0%</c:formatCode>
                <c:ptCount val="2"/>
                <c:pt idx="0">
                  <c:v>0.42342342342342343</c:v>
                </c:pt>
                <c:pt idx="1">
                  <c:v>0.36747529200359386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2C-45F6-A142-D4BDA0345A01}"/>
            </c:ext>
          </c:extLst>
        </c:ser>
        <c:ser>
          <c:idx val="4"/>
          <c:order val="1"/>
          <c:tx>
            <c:strRef>
              <c:f>[ч_лікарі.xlsx]Лист1!$B$98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</c:spPr>
          <c:invertIfNegative val="0"/>
          <c:cat>
            <c:strRef>
              <c:f>[ч_лікарі.xlsx]Лист1!$H$88:$I$88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[ч_лікарі.xlsx]Лист1!$H$98:$I$98</c:f>
              <c:numCache>
                <c:formatCode>0.0%</c:formatCode>
                <c:ptCount val="2"/>
                <c:pt idx="0">
                  <c:v>0.49549549549549549</c:v>
                </c:pt>
                <c:pt idx="1">
                  <c:v>0.56334231805929924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2C-45F6-A142-D4BDA0345A01}"/>
            </c:ext>
          </c:extLst>
        </c:ser>
        <c:ser>
          <c:idx val="0"/>
          <c:order val="2"/>
          <c:tx>
            <c:strRef>
              <c:f>[ч_лікарі.xlsx]Лист1!$B$99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rgbClr val="000000">
                  <a:lumMod val="65000"/>
                  <a:lumOff val="35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</c:spPr>
          <c:invertIfNegative val="0"/>
          <c:cat>
            <c:strRef>
              <c:f>[ч_лікарі.xlsx]Лист1!$H$88:$I$88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[ч_лікарі.xlsx]Лист1!$H$99:$I$99</c:f>
              <c:numCache>
                <c:formatCode>0.0%</c:formatCode>
                <c:ptCount val="2"/>
                <c:pt idx="0">
                  <c:v>8.1081081081081086E-2</c:v>
                </c:pt>
                <c:pt idx="1">
                  <c:v>6.9182389937106917E-2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2C-45F6-A142-D4BDA0345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854072"/>
        <c:axId val="323149472"/>
      </c:barChart>
      <c:catAx>
        <c:axId val="295854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3149472"/>
        <c:crosses val="autoZero"/>
        <c:auto val="1"/>
        <c:lblAlgn val="ctr"/>
        <c:lblOffset val="100"/>
        <c:noMultiLvlLbl val="0"/>
      </c:catAx>
      <c:valAx>
        <c:axId val="32314947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9585407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>
                <a:latin typeface="+mn-lt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200" b="1">
          <a:solidFill>
            <a:schemeClr val="tx1"/>
          </a:solidFill>
          <a:latin typeface="Myriad Pro" panose="020B0503030403020204" pitchFamily="34" charset="0"/>
        </a:defRPr>
      </a:pPr>
      <a:endParaRPr lang="ru-RU"/>
    </a:p>
  </c:txPr>
  <c:externalData r:id="rId2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555118110236225E-2"/>
          <c:y val="5.111036967836647E-2"/>
          <c:w val="0.90780202474690663"/>
          <c:h val="0.50687339950301369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[ч_лікарі.xlsx]Лист1!$B$97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</c:spPr>
          <c:invertIfNegative val="0"/>
          <c:cat>
            <c:strRef>
              <c:f>[ч_лікарі.xlsx]Лист1!$J$88:$L$88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[ч_лікарі.xlsx]Лист1!$J$97:$L$97</c:f>
              <c:numCache>
                <c:formatCode>0.0%</c:formatCode>
                <c:ptCount val="3"/>
                <c:pt idx="0">
                  <c:v>0.49429037520391517</c:v>
                </c:pt>
                <c:pt idx="1">
                  <c:v>0.27315541601255888</c:v>
                </c:pt>
                <c:pt idx="2">
                  <c:v>0.10606060606060605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DE-4449-BBCA-CA2B70A8CEFC}"/>
            </c:ext>
          </c:extLst>
        </c:ser>
        <c:ser>
          <c:idx val="4"/>
          <c:order val="1"/>
          <c:tx>
            <c:strRef>
              <c:f>[ч_лікарі.xlsx]Лист1!$B$98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</c:spPr>
          <c:invertIfNegative val="0"/>
          <c:cat>
            <c:strRef>
              <c:f>[ч_лікарі.xlsx]Лист1!$J$88:$L$88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[ч_лікарі.xlsx]Лист1!$J$98:$L$98</c:f>
              <c:numCache>
                <c:formatCode>0.0%</c:formatCode>
                <c:ptCount val="3"/>
                <c:pt idx="0">
                  <c:v>0.43230016313213704</c:v>
                </c:pt>
                <c:pt idx="1">
                  <c:v>0.6609105180533752</c:v>
                </c:pt>
                <c:pt idx="2">
                  <c:v>0.77272727272727271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DE-4449-BBCA-CA2B70A8CEFC}"/>
            </c:ext>
          </c:extLst>
        </c:ser>
        <c:ser>
          <c:idx val="0"/>
          <c:order val="2"/>
          <c:tx>
            <c:strRef>
              <c:f>[ч_лікарі.xlsx]Лист1!$B$99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rgbClr val="000000">
                  <a:lumMod val="65000"/>
                  <a:lumOff val="35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</c:spPr>
          <c:invertIfNegative val="0"/>
          <c:cat>
            <c:strRef>
              <c:f>[ч_лікарі.xlsx]Лист1!$J$88:$L$88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[ч_лікарі.xlsx]Лист1!$J$99:$L$99</c:f>
              <c:numCache>
                <c:formatCode>0.0%</c:formatCode>
                <c:ptCount val="3"/>
                <c:pt idx="0">
                  <c:v>7.3409461663947795E-2</c:v>
                </c:pt>
                <c:pt idx="1">
                  <c:v>6.5934065934065936E-2</c:v>
                </c:pt>
                <c:pt idx="2">
                  <c:v>0.12121212121212122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DE-4449-BBCA-CA2B70A8CE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3149080"/>
        <c:axId val="323150256"/>
      </c:barChart>
      <c:catAx>
        <c:axId val="323149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3150256"/>
        <c:crosses val="autoZero"/>
        <c:auto val="1"/>
        <c:lblAlgn val="ctr"/>
        <c:lblOffset val="100"/>
        <c:noMultiLvlLbl val="0"/>
      </c:catAx>
      <c:valAx>
        <c:axId val="32315025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3231490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>
                <a:latin typeface="+mn-lt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200" b="1">
          <a:solidFill>
            <a:schemeClr val="tx1"/>
          </a:solidFill>
          <a:latin typeface="Myriad Pro" panose="020B0503030403020204" pitchFamily="34" charset="0"/>
        </a:defRPr>
      </a:pPr>
      <a:endParaRPr lang="ru-RU"/>
    </a:p>
  </c:txPr>
  <c:externalData r:id="rId2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555118110236225E-2"/>
          <c:y val="5.111036967836647E-2"/>
          <c:w val="0.90780202474690663"/>
          <c:h val="0.50687339950301369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[ч_лікарі.xlsx]Лист1!$B$97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</c:spPr>
          <c:invertIfNegative val="0"/>
          <c:cat>
            <c:strRef>
              <c:f>[ч_лікарі.xlsx]Лист1!$M$88:$P$88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[ч_лікарі.xlsx]Лист1!$M$97:$P$97</c:f>
              <c:numCache>
                <c:formatCode>0.0%</c:formatCode>
                <c:ptCount val="4"/>
                <c:pt idx="0">
                  <c:v>0.32</c:v>
                </c:pt>
                <c:pt idx="1">
                  <c:v>0.43448275862068964</c:v>
                </c:pt>
                <c:pt idx="2">
                  <c:v>0.28380102040816324</c:v>
                </c:pt>
                <c:pt idx="3">
                  <c:v>0.65838509316770188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5A-4DE9-B7AB-07D2A24D2990}"/>
            </c:ext>
          </c:extLst>
        </c:ser>
        <c:ser>
          <c:idx val="4"/>
          <c:order val="1"/>
          <c:tx>
            <c:strRef>
              <c:f>[ч_лікарі.xlsx]Лист1!$B$98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</c:spPr>
          <c:invertIfNegative val="0"/>
          <c:cat>
            <c:strRef>
              <c:f>[ч_лікарі.xlsx]Лист1!$M$88:$P$88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[ч_лікарі.xlsx]Лист1!$M$98:$P$98</c:f>
              <c:numCache>
                <c:formatCode>0.0%</c:formatCode>
                <c:ptCount val="4"/>
                <c:pt idx="0">
                  <c:v>0.58666666666666667</c:v>
                </c:pt>
                <c:pt idx="1">
                  <c:v>0.47241379310344828</c:v>
                </c:pt>
                <c:pt idx="2">
                  <c:v>0.65242346938775508</c:v>
                </c:pt>
                <c:pt idx="3">
                  <c:v>0.27122153209109728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5A-4DE9-B7AB-07D2A24D2990}"/>
            </c:ext>
          </c:extLst>
        </c:ser>
        <c:ser>
          <c:idx val="0"/>
          <c:order val="2"/>
          <c:tx>
            <c:strRef>
              <c:f>[ч_лікарі.xlsx]Лист1!$B$99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rgbClr val="000000">
                  <a:lumMod val="65000"/>
                  <a:lumOff val="35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</c:spPr>
          <c:invertIfNegative val="0"/>
          <c:cat>
            <c:strRef>
              <c:f>[ч_лікарі.xlsx]Лист1!$M$88:$P$88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[ч_лікарі.xlsx]Лист1!$M$99:$P$99</c:f>
              <c:numCache>
                <c:formatCode>0.0%</c:formatCode>
                <c:ptCount val="4"/>
                <c:pt idx="0">
                  <c:v>9.3333333333333338E-2</c:v>
                </c:pt>
                <c:pt idx="1">
                  <c:v>9.3103448275862088E-2</c:v>
                </c:pt>
                <c:pt idx="2">
                  <c:v>6.3775510204081634E-2</c:v>
                </c:pt>
                <c:pt idx="3">
                  <c:v>7.0393374741200831E-2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5A-4DE9-B7AB-07D2A24D2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012120"/>
        <c:axId val="149009768"/>
      </c:barChart>
      <c:catAx>
        <c:axId val="149012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9009768"/>
        <c:crosses val="autoZero"/>
        <c:auto val="1"/>
        <c:lblAlgn val="ctr"/>
        <c:lblOffset val="100"/>
        <c:noMultiLvlLbl val="0"/>
      </c:catAx>
      <c:valAx>
        <c:axId val="14900976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4901212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>
                <a:latin typeface="+mn-lt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200" b="1">
          <a:solidFill>
            <a:schemeClr val="tx1"/>
          </a:solidFill>
          <a:latin typeface="Myriad Pro" panose="020B0503030403020204" pitchFamily="34" charset="0"/>
        </a:defRPr>
      </a:pPr>
      <a:endParaRPr lang="ru-RU"/>
    </a:p>
  </c:txPr>
  <c:externalData r:id="rId2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555118110236225E-2"/>
          <c:y val="5.111036967836647E-2"/>
          <c:w val="0.90780202474690663"/>
          <c:h val="0.50687339950301369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[ч_лікарі.xlsx]Лист1!$B$97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</c:spPr>
          <c:invertIfNegative val="0"/>
          <c:cat>
            <c:strRef>
              <c:f>[ч_лікарі.xlsx]Лист1!$Q$88:$U$88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[ч_лікарі.xlsx]Лист1!$Q$97:$U$97</c:f>
              <c:numCache>
                <c:formatCode>0.0%</c:formatCode>
                <c:ptCount val="5"/>
                <c:pt idx="0">
                  <c:v>0.24832214765100674</c:v>
                </c:pt>
                <c:pt idx="1">
                  <c:v>0.33212996389891702</c:v>
                </c:pt>
                <c:pt idx="2">
                  <c:v>0.38356164383561642</c:v>
                </c:pt>
                <c:pt idx="3">
                  <c:v>0.41245791245791247</c:v>
                </c:pt>
                <c:pt idx="4">
                  <c:v>0.43835616438356162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3B-45E2-83A2-A4944C96A998}"/>
            </c:ext>
          </c:extLst>
        </c:ser>
        <c:ser>
          <c:idx val="4"/>
          <c:order val="1"/>
          <c:tx>
            <c:strRef>
              <c:f>[ч_лікарі.xlsx]Лист1!$B$98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</c:spPr>
          <c:invertIfNegative val="0"/>
          <c:cat>
            <c:strRef>
              <c:f>[ч_лікарі.xlsx]Лист1!$Q$88:$U$88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[ч_лікарі.xlsx]Лист1!$Q$98:$U$98</c:f>
              <c:numCache>
                <c:formatCode>0.0%</c:formatCode>
                <c:ptCount val="5"/>
                <c:pt idx="0">
                  <c:v>0.65771812080536918</c:v>
                </c:pt>
                <c:pt idx="1">
                  <c:v>0.59386281588447654</c:v>
                </c:pt>
                <c:pt idx="2">
                  <c:v>0.56012176560121762</c:v>
                </c:pt>
                <c:pt idx="3">
                  <c:v>0.51851851851851849</c:v>
                </c:pt>
                <c:pt idx="4">
                  <c:v>0.48401826484018268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3B-45E2-83A2-A4944C96A998}"/>
            </c:ext>
          </c:extLst>
        </c:ser>
        <c:ser>
          <c:idx val="0"/>
          <c:order val="2"/>
          <c:tx>
            <c:strRef>
              <c:f>[ч_лікарі.xlsx]Лист1!$B$99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rgbClr val="000000">
                  <a:lumMod val="65000"/>
                  <a:lumOff val="35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</c:spPr>
          <c:invertIfNegative val="0"/>
          <c:cat>
            <c:strRef>
              <c:f>[ч_лікарі.xlsx]Лист1!$Q$88:$U$88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[ч_лікарі.xlsx]Лист1!$Q$99:$U$99</c:f>
              <c:numCache>
                <c:formatCode>0.0%</c:formatCode>
                <c:ptCount val="5"/>
                <c:pt idx="0">
                  <c:v>9.3959731543624164E-2</c:v>
                </c:pt>
                <c:pt idx="1">
                  <c:v>7.4007220216606495E-2</c:v>
                </c:pt>
                <c:pt idx="2">
                  <c:v>5.6316590563165903E-2</c:v>
                </c:pt>
                <c:pt idx="3">
                  <c:v>6.9023569023569029E-2</c:v>
                </c:pt>
                <c:pt idx="4">
                  <c:v>7.7625570776255703E-2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3B-45E2-83A2-A4944C96A9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008984"/>
        <c:axId val="149010944"/>
      </c:barChart>
      <c:catAx>
        <c:axId val="149008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9010944"/>
        <c:crosses val="autoZero"/>
        <c:auto val="1"/>
        <c:lblAlgn val="ctr"/>
        <c:lblOffset val="100"/>
        <c:noMultiLvlLbl val="0"/>
      </c:catAx>
      <c:valAx>
        <c:axId val="14901094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4900898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>
                <a:latin typeface="+mn-lt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200" b="1">
          <a:solidFill>
            <a:schemeClr val="tx1"/>
          </a:solidFill>
          <a:latin typeface="Myriad Pro" panose="020B0503030403020204" pitchFamily="34" charset="0"/>
        </a:defRPr>
      </a:pPr>
      <a:endParaRPr lang="ru-RU"/>
    </a:p>
  </c:txPr>
  <c:externalData r:id="rId2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67543084907637"/>
          <c:y val="0.11698912221132569"/>
          <c:w val="0.52064002869206571"/>
          <c:h val="0.80793296018720551"/>
        </c:manualLayout>
      </c:layout>
      <c:pieChart>
        <c:varyColors val="1"/>
        <c:ser>
          <c:idx val="0"/>
          <c:order val="0"/>
          <c:explosion val="4"/>
          <c:dPt>
            <c:idx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 w="19050"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DE-411E-8D80-D818EFA77B1D}"/>
              </c:ext>
            </c:extLst>
          </c:dPt>
          <c:dPt>
            <c:idx val="1"/>
            <c:bubble3D val="0"/>
            <c:spPr>
              <a:pattFill prst="wdUpDiag">
                <a:fgClr>
                  <a:srgbClr val="C00000"/>
                </a:fgClr>
                <a:bgClr>
                  <a:srgbClr val="FFFFFF"/>
                </a:bgClr>
              </a:patt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DE-411E-8D80-D818EFA77B1D}"/>
              </c:ext>
            </c:extLst>
          </c:dPt>
          <c:dPt>
            <c:idx val="2"/>
            <c:bubble3D val="0"/>
            <c:spPr>
              <a:pattFill prst="wdDnDiag">
                <a:fgClr>
                  <a:srgbClr val="000000">
                    <a:lumMod val="50000"/>
                    <a:lumOff val="50000"/>
                  </a:srgbClr>
                </a:fgClr>
                <a:bgClr>
                  <a:srgbClr val="FFFFFF"/>
                </a:bgClr>
              </a:pattFill>
              <a:ln w="19050">
                <a:solidFill>
                  <a:srgbClr val="000000">
                    <a:lumMod val="50000"/>
                    <a:lumOff val="5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0DE-411E-8D80-D818EFA77B1D}"/>
              </c:ext>
            </c:extLst>
          </c:dPt>
          <c:dPt>
            <c:idx val="3"/>
            <c:bubble3D val="0"/>
            <c:spPr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 w="190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0DE-411E-8D80-D818EFA77B1D}"/>
              </c:ext>
            </c:extLst>
          </c:dPt>
          <c:dPt>
            <c:idx val="4"/>
            <c:bubble3D val="0"/>
            <c:spPr>
              <a:pattFill prst="wdDn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0DE-411E-8D80-D818EFA77B1D}"/>
              </c:ext>
            </c:extLst>
          </c:dPt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Лист1!$B$104:$B$106</c:f>
              <c:strCache>
                <c:ptCount val="3"/>
                <c:pt idx="0">
                  <c:v>Так</c:v>
                </c:pt>
                <c:pt idx="1">
                  <c:v>Ні</c:v>
                </c:pt>
                <c:pt idx="2">
                  <c:v>Важко відповісти</c:v>
                </c:pt>
              </c:strCache>
            </c:strRef>
          </c:cat>
          <c:val>
            <c:numRef>
              <c:f>Лист1!$C$104:$C$106</c:f>
              <c:numCache>
                <c:formatCode>0.0%</c:formatCode>
                <c:ptCount val="3"/>
                <c:pt idx="0">
                  <c:v>8.8464536243180042E-2</c:v>
                </c:pt>
                <c:pt idx="1">
                  <c:v>0.89282930631332813</c:v>
                </c:pt>
                <c:pt idx="2">
                  <c:v>1.8706157443491817E-2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0DE-411E-8D80-D818EFA77B1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30527705775908"/>
          <c:y val="7.5904752869746697E-2"/>
          <c:w val="0.3529901697070475"/>
          <c:h val="0.82755361603895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ru-RU"/>
    </a:p>
  </c:txPr>
  <c:externalData r:id="rId4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555118110236225E-2"/>
          <c:y val="5.111036967836647E-2"/>
          <c:w val="0.90780202474690663"/>
          <c:h val="0.50687339950301369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[ч_лікарі.xlsx]Лист1!$B$104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</c:spPr>
          <c:invertIfNegative val="0"/>
          <c:cat>
            <c:strRef>
              <c:f>[ч_лікарі.xlsx]Лист1!$D$88:$G$88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[ч_лікарі.xlsx]Лист1!$D$104:$G$104</c:f>
              <c:numCache>
                <c:formatCode>0.0%</c:formatCode>
                <c:ptCount val="4"/>
                <c:pt idx="0">
                  <c:v>0.10384615384615385</c:v>
                </c:pt>
                <c:pt idx="1">
                  <c:v>5.635491606714628E-2</c:v>
                </c:pt>
                <c:pt idx="2">
                  <c:v>0.15350877192982457</c:v>
                </c:pt>
                <c:pt idx="3">
                  <c:v>4.9019607843137261E-2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8D-4483-86D9-6B322ABC4C74}"/>
            </c:ext>
          </c:extLst>
        </c:ser>
        <c:ser>
          <c:idx val="4"/>
          <c:order val="1"/>
          <c:tx>
            <c:strRef>
              <c:f>[ч_лікарі.xlsx]Лист1!$B$105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</c:spPr>
          <c:invertIfNegative val="0"/>
          <c:cat>
            <c:strRef>
              <c:f>[ч_лікарі.xlsx]Лист1!$D$88:$G$88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[ч_лікарі.xlsx]Лист1!$D$105:$G$105</c:f>
              <c:numCache>
                <c:formatCode>0.0%</c:formatCode>
                <c:ptCount val="4"/>
                <c:pt idx="0">
                  <c:v>0.87692307692307692</c:v>
                </c:pt>
                <c:pt idx="1">
                  <c:v>0.92805755395683454</c:v>
                </c:pt>
                <c:pt idx="2">
                  <c:v>0.83333333333333348</c:v>
                </c:pt>
                <c:pt idx="3">
                  <c:v>0.91666666666666652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8D-4483-86D9-6B322ABC4C74}"/>
            </c:ext>
          </c:extLst>
        </c:ser>
        <c:ser>
          <c:idx val="0"/>
          <c:order val="2"/>
          <c:tx>
            <c:strRef>
              <c:f>[ч_лікарі.xlsx]Лист1!$B$106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rgbClr val="000000">
                  <a:lumMod val="65000"/>
                  <a:lumOff val="35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</c:spPr>
          <c:invertIfNegative val="0"/>
          <c:cat>
            <c:strRef>
              <c:f>[ч_лікарі.xlsx]Лист1!$D$88:$G$88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[ч_лікарі.xlsx]Лист1!$D$106:$G$106</c:f>
              <c:numCache>
                <c:formatCode>0.0%</c:formatCode>
                <c:ptCount val="4"/>
                <c:pt idx="0">
                  <c:v>1.9230769230769232E-2</c:v>
                </c:pt>
                <c:pt idx="1">
                  <c:v>1.5587529976019185E-2</c:v>
                </c:pt>
                <c:pt idx="2">
                  <c:v>1.3157894736842105E-2</c:v>
                </c:pt>
                <c:pt idx="3">
                  <c:v>3.4313725490196081E-2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8D-4483-86D9-6B322ABC4C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1162176"/>
        <c:axId val="321160608"/>
      </c:barChart>
      <c:catAx>
        <c:axId val="321162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1160608"/>
        <c:crosses val="autoZero"/>
        <c:auto val="1"/>
        <c:lblAlgn val="ctr"/>
        <c:lblOffset val="100"/>
        <c:noMultiLvlLbl val="0"/>
      </c:catAx>
      <c:valAx>
        <c:axId val="32116060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3211621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>
                <a:latin typeface="+mn-lt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200" b="1">
          <a:solidFill>
            <a:schemeClr val="tx1"/>
          </a:solidFill>
          <a:latin typeface="Myriad Pro" panose="020B0503030403020204" pitchFamily="34" charset="0"/>
        </a:defRPr>
      </a:pPr>
      <a:endParaRPr lang="ru-RU"/>
    </a:p>
  </c:txPr>
  <c:externalData r:id="rId2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555118110236225E-2"/>
          <c:y val="5.111036967836647E-2"/>
          <c:w val="0.90780202474690663"/>
          <c:h val="0.50687339950301369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[ч_лікарі.xlsx]Лист1!$B$104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</c:spPr>
          <c:invertIfNegative val="0"/>
          <c:cat>
            <c:strRef>
              <c:f>[ч_лікарі.xlsx]Лист1!$H$88:$I$88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[ч_лікарі.xlsx]Лист1!$H$104:$I$104</c:f>
              <c:numCache>
                <c:formatCode>0.0%</c:formatCode>
                <c:ptCount val="2"/>
                <c:pt idx="0">
                  <c:v>5.7057057057057055E-2</c:v>
                </c:pt>
                <c:pt idx="1">
                  <c:v>9.3441150044923649E-2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CE-4885-AECB-5A934ADE8001}"/>
            </c:ext>
          </c:extLst>
        </c:ser>
        <c:ser>
          <c:idx val="4"/>
          <c:order val="1"/>
          <c:tx>
            <c:strRef>
              <c:f>[ч_лікарі.xlsx]Лист1!$B$105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</c:spPr>
          <c:invertIfNegative val="0"/>
          <c:cat>
            <c:strRef>
              <c:f>[ч_лікарі.xlsx]Лист1!$H$88:$I$88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[ч_лікарі.xlsx]Лист1!$H$105:$I$105</c:f>
              <c:numCache>
                <c:formatCode>0.0%</c:formatCode>
                <c:ptCount val="2"/>
                <c:pt idx="0">
                  <c:v>0.91591591591591592</c:v>
                </c:pt>
                <c:pt idx="1">
                  <c:v>0.8890386343216532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CE-4885-AECB-5A934ADE8001}"/>
            </c:ext>
          </c:extLst>
        </c:ser>
        <c:ser>
          <c:idx val="0"/>
          <c:order val="2"/>
          <c:tx>
            <c:strRef>
              <c:f>[ч_лікарі.xlsx]Лист1!$B$106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rgbClr val="000000">
                  <a:lumMod val="65000"/>
                  <a:lumOff val="35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</c:spPr>
          <c:invertIfNegative val="0"/>
          <c:cat>
            <c:strRef>
              <c:f>[ч_лікарі.xlsx]Лист1!$H$88:$I$88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[ч_лікарі.xlsx]Лист1!$H$106:$I$106</c:f>
              <c:numCache>
                <c:formatCode>0.0%</c:formatCode>
                <c:ptCount val="2"/>
                <c:pt idx="0">
                  <c:v>2.7027027027027025E-2</c:v>
                </c:pt>
                <c:pt idx="1">
                  <c:v>1.7520215633423181E-2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CE-4885-AECB-5A934ADE8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72360"/>
        <c:axId val="189071184"/>
      </c:barChart>
      <c:catAx>
        <c:axId val="189072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9071184"/>
        <c:crosses val="autoZero"/>
        <c:auto val="1"/>
        <c:lblAlgn val="ctr"/>
        <c:lblOffset val="100"/>
        <c:noMultiLvlLbl val="0"/>
      </c:catAx>
      <c:valAx>
        <c:axId val="18907118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8907236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>
                <a:latin typeface="+mn-lt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200" b="1">
          <a:solidFill>
            <a:schemeClr val="tx1"/>
          </a:solidFill>
          <a:latin typeface="Myriad Pro" panose="020B0503030403020204" pitchFamily="34" charset="0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85168078599852"/>
          <c:y val="0.10328332975037074"/>
          <c:w val="0.52064002869206571"/>
          <c:h val="0.80793296018720551"/>
        </c:manualLayout>
      </c:layout>
      <c:pieChart>
        <c:varyColors val="1"/>
        <c:ser>
          <c:idx val="0"/>
          <c:order val="0"/>
          <c:explosion val="4"/>
          <c:dPt>
            <c:idx val="0"/>
            <c:bubble3D val="0"/>
            <c:spPr>
              <a:pattFill prst="wdDnDiag">
                <a:fgClr>
                  <a:srgbClr val="FF0000"/>
                </a:fgClr>
                <a:bgClr>
                  <a:sysClr val="window" lastClr="FFFFFF"/>
                </a:bgClr>
              </a:pattFill>
              <a:ln w="190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4B-4BD2-A278-1B2640306D29}"/>
              </c:ext>
            </c:extLst>
          </c:dPt>
          <c:dPt>
            <c:idx val="1"/>
            <c:bubble3D val="0"/>
            <c:spPr>
              <a:pattFill prst="wdUpDiag">
                <a:fgClr>
                  <a:srgbClr val="F79646">
                    <a:lumMod val="75000"/>
                  </a:srgbClr>
                </a:fgClr>
                <a:bgClr>
                  <a:sysClr val="window" lastClr="FFFFFF"/>
                </a:bgClr>
              </a:pattFill>
              <a:ln w="19050">
                <a:solidFill>
                  <a:srgbClr val="F79646">
                    <a:lumMod val="75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4B-4BD2-A278-1B2640306D29}"/>
              </c:ext>
            </c:extLst>
          </c:dPt>
          <c:dPt>
            <c:idx val="2"/>
            <c:bubble3D val="0"/>
            <c:spPr>
              <a:pattFill prst="wdDnDiag">
                <a:fgClr>
                  <a:srgbClr val="8064A2"/>
                </a:fgClr>
                <a:bgClr>
                  <a:sysClr val="window" lastClr="FFFFFF"/>
                </a:bgClr>
              </a:pattFill>
              <a:ln w="19050">
                <a:solidFill>
                  <a:srgbClr val="8064A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94B-4BD2-A278-1B2640306D29}"/>
              </c:ext>
            </c:extLst>
          </c:dPt>
          <c:dPt>
            <c:idx val="3"/>
            <c:bubble3D val="0"/>
            <c:spPr>
              <a:pattFill prst="wdUpDiag">
                <a:fgClr>
                  <a:srgbClr val="9BBB59"/>
                </a:fgClr>
                <a:bgClr>
                  <a:sysClr val="window" lastClr="FFFFFF"/>
                </a:bgClr>
              </a:pattFill>
              <a:ln w="19050">
                <a:solidFill>
                  <a:srgbClr val="9BBB5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94B-4BD2-A278-1B2640306D29}"/>
              </c:ext>
            </c:extLst>
          </c:dPt>
          <c:dPt>
            <c:idx val="4"/>
            <c:bubble3D val="0"/>
            <c:spPr>
              <a:pattFill prst="wdDnDiag">
                <a:fgClr>
                  <a:srgbClr val="00B050"/>
                </a:fgClr>
                <a:bgClr>
                  <a:sysClr val="window" lastClr="FFFFFF"/>
                </a:bgClr>
              </a:pattFill>
              <a:ln w="19050"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94B-4BD2-A278-1B2640306D29}"/>
              </c:ext>
            </c:extLst>
          </c:dPt>
          <c:dPt>
            <c:idx val="5"/>
            <c:bubble3D val="0"/>
            <c:spPr>
              <a:pattFill prst="wdUpDiag">
                <a:fgClr>
                  <a:sysClr val="windowText" lastClr="000000">
                    <a:lumMod val="50000"/>
                    <a:lumOff val="50000"/>
                  </a:sysClr>
                </a:fgClr>
                <a:bgClr>
                  <a:sysClr val="window" lastClr="FFFFFF"/>
                </a:bgClr>
              </a:pattFill>
              <a:ln w="1905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94B-4BD2-A278-1B2640306D29}"/>
              </c:ext>
            </c:extLst>
          </c:dPt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Лист1!$B$14:$B$19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Важко відповісти</c:v>
                </c:pt>
              </c:strCache>
            </c:strRef>
          </c:cat>
          <c:val>
            <c:numRef>
              <c:f>Лист1!$C$14:$C$19</c:f>
              <c:numCache>
                <c:formatCode>0.0%</c:formatCode>
                <c:ptCount val="6"/>
                <c:pt idx="0">
                  <c:v>4.4664031620553359E-2</c:v>
                </c:pt>
                <c:pt idx="1">
                  <c:v>9.8023715415019766E-2</c:v>
                </c:pt>
                <c:pt idx="2">
                  <c:v>0.22094861660079052</c:v>
                </c:pt>
                <c:pt idx="3">
                  <c:v>0.32134387351778654</c:v>
                </c:pt>
                <c:pt idx="4">
                  <c:v>0.26600790513833994</c:v>
                </c:pt>
                <c:pt idx="5">
                  <c:v>4.9011857707509883E-2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94B-4BD2-A278-1B2640306D2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30527705775908"/>
          <c:y val="7.5904752869746697E-2"/>
          <c:w val="0.3529901697070475"/>
          <c:h val="0.82755361603895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ru-RU"/>
    </a:p>
  </c:txPr>
  <c:externalData r:id="rId4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555118110236225E-2"/>
          <c:y val="5.111036967836647E-2"/>
          <c:w val="0.90780202474690663"/>
          <c:h val="0.50687339950301369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[ч_лікарі.xlsx]Лист1!$B$104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</c:spPr>
          <c:invertIfNegative val="0"/>
          <c:cat>
            <c:strRef>
              <c:f>[ч_лікарі.xlsx]Лист1!$J$88:$L$88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[ч_лікарі.xlsx]Лист1!$J$104:$L$104</c:f>
              <c:numCache>
                <c:formatCode>0.0%</c:formatCode>
                <c:ptCount val="3"/>
                <c:pt idx="0">
                  <c:v>7.5102040816326529E-2</c:v>
                </c:pt>
                <c:pt idx="1">
                  <c:v>0.10274509803921569</c:v>
                </c:pt>
                <c:pt idx="2">
                  <c:v>6.0606060606060608E-2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3B-41CF-BBA1-6DC8D688E1F1}"/>
            </c:ext>
          </c:extLst>
        </c:ser>
        <c:ser>
          <c:idx val="4"/>
          <c:order val="1"/>
          <c:tx>
            <c:strRef>
              <c:f>[ч_лікарі.xlsx]Лист1!$B$105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</c:spPr>
          <c:invertIfNegative val="0"/>
          <c:cat>
            <c:strRef>
              <c:f>[ч_лікарі.xlsx]Лист1!$J$88:$L$88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[ч_лікарі.xlsx]Лист1!$J$105:$L$105</c:f>
              <c:numCache>
                <c:formatCode>0.0%</c:formatCode>
                <c:ptCount val="3"/>
                <c:pt idx="0">
                  <c:v>0.90367346938775517</c:v>
                </c:pt>
                <c:pt idx="1">
                  <c:v>0.88156862745098041</c:v>
                </c:pt>
                <c:pt idx="2">
                  <c:v>0.90909090909090906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3B-41CF-BBA1-6DC8D688E1F1}"/>
            </c:ext>
          </c:extLst>
        </c:ser>
        <c:ser>
          <c:idx val="0"/>
          <c:order val="2"/>
          <c:tx>
            <c:strRef>
              <c:f>[ч_лікарі.xlsx]Лист1!$B$106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rgbClr val="000000">
                  <a:lumMod val="65000"/>
                  <a:lumOff val="35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</c:spPr>
          <c:invertIfNegative val="0"/>
          <c:cat>
            <c:strRef>
              <c:f>[ч_лікарі.xlsx]Лист1!$J$88:$L$88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[ч_лікарі.xlsx]Лист1!$J$106:$L$106</c:f>
              <c:numCache>
                <c:formatCode>0.0%</c:formatCode>
                <c:ptCount val="3"/>
                <c:pt idx="0">
                  <c:v>2.1224489795918369E-2</c:v>
                </c:pt>
                <c:pt idx="1">
                  <c:v>1.5686274509803921E-2</c:v>
                </c:pt>
                <c:pt idx="2">
                  <c:v>3.0303030303030304E-2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3B-41CF-BBA1-6DC8D688E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70792"/>
        <c:axId val="189072752"/>
      </c:barChart>
      <c:catAx>
        <c:axId val="189070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9072752"/>
        <c:crosses val="autoZero"/>
        <c:auto val="1"/>
        <c:lblAlgn val="ctr"/>
        <c:lblOffset val="100"/>
        <c:noMultiLvlLbl val="0"/>
      </c:catAx>
      <c:valAx>
        <c:axId val="18907275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890707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>
                <a:latin typeface="+mn-lt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200" b="1">
          <a:solidFill>
            <a:schemeClr val="tx1"/>
          </a:solidFill>
          <a:latin typeface="Myriad Pro" panose="020B0503030403020204" pitchFamily="34" charset="0"/>
        </a:defRPr>
      </a:pPr>
      <a:endParaRPr lang="ru-RU"/>
    </a:p>
  </c:txPr>
  <c:externalData r:id="rId2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555118110236225E-2"/>
          <c:y val="5.111036967836647E-2"/>
          <c:w val="0.90780202474690663"/>
          <c:h val="0.50687339950301369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[ч_лікарі.xlsx]Лист1!$B$104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</c:spPr>
          <c:invertIfNegative val="0"/>
          <c:cat>
            <c:strRef>
              <c:f>[ч_лікарі.xlsx]Лист1!$M$88:$P$88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[ч_лікарі.xlsx]Лист1!$M$104:$P$104</c:f>
              <c:numCache>
                <c:formatCode>0.0%</c:formatCode>
                <c:ptCount val="4"/>
                <c:pt idx="0">
                  <c:v>0.28444444444444444</c:v>
                </c:pt>
                <c:pt idx="1">
                  <c:v>0.26989619377162632</c:v>
                </c:pt>
                <c:pt idx="2">
                  <c:v>4.780114722753346E-2</c:v>
                </c:pt>
                <c:pt idx="3">
                  <c:v>2.0703933747412008E-2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F0-42FA-AAA6-298FF6195918}"/>
            </c:ext>
          </c:extLst>
        </c:ser>
        <c:ser>
          <c:idx val="4"/>
          <c:order val="1"/>
          <c:tx>
            <c:strRef>
              <c:f>[ч_лікарі.xlsx]Лист1!$B$105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</c:spPr>
          <c:invertIfNegative val="0"/>
          <c:cat>
            <c:strRef>
              <c:f>[ч_лікарі.xlsx]Лист1!$M$88:$P$88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[ч_лікарі.xlsx]Лист1!$M$105:$P$105</c:f>
              <c:numCache>
                <c:formatCode>0.0%</c:formatCode>
                <c:ptCount val="4"/>
                <c:pt idx="0">
                  <c:v>0.67555555555555558</c:v>
                </c:pt>
                <c:pt idx="1">
                  <c:v>0.70934256055363321</c:v>
                </c:pt>
                <c:pt idx="2">
                  <c:v>0.93307839388145331</c:v>
                </c:pt>
                <c:pt idx="3">
                  <c:v>0.97308488612836441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F0-42FA-AAA6-298FF6195918}"/>
            </c:ext>
          </c:extLst>
        </c:ser>
        <c:ser>
          <c:idx val="0"/>
          <c:order val="2"/>
          <c:tx>
            <c:strRef>
              <c:f>[ч_лікарі.xlsx]Лист1!$B$106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rgbClr val="000000">
                  <a:lumMod val="65000"/>
                  <a:lumOff val="35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</c:spPr>
          <c:invertIfNegative val="0"/>
          <c:cat>
            <c:strRef>
              <c:f>[ч_лікарі.xlsx]Лист1!$M$88:$P$88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[ч_лікарі.xlsx]Лист1!$M$106:$P$106</c:f>
              <c:numCache>
                <c:formatCode>0.0%</c:formatCode>
                <c:ptCount val="4"/>
                <c:pt idx="0">
                  <c:v>0.04</c:v>
                </c:pt>
                <c:pt idx="1">
                  <c:v>2.0761245674740483E-2</c:v>
                </c:pt>
                <c:pt idx="2">
                  <c:v>1.9120458891013385E-2</c:v>
                </c:pt>
                <c:pt idx="3">
                  <c:v>6.2111801242236021E-3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F0-42FA-AAA6-298FF6195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036840"/>
        <c:axId val="182037624"/>
      </c:barChart>
      <c:catAx>
        <c:axId val="182036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2037624"/>
        <c:crosses val="autoZero"/>
        <c:auto val="1"/>
        <c:lblAlgn val="ctr"/>
        <c:lblOffset val="100"/>
        <c:noMultiLvlLbl val="0"/>
      </c:catAx>
      <c:valAx>
        <c:axId val="18203762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820368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>
                <a:latin typeface="+mn-lt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200" b="1">
          <a:solidFill>
            <a:schemeClr val="tx1"/>
          </a:solidFill>
          <a:latin typeface="Myriad Pro" panose="020B0503030403020204" pitchFamily="34" charset="0"/>
        </a:defRPr>
      </a:pPr>
      <a:endParaRPr lang="ru-RU"/>
    </a:p>
  </c:txPr>
  <c:externalData r:id="rId2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555118110236225E-2"/>
          <c:y val="5.111036967836647E-2"/>
          <c:w val="0.90780202474690663"/>
          <c:h val="0.61666488487185811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[ч_лікарі.xlsx]Лист1!$B$104</c:f>
              <c:strCache>
                <c:ptCount val="1"/>
                <c:pt idx="0">
                  <c:v>Так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</c:spPr>
          <c:invertIfNegative val="0"/>
          <c:cat>
            <c:strRef>
              <c:f>[ч_лікарі.xlsx]Лист1!$Q$88:$U$88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[ч_лікарі.xlsx]Лист1!$Q$104:$U$104</c:f>
              <c:numCache>
                <c:formatCode>0.0%</c:formatCode>
                <c:ptCount val="5"/>
                <c:pt idx="0">
                  <c:v>5.6856187290969896E-2</c:v>
                </c:pt>
                <c:pt idx="1">
                  <c:v>8.3032490974729256E-2</c:v>
                </c:pt>
                <c:pt idx="2">
                  <c:v>8.8414634146341473E-2</c:v>
                </c:pt>
                <c:pt idx="3">
                  <c:v>9.4117647058823528E-2</c:v>
                </c:pt>
                <c:pt idx="4">
                  <c:v>0.10526315789473684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C8-446B-B3FF-278AF8593975}"/>
            </c:ext>
          </c:extLst>
        </c:ser>
        <c:ser>
          <c:idx val="4"/>
          <c:order val="1"/>
          <c:tx>
            <c:strRef>
              <c:f>[ч_лікарі.xlsx]Лист1!$B$105</c:f>
              <c:strCache>
                <c:ptCount val="1"/>
                <c:pt idx="0">
                  <c:v>Ні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</c:spPr>
          <c:invertIfNegative val="0"/>
          <c:cat>
            <c:strRef>
              <c:f>[ч_лікарі.xlsx]Лист1!$Q$88:$U$88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[ч_лікарі.xlsx]Лист1!$Q$105:$U$105</c:f>
              <c:numCache>
                <c:formatCode>0.0%</c:formatCode>
                <c:ptCount val="5"/>
                <c:pt idx="0">
                  <c:v>0.91304347826086951</c:v>
                </c:pt>
                <c:pt idx="1">
                  <c:v>0.89891696750902528</c:v>
                </c:pt>
                <c:pt idx="2">
                  <c:v>0.88719512195121952</c:v>
                </c:pt>
                <c:pt idx="3">
                  <c:v>0.89411764705882357</c:v>
                </c:pt>
                <c:pt idx="4">
                  <c:v>0.8810068649885584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C8-446B-B3FF-278AF8593975}"/>
            </c:ext>
          </c:extLst>
        </c:ser>
        <c:ser>
          <c:idx val="0"/>
          <c:order val="2"/>
          <c:tx>
            <c:strRef>
              <c:f>[ч_лікарі.xlsx]Лист1!$B$106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rgbClr val="000000">
                  <a:lumMod val="65000"/>
                  <a:lumOff val="35000"/>
                </a:srgbClr>
              </a:fgClr>
              <a:bgClr>
                <a:sysClr val="window" lastClr="FFFFFF"/>
              </a:bgClr>
            </a:pattFill>
            <a:ln>
              <a:solidFill>
                <a:srgbClr val="000000">
                  <a:lumMod val="50000"/>
                  <a:lumOff val="50000"/>
                </a:srgbClr>
              </a:solidFill>
            </a:ln>
          </c:spPr>
          <c:invertIfNegative val="0"/>
          <c:cat>
            <c:strRef>
              <c:f>[ч_лікарі.xlsx]Лист1!$Q$88:$U$88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[ч_лікарі.xlsx]Лист1!$Q$106:$U$106</c:f>
              <c:numCache>
                <c:formatCode>0.0%</c:formatCode>
                <c:ptCount val="5"/>
                <c:pt idx="0">
                  <c:v>3.0100334448160536E-2</c:v>
                </c:pt>
                <c:pt idx="1">
                  <c:v>1.8050541516245487E-2</c:v>
                </c:pt>
                <c:pt idx="2">
                  <c:v>2.4390243902439025E-2</c:v>
                </c:pt>
                <c:pt idx="3">
                  <c:v>1.1764705882352941E-2</c:v>
                </c:pt>
                <c:pt idx="4">
                  <c:v>1.3729977116704806E-2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C8-446B-B3FF-278AF85939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1009440"/>
        <c:axId val="321007480"/>
      </c:barChart>
      <c:catAx>
        <c:axId val="321009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1007480"/>
        <c:crosses val="autoZero"/>
        <c:auto val="1"/>
        <c:lblAlgn val="ctr"/>
        <c:lblOffset val="100"/>
        <c:noMultiLvlLbl val="0"/>
      </c:catAx>
      <c:valAx>
        <c:axId val="32100748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3210094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>
                <a:latin typeface="+mn-lt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200" b="1">
          <a:solidFill>
            <a:schemeClr val="tx1"/>
          </a:solidFill>
          <a:latin typeface="Myriad Pro" panose="020B0503030403020204" pitchFamily="34" charset="0"/>
        </a:defRPr>
      </a:pPr>
      <a:endParaRPr lang="ru-RU"/>
    </a:p>
  </c:txPr>
  <c:externalData r:id="rId2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18349163657064"/>
          <c:y val="0.12965488703136638"/>
          <c:w val="0.52064002869206571"/>
          <c:h val="0.80793296018720551"/>
        </c:manualLayout>
      </c:layout>
      <c:pieChart>
        <c:varyColors val="1"/>
        <c:ser>
          <c:idx val="0"/>
          <c:order val="0"/>
          <c:explosion val="4"/>
          <c:dPt>
            <c:idx val="0"/>
            <c:bubble3D val="0"/>
            <c:spPr>
              <a:pattFill prst="wdDnDiag">
                <a:fgClr>
                  <a:srgbClr val="FF0000"/>
                </a:fgClr>
                <a:bgClr>
                  <a:sysClr val="window" lastClr="FFFFFF"/>
                </a:bgClr>
              </a:pattFill>
              <a:ln w="190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08-4C10-AA8C-114B03FE2B63}"/>
              </c:ext>
            </c:extLst>
          </c:dPt>
          <c:dPt>
            <c:idx val="1"/>
            <c:bubble3D val="0"/>
            <c:spPr>
              <a:pattFill prst="wdUpDiag">
                <a:fgClr>
                  <a:srgbClr val="F79646">
                    <a:lumMod val="75000"/>
                  </a:srgbClr>
                </a:fgClr>
                <a:bgClr>
                  <a:sysClr val="window" lastClr="FFFFFF"/>
                </a:bgClr>
              </a:pattFill>
              <a:ln w="19050">
                <a:solidFill>
                  <a:srgbClr val="F79646">
                    <a:lumMod val="75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08-4C10-AA8C-114B03FE2B63}"/>
              </c:ext>
            </c:extLst>
          </c:dPt>
          <c:dPt>
            <c:idx val="2"/>
            <c:bubble3D val="0"/>
            <c:spPr>
              <a:pattFill prst="wdDnDiag">
                <a:fgClr>
                  <a:srgbClr val="8064A2"/>
                </a:fgClr>
                <a:bgClr>
                  <a:sysClr val="window" lastClr="FFFFFF"/>
                </a:bgClr>
              </a:pattFill>
              <a:ln w="19050">
                <a:solidFill>
                  <a:srgbClr val="8064A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08-4C10-AA8C-114B03FE2B63}"/>
              </c:ext>
            </c:extLst>
          </c:dPt>
          <c:dPt>
            <c:idx val="3"/>
            <c:bubble3D val="0"/>
            <c:spPr>
              <a:pattFill prst="wdUpDiag">
                <a:fgClr>
                  <a:srgbClr val="9BBB59"/>
                </a:fgClr>
                <a:bgClr>
                  <a:sysClr val="window" lastClr="FFFFFF"/>
                </a:bgClr>
              </a:pattFill>
              <a:ln w="19050">
                <a:solidFill>
                  <a:srgbClr val="9BBB5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608-4C10-AA8C-114B03FE2B63}"/>
              </c:ext>
            </c:extLst>
          </c:dPt>
          <c:dPt>
            <c:idx val="4"/>
            <c:bubble3D val="0"/>
            <c:spPr>
              <a:pattFill prst="wdDnDiag">
                <a:fgClr>
                  <a:srgbClr val="00B050"/>
                </a:fgClr>
                <a:bgClr>
                  <a:sysClr val="window" lastClr="FFFFFF"/>
                </a:bgClr>
              </a:pattFill>
              <a:ln w="19050"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608-4C10-AA8C-114B03FE2B63}"/>
              </c:ext>
            </c:extLst>
          </c:dPt>
          <c:dPt>
            <c:idx val="5"/>
            <c:bubble3D val="0"/>
            <c:spPr>
              <a:pattFill prst="wdUpDiag">
                <a:fgClr>
                  <a:sysClr val="windowText" lastClr="000000">
                    <a:lumMod val="50000"/>
                    <a:lumOff val="50000"/>
                  </a:sysClr>
                </a:fgClr>
                <a:bgClr>
                  <a:sysClr val="window" lastClr="FFFFFF"/>
                </a:bgClr>
              </a:pattFill>
              <a:ln w="1905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608-4C10-AA8C-114B03FE2B63}"/>
              </c:ext>
            </c:extLst>
          </c:dPt>
          <c:dLbls>
            <c:dLbl>
              <c:idx val="5"/>
              <c:layout>
                <c:manualLayout>
                  <c:x val="-3.8608135973704071E-2"/>
                  <c:y val="2.775564252018775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608-4C10-AA8C-114B03FE2B63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Лист1!$B$111:$B$116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Важко відповісти</c:v>
                </c:pt>
              </c:strCache>
            </c:strRef>
          </c:cat>
          <c:val>
            <c:numRef>
              <c:f>Лист1!$C$111:$C$116</c:f>
              <c:numCache>
                <c:formatCode>0.0%</c:formatCode>
                <c:ptCount val="6"/>
                <c:pt idx="0">
                  <c:v>3.215686274509804E-2</c:v>
                </c:pt>
                <c:pt idx="1">
                  <c:v>6.7843137254901958E-2</c:v>
                </c:pt>
                <c:pt idx="2">
                  <c:v>0.21490196078431376</c:v>
                </c:pt>
                <c:pt idx="3">
                  <c:v>0.3454901960784314</c:v>
                </c:pt>
                <c:pt idx="4">
                  <c:v>0.31294117647058822</c:v>
                </c:pt>
                <c:pt idx="5">
                  <c:v>2.6666666666666668E-2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608-4C10-AA8C-114B03FE2B6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30527705775908"/>
          <c:y val="7.5904752869746697E-2"/>
          <c:w val="0.3529901697070475"/>
          <c:h val="0.82755361603895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ru-RU"/>
    </a:p>
  </c:txPr>
  <c:externalData r:id="rId4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динам!$B$32</c:f>
              <c:strCache>
                <c:ptCount val="1"/>
                <c:pt idx="0">
                  <c:v>1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динам!$D$1:$E$1</c:f>
              <c:strCache>
                <c:ptCount val="2"/>
                <c:pt idx="0">
                  <c:v>Січень 2021</c:v>
                </c:pt>
                <c:pt idx="1">
                  <c:v>Травень 2023</c:v>
                </c:pt>
              </c:strCache>
            </c:strRef>
          </c:cat>
          <c:val>
            <c:numRef>
              <c:f>динам!$D$32:$E$32</c:f>
              <c:numCache>
                <c:formatCode>0.0%</c:formatCode>
                <c:ptCount val="2"/>
                <c:pt idx="0" formatCode="###0.0%">
                  <c:v>0.11223021582733812</c:v>
                </c:pt>
                <c:pt idx="1">
                  <c:v>3.215686274509804E-2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64-4A20-A681-5FFD9EDCBCAC}"/>
            </c:ext>
          </c:extLst>
        </c:ser>
        <c:ser>
          <c:idx val="1"/>
          <c:order val="1"/>
          <c:tx>
            <c:strRef>
              <c:f>динам!$B$33</c:f>
              <c:strCache>
                <c:ptCount val="1"/>
                <c:pt idx="0">
                  <c:v>2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динам!$D$1:$E$1</c:f>
              <c:strCache>
                <c:ptCount val="2"/>
                <c:pt idx="0">
                  <c:v>Січень 2021</c:v>
                </c:pt>
                <c:pt idx="1">
                  <c:v>Травень 2023</c:v>
                </c:pt>
              </c:strCache>
            </c:strRef>
          </c:cat>
          <c:val>
            <c:numRef>
              <c:f>динам!$D$33:$E$33</c:f>
              <c:numCache>
                <c:formatCode>0.0%</c:formatCode>
                <c:ptCount val="2"/>
                <c:pt idx="0" formatCode="###0.0%">
                  <c:v>0.1132579650565262</c:v>
                </c:pt>
                <c:pt idx="1">
                  <c:v>6.7843137254901958E-2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64-4A20-A681-5FFD9EDCBCAC}"/>
            </c:ext>
          </c:extLst>
        </c:ser>
        <c:ser>
          <c:idx val="2"/>
          <c:order val="2"/>
          <c:tx>
            <c:strRef>
              <c:f>динам!$B$34</c:f>
              <c:strCache>
                <c:ptCount val="1"/>
                <c:pt idx="0">
                  <c:v>3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динам!$D$1:$E$1</c:f>
              <c:strCache>
                <c:ptCount val="2"/>
                <c:pt idx="0">
                  <c:v>Січень 2021</c:v>
                </c:pt>
                <c:pt idx="1">
                  <c:v>Травень 2023</c:v>
                </c:pt>
              </c:strCache>
            </c:strRef>
          </c:cat>
          <c:val>
            <c:numRef>
              <c:f>динам!$D$34:$E$34</c:f>
              <c:numCache>
                <c:formatCode>0.0%</c:formatCode>
                <c:ptCount val="2"/>
                <c:pt idx="0" formatCode="###0.0%">
                  <c:v>0.26207605344295992</c:v>
                </c:pt>
                <c:pt idx="1">
                  <c:v>0.21490196078431376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64-4A20-A681-5FFD9EDCBCAC}"/>
            </c:ext>
          </c:extLst>
        </c:ser>
        <c:ser>
          <c:idx val="3"/>
          <c:order val="3"/>
          <c:tx>
            <c:strRef>
              <c:f>динам!$B$35</c:f>
              <c:strCache>
                <c:ptCount val="1"/>
                <c:pt idx="0">
                  <c:v>4</c:v>
                </c:pt>
              </c:strCache>
            </c:strRef>
          </c:tx>
          <c:spPr>
            <a:pattFill prst="wdUpDiag">
              <a:fgClr>
                <a:srgbClr val="9BBB59"/>
              </a:fgClr>
              <a:bgClr>
                <a:sysClr val="window" lastClr="FFFFFF"/>
              </a:bgClr>
            </a:pattFill>
            <a:ln>
              <a:solidFill>
                <a:srgbClr val="9BBB59"/>
              </a:solidFill>
            </a:ln>
            <a:effectLst/>
          </c:spPr>
          <c:invertIfNegative val="0"/>
          <c:cat>
            <c:strRef>
              <c:f>динам!$D$1:$E$1</c:f>
              <c:strCache>
                <c:ptCount val="2"/>
                <c:pt idx="0">
                  <c:v>Січень 2021</c:v>
                </c:pt>
                <c:pt idx="1">
                  <c:v>Травень 2023</c:v>
                </c:pt>
              </c:strCache>
            </c:strRef>
          </c:cat>
          <c:val>
            <c:numRef>
              <c:f>динам!$D$35:$E$35</c:f>
              <c:numCache>
                <c:formatCode>0.0%</c:formatCode>
                <c:ptCount val="2"/>
                <c:pt idx="0" formatCode="###0.0%">
                  <c:v>0.30565262076053445</c:v>
                </c:pt>
                <c:pt idx="1">
                  <c:v>0.3454901960784314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64-4A20-A681-5FFD9EDCBCAC}"/>
            </c:ext>
          </c:extLst>
        </c:ser>
        <c:ser>
          <c:idx val="4"/>
          <c:order val="4"/>
          <c:tx>
            <c:strRef>
              <c:f>динам!$B$36</c:f>
              <c:strCache>
                <c:ptCount val="1"/>
                <c:pt idx="0">
                  <c:v>5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динам!$D$1:$E$1</c:f>
              <c:strCache>
                <c:ptCount val="2"/>
                <c:pt idx="0">
                  <c:v>Січень 2021</c:v>
                </c:pt>
                <c:pt idx="1">
                  <c:v>Травень 2023</c:v>
                </c:pt>
              </c:strCache>
            </c:strRef>
          </c:cat>
          <c:val>
            <c:numRef>
              <c:f>динам!$D$36:$E$36</c:f>
              <c:numCache>
                <c:formatCode>0.0%</c:formatCode>
                <c:ptCount val="2"/>
                <c:pt idx="0" formatCode="###0.0%">
                  <c:v>0.17410071942446043</c:v>
                </c:pt>
                <c:pt idx="1">
                  <c:v>0.31294117647058822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64-4A20-A681-5FFD9EDCBCAC}"/>
            </c:ext>
          </c:extLst>
        </c:ser>
        <c:ser>
          <c:idx val="5"/>
          <c:order val="5"/>
          <c:tx>
            <c:strRef>
              <c:f>динам!$B$37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динам!$D$1:$E$1</c:f>
              <c:strCache>
                <c:ptCount val="2"/>
                <c:pt idx="0">
                  <c:v>Січень 2021</c:v>
                </c:pt>
                <c:pt idx="1">
                  <c:v>Травень 2023</c:v>
                </c:pt>
              </c:strCache>
            </c:strRef>
          </c:cat>
          <c:val>
            <c:numRef>
              <c:f>динам!$D$37:$E$37</c:f>
              <c:numCache>
                <c:formatCode>0.0%</c:formatCode>
                <c:ptCount val="2"/>
                <c:pt idx="0" formatCode="###0.0%">
                  <c:v>3.2682425488180886E-2</c:v>
                </c:pt>
                <c:pt idx="1">
                  <c:v>2.6666666666666668E-2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664-4A20-A681-5FFD9EDCB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8462400"/>
        <c:axId val="298460832"/>
      </c:barChart>
      <c:lineChart>
        <c:grouping val="standard"/>
        <c:varyColors val="0"/>
        <c:ser>
          <c:idx val="6"/>
          <c:order val="6"/>
          <c:tx>
            <c:strRef>
              <c:f>динам!$B$38</c:f>
              <c:strCache>
                <c:ptCount val="1"/>
                <c:pt idx="0">
                  <c:v>Середньозважена оцінка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динам!$D$1:$E$1</c:f>
              <c:strCache>
                <c:ptCount val="2"/>
                <c:pt idx="0">
                  <c:v>Січень 2021</c:v>
                </c:pt>
                <c:pt idx="1">
                  <c:v>Травень 2023</c:v>
                </c:pt>
              </c:strCache>
            </c:strRef>
          </c:cat>
          <c:val>
            <c:numRef>
              <c:f>динам!$D$38:$E$38</c:f>
              <c:numCache>
                <c:formatCode>0.00</c:formatCode>
                <c:ptCount val="2"/>
                <c:pt idx="0">
                  <c:v>3.3268168295792604</c:v>
                </c:pt>
                <c:pt idx="1">
                  <c:v>3.8622078968573734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664-4A20-A681-5FFD9EDCB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466712"/>
        <c:axId val="298469848"/>
      </c:lineChart>
      <c:catAx>
        <c:axId val="29846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8460832"/>
        <c:crosses val="autoZero"/>
        <c:auto val="1"/>
        <c:lblAlgn val="ctr"/>
        <c:lblOffset val="100"/>
        <c:noMultiLvlLbl val="0"/>
      </c:catAx>
      <c:valAx>
        <c:axId val="298460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8462400"/>
        <c:crosses val="autoZero"/>
        <c:crossBetween val="between"/>
      </c:valAx>
      <c:valAx>
        <c:axId val="298469848"/>
        <c:scaling>
          <c:orientation val="minMax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8466712"/>
        <c:crosses val="max"/>
        <c:crossBetween val="between"/>
      </c:valAx>
      <c:catAx>
        <c:axId val="298466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846984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[ч_лікарі.xlsx]Лист1!$B$111</c:f>
              <c:strCache>
                <c:ptCount val="1"/>
                <c:pt idx="0">
                  <c:v>1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[ч_лікарі.xlsx]Лист1!$D$109:$G$109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[ч_лікарі.xlsx]Лист1!$D$111:$G$111</c:f>
              <c:numCache>
                <c:formatCode>0.0%</c:formatCode>
                <c:ptCount val="4"/>
                <c:pt idx="0">
                  <c:v>3.4668721109399073E-2</c:v>
                </c:pt>
                <c:pt idx="1">
                  <c:v>3.3734939759036145E-2</c:v>
                </c:pt>
                <c:pt idx="2">
                  <c:v>1.3274336283185841E-2</c:v>
                </c:pt>
                <c:pt idx="3">
                  <c:v>3.0612244897959183E-2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04-40CA-80D2-A0F4A9726075}"/>
            </c:ext>
          </c:extLst>
        </c:ser>
        <c:ser>
          <c:idx val="1"/>
          <c:order val="1"/>
          <c:tx>
            <c:strRef>
              <c:f>[ч_лікарі.xlsx]Лист1!$B$112</c:f>
              <c:strCache>
                <c:ptCount val="1"/>
                <c:pt idx="0">
                  <c:v>2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[ч_лікарі.xlsx]Лист1!$D$109:$G$109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[ч_лікарі.xlsx]Лист1!$D$112:$G$112</c:f>
              <c:numCache>
                <c:formatCode>0.0%</c:formatCode>
                <c:ptCount val="4"/>
                <c:pt idx="0">
                  <c:v>7.7812018489984591E-2</c:v>
                </c:pt>
                <c:pt idx="1">
                  <c:v>6.1445783132530123E-2</c:v>
                </c:pt>
                <c:pt idx="2">
                  <c:v>2.2123893805309734E-2</c:v>
                </c:pt>
                <c:pt idx="3">
                  <c:v>8.1632653061224497E-2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04-40CA-80D2-A0F4A9726075}"/>
            </c:ext>
          </c:extLst>
        </c:ser>
        <c:ser>
          <c:idx val="2"/>
          <c:order val="2"/>
          <c:tx>
            <c:strRef>
              <c:f>[ч_лікарі.xlsx]Лист1!$B$113</c:f>
              <c:strCache>
                <c:ptCount val="1"/>
                <c:pt idx="0">
                  <c:v>3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[ч_лікарі.xlsx]Лист1!$D$109:$G$109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[ч_лікарі.xlsx]Лист1!$D$113:$G$113</c:f>
              <c:numCache>
                <c:formatCode>0.0%</c:formatCode>
                <c:ptCount val="4"/>
                <c:pt idx="0">
                  <c:v>0.22110939907550076</c:v>
                </c:pt>
                <c:pt idx="1">
                  <c:v>0.21566265060240963</c:v>
                </c:pt>
                <c:pt idx="2">
                  <c:v>0.13716814159292035</c:v>
                </c:pt>
                <c:pt idx="3">
                  <c:v>0.26020408163265307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04-40CA-80D2-A0F4A9726075}"/>
            </c:ext>
          </c:extLst>
        </c:ser>
        <c:ser>
          <c:idx val="3"/>
          <c:order val="3"/>
          <c:tx>
            <c:strRef>
              <c:f>[ч_лікарі.xlsx]Лист1!$B$114</c:f>
              <c:strCache>
                <c:ptCount val="1"/>
                <c:pt idx="0">
                  <c:v>4</c:v>
                </c:pt>
              </c:strCache>
            </c:strRef>
          </c:tx>
          <c:spPr>
            <a:pattFill prst="wdUpDiag">
              <a:fgClr>
                <a:srgbClr val="9BBB59"/>
              </a:fgClr>
              <a:bgClr>
                <a:sysClr val="window" lastClr="FFFFFF"/>
              </a:bgClr>
            </a:pattFill>
            <a:ln>
              <a:solidFill>
                <a:srgbClr val="9BBB59"/>
              </a:solidFill>
            </a:ln>
            <a:effectLst/>
          </c:spPr>
          <c:invertIfNegative val="0"/>
          <c:cat>
            <c:strRef>
              <c:f>[ч_лікарі.xlsx]Лист1!$D$109:$G$109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[ч_лікарі.xlsx]Лист1!$D$114:$G$114</c:f>
              <c:numCache>
                <c:formatCode>0.0%</c:formatCode>
                <c:ptCount val="4"/>
                <c:pt idx="0">
                  <c:v>0.3505392912172573</c:v>
                </c:pt>
                <c:pt idx="1">
                  <c:v>0.34457831325301203</c:v>
                </c:pt>
                <c:pt idx="2">
                  <c:v>0.40265486725663718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04-40CA-80D2-A0F4A9726075}"/>
            </c:ext>
          </c:extLst>
        </c:ser>
        <c:ser>
          <c:idx val="4"/>
          <c:order val="4"/>
          <c:tx>
            <c:strRef>
              <c:f>[ч_лікарі.xlsx]Лист1!$B$115</c:f>
              <c:strCache>
                <c:ptCount val="1"/>
                <c:pt idx="0">
                  <c:v>5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[ч_лікарі.xlsx]Лист1!$D$109:$G$109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[ч_лікарі.xlsx]Лист1!$D$115:$G$115</c:f>
              <c:numCache>
                <c:formatCode>0.0%</c:formatCode>
                <c:ptCount val="4"/>
                <c:pt idx="0">
                  <c:v>0.29121725731895226</c:v>
                </c:pt>
                <c:pt idx="1">
                  <c:v>0.31927710843373491</c:v>
                </c:pt>
                <c:pt idx="2">
                  <c:v>0.41150442477876104</c:v>
                </c:pt>
                <c:pt idx="3">
                  <c:v>0.31632653061224492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04-40CA-80D2-A0F4A9726075}"/>
            </c:ext>
          </c:extLst>
        </c:ser>
        <c:ser>
          <c:idx val="5"/>
          <c:order val="5"/>
          <c:tx>
            <c:strRef>
              <c:f>[ч_лікарі.xlsx]Лист1!$B$116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[ч_лікарі.xlsx]Лист1!$D$109:$G$109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[ч_лікарі.xlsx]Лист1!$D$116:$G$116</c:f>
              <c:numCache>
                <c:formatCode>0.0%</c:formatCode>
                <c:ptCount val="4"/>
                <c:pt idx="0">
                  <c:v>2.4653312788906014E-2</c:v>
                </c:pt>
                <c:pt idx="1">
                  <c:v>2.5301204819277109E-2</c:v>
                </c:pt>
                <c:pt idx="2">
                  <c:v>1.3274336283185841E-2</c:v>
                </c:pt>
                <c:pt idx="3">
                  <c:v>6.1224489795918366E-2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104-40CA-80D2-A0F4A97260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1453080"/>
        <c:axId val="362153768"/>
      </c:barChart>
      <c:lineChart>
        <c:grouping val="standard"/>
        <c:varyColors val="0"/>
        <c:ser>
          <c:idx val="6"/>
          <c:order val="6"/>
          <c:tx>
            <c:strRef>
              <c:f>[ч_лікарі.xlsx]Лист1!$B$117</c:f>
              <c:strCache>
                <c:ptCount val="1"/>
                <c:pt idx="0">
                  <c:v>Середньозважена оцінка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val>
            <c:numRef>
              <c:f>[ч_лікарі.xlsx]Лист1!$D$117:$G$117</c:f>
              <c:numCache>
                <c:formatCode>0.00</c:formatCode>
                <c:ptCount val="4"/>
                <c:pt idx="0">
                  <c:v>3.8056872037914697</c:v>
                </c:pt>
                <c:pt idx="1">
                  <c:v>3.8763906056860318</c:v>
                </c:pt>
                <c:pt idx="2">
                  <c:v>4.1928251121076228</c:v>
                </c:pt>
                <c:pt idx="3">
                  <c:v>3.7880434782608696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104-40CA-80D2-A0F4A97260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2152592"/>
        <c:axId val="362152984"/>
      </c:lineChart>
      <c:catAx>
        <c:axId val="331453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2153768"/>
        <c:crosses val="autoZero"/>
        <c:auto val="1"/>
        <c:lblAlgn val="ctr"/>
        <c:lblOffset val="100"/>
        <c:noMultiLvlLbl val="0"/>
      </c:catAx>
      <c:valAx>
        <c:axId val="362153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453080"/>
        <c:crosses val="autoZero"/>
        <c:crossBetween val="between"/>
      </c:valAx>
      <c:valAx>
        <c:axId val="362152984"/>
        <c:scaling>
          <c:orientation val="minMax"/>
          <c:max val="4.5"/>
          <c:min val="2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2152592"/>
        <c:crosses val="max"/>
        <c:crossBetween val="between"/>
      </c:valAx>
      <c:catAx>
        <c:axId val="362152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215298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[ч_лікарі.xlsx]Лист1!$B$111</c:f>
              <c:strCache>
                <c:ptCount val="1"/>
                <c:pt idx="0">
                  <c:v>1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[ч_лікарі.xlsx]Лист1!$H$109:$I$109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[ч_лікарі.xlsx]Лист1!$H$111:$I$111</c:f>
              <c:numCache>
                <c:formatCode>0.0%</c:formatCode>
                <c:ptCount val="2"/>
                <c:pt idx="0">
                  <c:v>3.0120481927710843E-2</c:v>
                </c:pt>
                <c:pt idx="1">
                  <c:v>3.2564450474898234E-2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2B-46BC-912C-4AA15BAC9733}"/>
            </c:ext>
          </c:extLst>
        </c:ser>
        <c:ser>
          <c:idx val="1"/>
          <c:order val="1"/>
          <c:tx>
            <c:strRef>
              <c:f>[ч_лікарі.xlsx]Лист1!$B$112</c:f>
              <c:strCache>
                <c:ptCount val="1"/>
                <c:pt idx="0">
                  <c:v>2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[ч_лікарі.xlsx]Лист1!$H$109:$I$109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[ч_лікарі.xlsx]Лист1!$H$112:$I$112</c:f>
              <c:numCache>
                <c:formatCode>0.0%</c:formatCode>
                <c:ptCount val="2"/>
                <c:pt idx="0">
                  <c:v>7.8313253012048195E-2</c:v>
                </c:pt>
                <c:pt idx="1">
                  <c:v>6.6485753052917235E-2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2B-46BC-912C-4AA15BAC9733}"/>
            </c:ext>
          </c:extLst>
        </c:ser>
        <c:ser>
          <c:idx val="2"/>
          <c:order val="2"/>
          <c:tx>
            <c:strRef>
              <c:f>[ч_лікарі.xlsx]Лист1!$B$113</c:f>
              <c:strCache>
                <c:ptCount val="1"/>
                <c:pt idx="0">
                  <c:v>3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[ч_лікарі.xlsx]Лист1!$H$109:$I$109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[ч_лікарі.xlsx]Лист1!$H$113:$I$113</c:f>
              <c:numCache>
                <c:formatCode>0.0%</c:formatCode>
                <c:ptCount val="2"/>
                <c:pt idx="0">
                  <c:v>0.21385542168674695</c:v>
                </c:pt>
                <c:pt idx="1">
                  <c:v>0.21528720036182722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2B-46BC-912C-4AA15BAC9733}"/>
            </c:ext>
          </c:extLst>
        </c:ser>
        <c:ser>
          <c:idx val="3"/>
          <c:order val="3"/>
          <c:tx>
            <c:strRef>
              <c:f>[ч_лікарі.xlsx]Лист1!$B$114</c:f>
              <c:strCache>
                <c:ptCount val="1"/>
                <c:pt idx="0">
                  <c:v>4</c:v>
                </c:pt>
              </c:strCache>
            </c:strRef>
          </c:tx>
          <c:spPr>
            <a:pattFill prst="wdUpDiag">
              <a:fgClr>
                <a:srgbClr val="9BBB59"/>
              </a:fgClr>
              <a:bgClr>
                <a:sysClr val="window" lastClr="FFFFFF"/>
              </a:bgClr>
            </a:pattFill>
            <a:ln>
              <a:solidFill>
                <a:srgbClr val="9BBB59"/>
              </a:solidFill>
            </a:ln>
            <a:effectLst/>
          </c:spPr>
          <c:invertIfNegative val="0"/>
          <c:cat>
            <c:strRef>
              <c:f>[ч_лікарі.xlsx]Лист1!$H$109:$I$109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[ч_лікарі.xlsx]Лист1!$H$114:$I$114</c:f>
              <c:numCache>
                <c:formatCode>0.0%</c:formatCode>
                <c:ptCount val="2"/>
                <c:pt idx="0">
                  <c:v>0.36445783132530118</c:v>
                </c:pt>
                <c:pt idx="1">
                  <c:v>0.34147444595205789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2B-46BC-912C-4AA15BAC9733}"/>
            </c:ext>
          </c:extLst>
        </c:ser>
        <c:ser>
          <c:idx val="4"/>
          <c:order val="4"/>
          <c:tx>
            <c:strRef>
              <c:f>[ч_лікарі.xlsx]Лист1!$B$115</c:f>
              <c:strCache>
                <c:ptCount val="1"/>
                <c:pt idx="0">
                  <c:v>5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[ч_лікарі.xlsx]Лист1!$H$109:$I$109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[ч_лікарі.xlsx]Лист1!$H$115:$I$115</c:f>
              <c:numCache>
                <c:formatCode>0.0%</c:formatCode>
                <c:ptCount val="2"/>
                <c:pt idx="0">
                  <c:v>0.28614457831325302</c:v>
                </c:pt>
                <c:pt idx="1">
                  <c:v>0.3175033921302578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2B-46BC-912C-4AA15BAC9733}"/>
            </c:ext>
          </c:extLst>
        </c:ser>
        <c:ser>
          <c:idx val="5"/>
          <c:order val="5"/>
          <c:tx>
            <c:strRef>
              <c:f>[ч_лікарі.xlsx]Лист1!$B$116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[ч_лікарі.xlsx]Лист1!$H$109:$I$109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[ч_лікарі.xlsx]Лист1!$H$116:$I$116</c:f>
              <c:numCache>
                <c:formatCode>0.0%</c:formatCode>
                <c:ptCount val="2"/>
                <c:pt idx="0">
                  <c:v>2.710843373493976E-2</c:v>
                </c:pt>
                <c:pt idx="1">
                  <c:v>2.668475802804161E-2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C2B-46BC-912C-4AA15BAC97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6961200"/>
        <c:axId val="326960808"/>
      </c:barChart>
      <c:lineChart>
        <c:grouping val="standard"/>
        <c:varyColors val="0"/>
        <c:ser>
          <c:idx val="6"/>
          <c:order val="6"/>
          <c:tx>
            <c:strRef>
              <c:f>[ч_лікарі.xlsx]Лист1!$B$117</c:f>
              <c:strCache>
                <c:ptCount val="1"/>
                <c:pt idx="0">
                  <c:v>Середньозважена оцінка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[ч_лікарі.xlsx]Лист1!$H$109:$I$109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[ч_лікарі.xlsx]Лист1!$H$117:$I$117</c:f>
              <c:numCache>
                <c:formatCode>0.00</c:formatCode>
                <c:ptCount val="2"/>
                <c:pt idx="0">
                  <c:v>3.8204334365325079</c:v>
                </c:pt>
                <c:pt idx="1">
                  <c:v>3.8680297397769516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C2B-46BC-912C-4AA15BAC97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2793136"/>
        <c:axId val="188047440"/>
      </c:lineChart>
      <c:catAx>
        <c:axId val="32696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6960808"/>
        <c:crosses val="autoZero"/>
        <c:auto val="1"/>
        <c:lblAlgn val="ctr"/>
        <c:lblOffset val="100"/>
        <c:noMultiLvlLbl val="0"/>
      </c:catAx>
      <c:valAx>
        <c:axId val="326960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6961200"/>
        <c:crosses val="autoZero"/>
        <c:crossBetween val="between"/>
      </c:valAx>
      <c:valAx>
        <c:axId val="188047440"/>
        <c:scaling>
          <c:orientation val="minMax"/>
          <c:max val="4.5"/>
          <c:min val="2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93136"/>
        <c:crosses val="max"/>
        <c:crossBetween val="between"/>
      </c:valAx>
      <c:catAx>
        <c:axId val="372793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804744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[ч_лікарі.xlsx]Лист1!$B$111</c:f>
              <c:strCache>
                <c:ptCount val="1"/>
                <c:pt idx="0">
                  <c:v>1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[ч_лікарі.xlsx]Лист1!$J$109:$L$109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[ч_лікарі.xlsx]Лист1!$J$111:$L$111</c:f>
              <c:numCache>
                <c:formatCode>0.0%</c:formatCode>
                <c:ptCount val="3"/>
                <c:pt idx="0">
                  <c:v>1.9769357495881382E-2</c:v>
                </c:pt>
                <c:pt idx="1">
                  <c:v>3.7795275590551181E-2</c:v>
                </c:pt>
                <c:pt idx="2">
                  <c:v>0.15151515151515152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A0-47CD-A9E0-3AFA8F288604}"/>
            </c:ext>
          </c:extLst>
        </c:ser>
        <c:ser>
          <c:idx val="1"/>
          <c:order val="1"/>
          <c:tx>
            <c:strRef>
              <c:f>[ч_лікарі.xlsx]Лист1!$B$112</c:f>
              <c:strCache>
                <c:ptCount val="1"/>
                <c:pt idx="0">
                  <c:v>2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[ч_лікарі.xlsx]Лист1!$J$109:$L$109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[ч_лікарі.xlsx]Лист1!$J$112:$L$112</c:f>
              <c:numCache>
                <c:formatCode>0.0%</c:formatCode>
                <c:ptCount val="3"/>
                <c:pt idx="0">
                  <c:v>5.6013179571663921E-2</c:v>
                </c:pt>
                <c:pt idx="1">
                  <c:v>7.6377952755905518E-2</c:v>
                </c:pt>
                <c:pt idx="2">
                  <c:v>0.12121212121212122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A0-47CD-A9E0-3AFA8F288604}"/>
            </c:ext>
          </c:extLst>
        </c:ser>
        <c:ser>
          <c:idx val="2"/>
          <c:order val="2"/>
          <c:tx>
            <c:strRef>
              <c:f>[ч_лікарі.xlsx]Лист1!$B$113</c:f>
              <c:strCache>
                <c:ptCount val="1"/>
                <c:pt idx="0">
                  <c:v>3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[ч_лікарі.xlsx]Лист1!$J$109:$L$109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[ч_лікарі.xlsx]Лист1!$J$113:$L$113</c:f>
              <c:numCache>
                <c:formatCode>0.0%</c:formatCode>
                <c:ptCount val="3"/>
                <c:pt idx="0">
                  <c:v>0.17627677100494235</c:v>
                </c:pt>
                <c:pt idx="1">
                  <c:v>0.24724409448818899</c:v>
                </c:pt>
                <c:pt idx="2">
                  <c:v>0.30303030303030304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A0-47CD-A9E0-3AFA8F288604}"/>
            </c:ext>
          </c:extLst>
        </c:ser>
        <c:ser>
          <c:idx val="3"/>
          <c:order val="3"/>
          <c:tx>
            <c:strRef>
              <c:f>[ч_лікарі.xlsx]Лист1!$B$114</c:f>
              <c:strCache>
                <c:ptCount val="1"/>
                <c:pt idx="0">
                  <c:v>4</c:v>
                </c:pt>
              </c:strCache>
            </c:strRef>
          </c:tx>
          <c:spPr>
            <a:pattFill prst="wdUpDiag">
              <a:fgClr>
                <a:srgbClr val="9BBB59"/>
              </a:fgClr>
              <a:bgClr>
                <a:sysClr val="window" lastClr="FFFFFF"/>
              </a:bgClr>
            </a:pattFill>
            <a:ln>
              <a:solidFill>
                <a:srgbClr val="9BBB59"/>
              </a:solidFill>
            </a:ln>
            <a:effectLst/>
          </c:spPr>
          <c:invertIfNegative val="0"/>
          <c:cat>
            <c:strRef>
              <c:f>[ч_лікарі.xlsx]Лист1!$J$109:$L$109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[ч_лікарі.xlsx]Лист1!$J$114:$L$114</c:f>
              <c:numCache>
                <c:formatCode>0.0%</c:formatCode>
                <c:ptCount val="3"/>
                <c:pt idx="0">
                  <c:v>0.33937397034596378</c:v>
                </c:pt>
                <c:pt idx="1">
                  <c:v>0.35748031496062993</c:v>
                </c:pt>
                <c:pt idx="2">
                  <c:v>0.22727272727272727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A0-47CD-A9E0-3AFA8F288604}"/>
            </c:ext>
          </c:extLst>
        </c:ser>
        <c:ser>
          <c:idx val="4"/>
          <c:order val="4"/>
          <c:tx>
            <c:strRef>
              <c:f>[ч_лікарі.xlsx]Лист1!$B$115</c:f>
              <c:strCache>
                <c:ptCount val="1"/>
                <c:pt idx="0">
                  <c:v>5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[ч_лікарі.xlsx]Лист1!$J$109:$L$109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[ч_лікарі.xlsx]Лист1!$J$115:$L$115</c:f>
              <c:numCache>
                <c:formatCode>0.0%</c:formatCode>
                <c:ptCount val="3"/>
                <c:pt idx="0">
                  <c:v>0.3772652388797364</c:v>
                </c:pt>
                <c:pt idx="1">
                  <c:v>0.25826771653543307</c:v>
                </c:pt>
                <c:pt idx="2">
                  <c:v>0.18181818181818182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A0-47CD-A9E0-3AFA8F288604}"/>
            </c:ext>
          </c:extLst>
        </c:ser>
        <c:ser>
          <c:idx val="5"/>
          <c:order val="5"/>
          <c:tx>
            <c:strRef>
              <c:f>[ч_лікарі.xlsx]Лист1!$B$116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[ч_лікарі.xlsx]Лист1!$J$109:$L$109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[ч_лікарі.xlsx]Лист1!$J$116:$L$116</c:f>
              <c:numCache>
                <c:formatCode>0.0%</c:formatCode>
                <c:ptCount val="3"/>
                <c:pt idx="0">
                  <c:v>3.130148270181219E-2</c:v>
                </c:pt>
                <c:pt idx="1">
                  <c:v>2.2834645669291338E-2</c:v>
                </c:pt>
                <c:pt idx="2">
                  <c:v>1.5151515151515152E-2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DA0-47CD-A9E0-3AFA8F2886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2795096"/>
        <c:axId val="372795488"/>
      </c:barChart>
      <c:lineChart>
        <c:grouping val="standard"/>
        <c:varyColors val="0"/>
        <c:ser>
          <c:idx val="6"/>
          <c:order val="6"/>
          <c:tx>
            <c:strRef>
              <c:f>[ч_лікарі.xlsx]Лист1!$B$117</c:f>
              <c:strCache>
                <c:ptCount val="1"/>
                <c:pt idx="0">
                  <c:v>Середньозважена оцінка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[ч_лікарі.xlsx]Лист1!$J$109:$L$109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[ч_лікарі.xlsx]Лист1!$J$117:$L$117</c:f>
              <c:numCache>
                <c:formatCode>0.00</c:formatCode>
                <c:ptCount val="3"/>
                <c:pt idx="0">
                  <c:v>4.0306122448979584</c:v>
                </c:pt>
                <c:pt idx="1">
                  <c:v>3.7389202256244967</c:v>
                </c:pt>
                <c:pt idx="2">
                  <c:v>3.1692307692307695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DA0-47CD-A9E0-3AFA8F2886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2796272"/>
        <c:axId val="372795880"/>
      </c:lineChart>
      <c:catAx>
        <c:axId val="372795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95488"/>
        <c:crosses val="autoZero"/>
        <c:auto val="1"/>
        <c:lblAlgn val="ctr"/>
        <c:lblOffset val="100"/>
        <c:noMultiLvlLbl val="0"/>
      </c:catAx>
      <c:valAx>
        <c:axId val="372795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95096"/>
        <c:crosses val="autoZero"/>
        <c:crossBetween val="between"/>
      </c:valAx>
      <c:valAx>
        <c:axId val="372795880"/>
        <c:scaling>
          <c:orientation val="minMax"/>
          <c:max val="4.5"/>
          <c:min val="2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96272"/>
        <c:crosses val="max"/>
        <c:crossBetween val="between"/>
      </c:valAx>
      <c:catAx>
        <c:axId val="372796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279588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[ч_лікарі.xlsx]Лист1!$B$111</c:f>
              <c:strCache>
                <c:ptCount val="1"/>
                <c:pt idx="0">
                  <c:v>1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[ч_лікарі.xlsx]Лист1!$M$109:$P$109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[ч_лікарі.xlsx]Лист1!$M$111:$P$111</c:f>
              <c:numCache>
                <c:formatCode>0.0%</c:formatCode>
                <c:ptCount val="4"/>
                <c:pt idx="0">
                  <c:v>0.04</c:v>
                </c:pt>
                <c:pt idx="1">
                  <c:v>1.3937282229965159E-2</c:v>
                </c:pt>
                <c:pt idx="2">
                  <c:v>3.5369774919614148E-2</c:v>
                </c:pt>
                <c:pt idx="3">
                  <c:v>2.8985507246376812E-2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5A-4659-93BE-EA31439DBCF5}"/>
            </c:ext>
          </c:extLst>
        </c:ser>
        <c:ser>
          <c:idx val="1"/>
          <c:order val="1"/>
          <c:tx>
            <c:strRef>
              <c:f>[ч_лікарі.xlsx]Лист1!$B$112</c:f>
              <c:strCache>
                <c:ptCount val="1"/>
                <c:pt idx="0">
                  <c:v>2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[ч_лікарі.xlsx]Лист1!$M$109:$P$109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[ч_лікарі.xlsx]Лист1!$M$112:$P$112</c:f>
              <c:numCache>
                <c:formatCode>0.0%</c:formatCode>
                <c:ptCount val="4"/>
                <c:pt idx="0">
                  <c:v>4.8888888888888891E-2</c:v>
                </c:pt>
                <c:pt idx="1">
                  <c:v>3.8327526132404179E-2</c:v>
                </c:pt>
                <c:pt idx="2">
                  <c:v>7.6527331189710612E-2</c:v>
                </c:pt>
                <c:pt idx="3">
                  <c:v>6.6252587991718431E-2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5A-4659-93BE-EA31439DBCF5}"/>
            </c:ext>
          </c:extLst>
        </c:ser>
        <c:ser>
          <c:idx val="2"/>
          <c:order val="2"/>
          <c:tx>
            <c:strRef>
              <c:f>[ч_лікарі.xlsx]Лист1!$B$113</c:f>
              <c:strCache>
                <c:ptCount val="1"/>
                <c:pt idx="0">
                  <c:v>3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[ч_лікарі.xlsx]Лист1!$M$109:$P$109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[ч_лікарі.xlsx]Лист1!$M$113:$P$113</c:f>
              <c:numCache>
                <c:formatCode>0.0%</c:formatCode>
                <c:ptCount val="4"/>
                <c:pt idx="0">
                  <c:v>0.12444444444444444</c:v>
                </c:pt>
                <c:pt idx="1">
                  <c:v>0.19860627177700349</c:v>
                </c:pt>
                <c:pt idx="2">
                  <c:v>0.23729903536977492</c:v>
                </c:pt>
                <c:pt idx="3">
                  <c:v>0.19461697722567287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5A-4659-93BE-EA31439DBCF5}"/>
            </c:ext>
          </c:extLst>
        </c:ser>
        <c:ser>
          <c:idx val="3"/>
          <c:order val="3"/>
          <c:tx>
            <c:strRef>
              <c:f>[ч_лікарі.xlsx]Лист1!$B$114</c:f>
              <c:strCache>
                <c:ptCount val="1"/>
                <c:pt idx="0">
                  <c:v>4</c:v>
                </c:pt>
              </c:strCache>
            </c:strRef>
          </c:tx>
          <c:spPr>
            <a:pattFill prst="wdUpDiag">
              <a:fgClr>
                <a:srgbClr val="9BBB59"/>
              </a:fgClr>
              <a:bgClr>
                <a:sysClr val="window" lastClr="FFFFFF"/>
              </a:bgClr>
            </a:pattFill>
            <a:ln>
              <a:solidFill>
                <a:srgbClr val="9BBB59"/>
              </a:solidFill>
            </a:ln>
            <a:effectLst/>
          </c:spPr>
          <c:invertIfNegative val="0"/>
          <c:cat>
            <c:strRef>
              <c:f>[ч_лікарі.xlsx]Лист1!$M$109:$P$109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[ч_лікарі.xlsx]Лист1!$M$114:$P$114</c:f>
              <c:numCache>
                <c:formatCode>0.0%</c:formatCode>
                <c:ptCount val="4"/>
                <c:pt idx="0">
                  <c:v>0.36</c:v>
                </c:pt>
                <c:pt idx="1">
                  <c:v>0.38675958188153309</c:v>
                </c:pt>
                <c:pt idx="2">
                  <c:v>0.34147909967845658</c:v>
                </c:pt>
                <c:pt idx="3">
                  <c:v>0.32712215320910976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5A-4659-93BE-EA31439DBCF5}"/>
            </c:ext>
          </c:extLst>
        </c:ser>
        <c:ser>
          <c:idx val="4"/>
          <c:order val="4"/>
          <c:tx>
            <c:strRef>
              <c:f>[ч_лікарі.xlsx]Лист1!$B$115</c:f>
              <c:strCache>
                <c:ptCount val="1"/>
                <c:pt idx="0">
                  <c:v>5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[ч_лікарі.xlsx]Лист1!$M$109:$P$109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[ч_лікарі.xlsx]Лист1!$M$115:$P$115</c:f>
              <c:numCache>
                <c:formatCode>0.0%</c:formatCode>
                <c:ptCount val="4"/>
                <c:pt idx="0">
                  <c:v>0.4177777777777778</c:v>
                </c:pt>
                <c:pt idx="1">
                  <c:v>0.33797909407665505</c:v>
                </c:pt>
                <c:pt idx="2">
                  <c:v>0.27459807073954984</c:v>
                </c:pt>
                <c:pt idx="3">
                  <c:v>0.37267080745341619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5A-4659-93BE-EA31439DBCF5}"/>
            </c:ext>
          </c:extLst>
        </c:ser>
        <c:ser>
          <c:idx val="5"/>
          <c:order val="5"/>
          <c:tx>
            <c:strRef>
              <c:f>[ч_лікарі.xlsx]Лист1!$B$116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[ч_лікарі.xlsx]Лист1!$M$109:$P$109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[ч_лікарі.xlsx]Лист1!$M$116:$P$116</c:f>
              <c:numCache>
                <c:formatCode>0.0%</c:formatCode>
                <c:ptCount val="4"/>
                <c:pt idx="0">
                  <c:v>8.8888888888888889E-3</c:v>
                </c:pt>
                <c:pt idx="1">
                  <c:v>2.4390243902439025E-2</c:v>
                </c:pt>
                <c:pt idx="2">
                  <c:v>3.4726688102893893E-2</c:v>
                </c:pt>
                <c:pt idx="3">
                  <c:v>1.0351966873706004E-2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75A-4659-93BE-EA31439DBC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2797448"/>
        <c:axId val="372797840"/>
      </c:barChart>
      <c:lineChart>
        <c:grouping val="standard"/>
        <c:varyColors val="0"/>
        <c:ser>
          <c:idx val="6"/>
          <c:order val="6"/>
          <c:tx>
            <c:strRef>
              <c:f>[ч_лікарі.xlsx]Лист1!$B$117</c:f>
              <c:strCache>
                <c:ptCount val="1"/>
                <c:pt idx="0">
                  <c:v>Середньозважена оцінка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[ч_лікарі.xlsx]Лист1!$M$109:$P$109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[ч_лікарі.xlsx]Лист1!$M$117:$P$117</c:f>
              <c:numCache>
                <c:formatCode>0.00</c:formatCode>
                <c:ptCount val="4"/>
                <c:pt idx="0">
                  <c:v>4.0762331838565027</c:v>
                </c:pt>
                <c:pt idx="1">
                  <c:v>4.0214285714285714</c:v>
                </c:pt>
                <c:pt idx="2">
                  <c:v>3.7701532311792136</c:v>
                </c:pt>
                <c:pt idx="3">
                  <c:v>3.9581589958158996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75A-4659-93BE-EA31439DBC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2798624"/>
        <c:axId val="372798232"/>
      </c:lineChart>
      <c:catAx>
        <c:axId val="372797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97840"/>
        <c:crosses val="autoZero"/>
        <c:auto val="1"/>
        <c:lblAlgn val="ctr"/>
        <c:lblOffset val="100"/>
        <c:noMultiLvlLbl val="0"/>
      </c:catAx>
      <c:valAx>
        <c:axId val="372797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97448"/>
        <c:crosses val="autoZero"/>
        <c:crossBetween val="between"/>
      </c:valAx>
      <c:valAx>
        <c:axId val="372798232"/>
        <c:scaling>
          <c:orientation val="minMax"/>
          <c:max val="4.5"/>
          <c:min val="2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98624"/>
        <c:crosses val="max"/>
        <c:crossBetween val="between"/>
      </c:valAx>
      <c:catAx>
        <c:axId val="372798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279823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[ч_лікарі.xlsx]Лист1!$B$111</c:f>
              <c:strCache>
                <c:ptCount val="1"/>
                <c:pt idx="0">
                  <c:v>1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[ч_лікарі.xlsx]Лист1!$Q$109:$U$109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[ч_лікарі.xlsx]Лист1!$Q$111:$U$111</c:f>
              <c:numCache>
                <c:formatCode>0.0%</c:formatCode>
                <c:ptCount val="5"/>
                <c:pt idx="0">
                  <c:v>8.0808080808080815E-2</c:v>
                </c:pt>
                <c:pt idx="1">
                  <c:v>3.4358047016274866E-2</c:v>
                </c:pt>
                <c:pt idx="2">
                  <c:v>2.4464831804281342E-2</c:v>
                </c:pt>
                <c:pt idx="3">
                  <c:v>2.7257240204429302E-2</c:v>
                </c:pt>
                <c:pt idx="4">
                  <c:v>1.3793103448275864E-2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D0-4024-8332-0347F0A5D14A}"/>
            </c:ext>
          </c:extLst>
        </c:ser>
        <c:ser>
          <c:idx val="1"/>
          <c:order val="1"/>
          <c:tx>
            <c:strRef>
              <c:f>[ч_лікарі.xlsx]Лист1!$B$112</c:f>
              <c:strCache>
                <c:ptCount val="1"/>
                <c:pt idx="0">
                  <c:v>2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[ч_лікарі.xlsx]Лист1!$Q$109:$U$109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[ч_лікарі.xlsx]Лист1!$Q$112:$U$112</c:f>
              <c:numCache>
                <c:formatCode>0.0%</c:formatCode>
                <c:ptCount val="5"/>
                <c:pt idx="0">
                  <c:v>8.0808080808080815E-2</c:v>
                </c:pt>
                <c:pt idx="1">
                  <c:v>7.5949367088607597E-2</c:v>
                </c:pt>
                <c:pt idx="2">
                  <c:v>8.1039755351681966E-2</c:v>
                </c:pt>
                <c:pt idx="3">
                  <c:v>5.1107325383304938E-2</c:v>
                </c:pt>
                <c:pt idx="4">
                  <c:v>4.8275862068965517E-2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D0-4024-8332-0347F0A5D14A}"/>
            </c:ext>
          </c:extLst>
        </c:ser>
        <c:ser>
          <c:idx val="2"/>
          <c:order val="2"/>
          <c:tx>
            <c:strRef>
              <c:f>[ч_лікарі.xlsx]Лист1!$B$113</c:f>
              <c:strCache>
                <c:ptCount val="1"/>
                <c:pt idx="0">
                  <c:v>3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[ч_лікарі.xlsx]Лист1!$Q$109:$U$109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[ч_лікарі.xlsx]Лист1!$Q$113:$U$113</c:f>
              <c:numCache>
                <c:formatCode>0.0%</c:formatCode>
                <c:ptCount val="5"/>
                <c:pt idx="0">
                  <c:v>0.28619528619528617</c:v>
                </c:pt>
                <c:pt idx="1">
                  <c:v>0.23508137432188064</c:v>
                </c:pt>
                <c:pt idx="2">
                  <c:v>0.2155963302752294</c:v>
                </c:pt>
                <c:pt idx="3">
                  <c:v>0.19250425894378195</c:v>
                </c:pt>
                <c:pt idx="4">
                  <c:v>0.17701149425287357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D0-4024-8332-0347F0A5D14A}"/>
            </c:ext>
          </c:extLst>
        </c:ser>
        <c:ser>
          <c:idx val="3"/>
          <c:order val="3"/>
          <c:tx>
            <c:strRef>
              <c:f>[ч_лікарі.xlsx]Лист1!$B$114</c:f>
              <c:strCache>
                <c:ptCount val="1"/>
                <c:pt idx="0">
                  <c:v>4</c:v>
                </c:pt>
              </c:strCache>
            </c:strRef>
          </c:tx>
          <c:spPr>
            <a:pattFill prst="wdUpDiag">
              <a:fgClr>
                <a:srgbClr val="9BBB59"/>
              </a:fgClr>
              <a:bgClr>
                <a:sysClr val="window" lastClr="FFFFFF"/>
              </a:bgClr>
            </a:pattFill>
            <a:ln>
              <a:solidFill>
                <a:srgbClr val="9BBB59"/>
              </a:solidFill>
            </a:ln>
            <a:effectLst/>
          </c:spPr>
          <c:invertIfNegative val="0"/>
          <c:cat>
            <c:strRef>
              <c:f>[ч_лікарі.xlsx]Лист1!$Q$109:$U$109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[ч_лікарі.xlsx]Лист1!$Q$114:$U$114</c:f>
              <c:numCache>
                <c:formatCode>0.0%</c:formatCode>
                <c:ptCount val="5"/>
                <c:pt idx="0">
                  <c:v>0.30976430976430974</c:v>
                </c:pt>
                <c:pt idx="1">
                  <c:v>0.35262206148282099</c:v>
                </c:pt>
                <c:pt idx="2">
                  <c:v>0.31804281345565749</c:v>
                </c:pt>
                <c:pt idx="3">
                  <c:v>0.36456558773424191</c:v>
                </c:pt>
                <c:pt idx="4">
                  <c:v>0.37011494252873561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D0-4024-8332-0347F0A5D14A}"/>
            </c:ext>
          </c:extLst>
        </c:ser>
        <c:ser>
          <c:idx val="4"/>
          <c:order val="4"/>
          <c:tx>
            <c:strRef>
              <c:f>[ч_лікарі.xlsx]Лист1!$B$115</c:f>
              <c:strCache>
                <c:ptCount val="1"/>
                <c:pt idx="0">
                  <c:v>5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[ч_лікарі.xlsx]Лист1!$Q$109:$U$109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[ч_лікарі.xlsx]Лист1!$Q$115:$U$115</c:f>
              <c:numCache>
                <c:formatCode>0.0%</c:formatCode>
                <c:ptCount val="5"/>
                <c:pt idx="0">
                  <c:v>0.21885521885521886</c:v>
                </c:pt>
                <c:pt idx="1">
                  <c:v>0.28209764918625679</c:v>
                </c:pt>
                <c:pt idx="2">
                  <c:v>0.33333333333333326</c:v>
                </c:pt>
                <c:pt idx="3">
                  <c:v>0.34241908006814303</c:v>
                </c:pt>
                <c:pt idx="4">
                  <c:v>0.34942528735632178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D0-4024-8332-0347F0A5D14A}"/>
            </c:ext>
          </c:extLst>
        </c:ser>
        <c:ser>
          <c:idx val="5"/>
          <c:order val="5"/>
          <c:tx>
            <c:strRef>
              <c:f>[ч_лікарі.xlsx]Лист1!$B$116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[ч_лікарі.xlsx]Лист1!$Q$109:$U$109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[ч_лікарі.xlsx]Лист1!$Q$116:$U$116</c:f>
              <c:numCache>
                <c:formatCode>0.0%</c:formatCode>
                <c:ptCount val="5"/>
                <c:pt idx="0">
                  <c:v>2.3569023569023569E-2</c:v>
                </c:pt>
                <c:pt idx="1">
                  <c:v>1.9891500904159132E-2</c:v>
                </c:pt>
                <c:pt idx="2">
                  <c:v>2.7522935779816519E-2</c:v>
                </c:pt>
                <c:pt idx="3">
                  <c:v>2.2146507666098807E-2</c:v>
                </c:pt>
                <c:pt idx="4">
                  <c:v>4.1379310344827586E-2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D0-4024-8332-0347F0A5D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2800584"/>
        <c:axId val="372800976"/>
      </c:barChart>
      <c:lineChart>
        <c:grouping val="standard"/>
        <c:varyColors val="0"/>
        <c:ser>
          <c:idx val="6"/>
          <c:order val="6"/>
          <c:tx>
            <c:strRef>
              <c:f>[ч_лікарі.xlsx]Лист1!$B$117</c:f>
              <c:strCache>
                <c:ptCount val="1"/>
                <c:pt idx="0">
                  <c:v>Середньозважена оцінка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[ч_лікарі.xlsx]Лист1!$Q$109:$U$109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[ч_лікарі.xlsx]Лист1!$Q$117:$U$117</c:f>
              <c:numCache>
                <c:formatCode>0.00</c:formatCode>
                <c:ptCount val="5"/>
                <c:pt idx="0">
                  <c:v>3.5172413793103448</c:v>
                </c:pt>
                <c:pt idx="1">
                  <c:v>3.7878228782287824</c:v>
                </c:pt>
                <c:pt idx="2">
                  <c:v>3.8789308176100628</c:v>
                </c:pt>
                <c:pt idx="3">
                  <c:v>3.9651567944250874</c:v>
                </c:pt>
                <c:pt idx="4">
                  <c:v>4.0359712230215825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BD0-4024-8332-0347F0A5D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2801760"/>
        <c:axId val="372801368"/>
      </c:lineChart>
      <c:catAx>
        <c:axId val="372800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800976"/>
        <c:crosses val="autoZero"/>
        <c:auto val="1"/>
        <c:lblAlgn val="ctr"/>
        <c:lblOffset val="100"/>
        <c:noMultiLvlLbl val="0"/>
      </c:catAx>
      <c:valAx>
        <c:axId val="37280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800584"/>
        <c:crosses val="autoZero"/>
        <c:crossBetween val="between"/>
      </c:valAx>
      <c:valAx>
        <c:axId val="372801368"/>
        <c:scaling>
          <c:orientation val="minMax"/>
          <c:max val="4.5"/>
          <c:min val="2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801760"/>
        <c:crosses val="max"/>
        <c:crossBetween val="between"/>
      </c:valAx>
      <c:catAx>
        <c:axId val="372801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280136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[ч_лікарі.xlsx]Лист1!$B$14</c:f>
              <c:strCache>
                <c:ptCount val="1"/>
                <c:pt idx="0">
                  <c:v>1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[ч_лікарі.xlsx]Лист1!$D$14:$G$14</c:f>
              <c:numCache>
                <c:formatCode>0.0%</c:formatCode>
                <c:ptCount val="4"/>
                <c:pt idx="0">
                  <c:v>4.6057767369242789E-2</c:v>
                </c:pt>
                <c:pt idx="1">
                  <c:v>4.9817739975698661E-2</c:v>
                </c:pt>
                <c:pt idx="2">
                  <c:v>8.771929824561403E-3</c:v>
                </c:pt>
                <c:pt idx="3">
                  <c:v>5.5555555555555552E-2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DD-4448-8EAE-D3C73DF5C6EA}"/>
            </c:ext>
          </c:extLst>
        </c:ser>
        <c:ser>
          <c:idx val="1"/>
          <c:order val="1"/>
          <c:tx>
            <c:strRef>
              <c:f>[ч_лікарі.xlsx]Лист1!$B$15</c:f>
              <c:strCache>
                <c:ptCount val="1"/>
                <c:pt idx="0">
                  <c:v>2</c:v>
                </c:pt>
              </c:strCache>
            </c:strRef>
          </c:tx>
          <c:spPr>
            <a:pattFill prst="wdUp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[ч_лікарі.xlsx]Лист1!$D$15:$G$15</c:f>
              <c:numCache>
                <c:formatCode>0.0%</c:formatCode>
                <c:ptCount val="4"/>
                <c:pt idx="0">
                  <c:v>0.11397345823575332</c:v>
                </c:pt>
                <c:pt idx="1">
                  <c:v>9.2345078979343867E-2</c:v>
                </c:pt>
                <c:pt idx="2">
                  <c:v>2.6315789473684209E-2</c:v>
                </c:pt>
                <c:pt idx="3">
                  <c:v>0.10101010101010101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DD-4448-8EAE-D3C73DF5C6EA}"/>
            </c:ext>
          </c:extLst>
        </c:ser>
        <c:ser>
          <c:idx val="2"/>
          <c:order val="2"/>
          <c:tx>
            <c:strRef>
              <c:f>[ч_лікарі.xlsx]Лист1!$B$16</c:f>
              <c:strCache>
                <c:ptCount val="1"/>
                <c:pt idx="0">
                  <c:v>3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[ч_лікарі.xlsx]Лист1!$D$16:$G$16</c:f>
              <c:numCache>
                <c:formatCode>0.0%</c:formatCode>
                <c:ptCount val="4"/>
                <c:pt idx="0">
                  <c:v>0.21935987509758001</c:v>
                </c:pt>
                <c:pt idx="1">
                  <c:v>0.24179829890643986</c:v>
                </c:pt>
                <c:pt idx="2">
                  <c:v>0.17982456140350878</c:v>
                </c:pt>
                <c:pt idx="3">
                  <c:v>0.19191919191919191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DD-4448-8EAE-D3C73DF5C6EA}"/>
            </c:ext>
          </c:extLst>
        </c:ser>
        <c:ser>
          <c:idx val="3"/>
          <c:order val="3"/>
          <c:tx>
            <c:strRef>
              <c:f>[ч_лікарі.xlsx]Лист1!$B$17</c:f>
              <c:strCache>
                <c:ptCount val="1"/>
                <c:pt idx="0">
                  <c:v>4</c:v>
                </c:pt>
              </c:strCache>
            </c:strRef>
          </c:tx>
          <c:spPr>
            <a:pattFill prst="wdUpDiag">
              <a:fgClr>
                <a:srgbClr val="9BBB59"/>
              </a:fgClr>
              <a:bgClr>
                <a:sysClr val="window" lastClr="FFFFFF"/>
              </a:bgClr>
            </a:pattFill>
            <a:ln>
              <a:solidFill>
                <a:srgbClr val="9BBB59"/>
              </a:solidFill>
            </a:ln>
            <a:effectLst/>
          </c:spPr>
          <c:invertIfNegative val="0"/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[ч_лікарі.xlsx]Лист1!$D$17:$G$17</c:f>
              <c:numCache>
                <c:formatCode>0.0%</c:formatCode>
                <c:ptCount val="4"/>
                <c:pt idx="0">
                  <c:v>0.33723653395784547</c:v>
                </c:pt>
                <c:pt idx="1">
                  <c:v>0.28432563791008503</c:v>
                </c:pt>
                <c:pt idx="2">
                  <c:v>0.43421052631578955</c:v>
                </c:pt>
                <c:pt idx="3">
                  <c:v>0.24242424242424243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DD-4448-8EAE-D3C73DF5C6EA}"/>
            </c:ext>
          </c:extLst>
        </c:ser>
        <c:ser>
          <c:idx val="4"/>
          <c:order val="4"/>
          <c:tx>
            <c:strRef>
              <c:f>[ч_лікарі.xlsx]Лист1!$B$18</c:f>
              <c:strCache>
                <c:ptCount val="1"/>
                <c:pt idx="0">
                  <c:v>5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[ч_лікарі.xlsx]Лист1!$D$18:$G$18</c:f>
              <c:numCache>
                <c:formatCode>0.0%</c:formatCode>
                <c:ptCount val="4"/>
                <c:pt idx="0">
                  <c:v>0.23809523809523805</c:v>
                </c:pt>
                <c:pt idx="1">
                  <c:v>0.28311057108140947</c:v>
                </c:pt>
                <c:pt idx="2">
                  <c:v>0.31140350877192985</c:v>
                </c:pt>
                <c:pt idx="3">
                  <c:v>0.32323232323232326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DD-4448-8EAE-D3C73DF5C6EA}"/>
            </c:ext>
          </c:extLst>
        </c:ser>
        <c:ser>
          <c:idx val="5"/>
          <c:order val="5"/>
          <c:tx>
            <c:strRef>
              <c:f>[ч_лікарі.xlsx]Лист1!$B$19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[ч_лікарі.xlsx]Лист1!$D$19:$G$19</c:f>
              <c:numCache>
                <c:formatCode>0.0%</c:formatCode>
                <c:ptCount val="4"/>
                <c:pt idx="0">
                  <c:v>4.5277127244340368E-2</c:v>
                </c:pt>
                <c:pt idx="1">
                  <c:v>4.8602673147023087E-2</c:v>
                </c:pt>
                <c:pt idx="2">
                  <c:v>3.9473684210526314E-2</c:v>
                </c:pt>
                <c:pt idx="3">
                  <c:v>8.5858585858585842E-2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3DD-4448-8EAE-D3C73DF5C6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575856"/>
        <c:axId val="183575464"/>
      </c:barChart>
      <c:lineChart>
        <c:grouping val="standard"/>
        <c:varyColors val="0"/>
        <c:ser>
          <c:idx val="6"/>
          <c:order val="6"/>
          <c:tx>
            <c:strRef>
              <c:f>[ч_лікарі.xlsx]Лист1!$B$20</c:f>
              <c:strCache>
                <c:ptCount val="1"/>
                <c:pt idx="0">
                  <c:v>Середньозважена оцінка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[ч_лікарі.xlsx]Лист1!$D$2:$G$2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[ч_лікарі.xlsx]Лист1!$D$20:$G$20</c:f>
              <c:numCache>
                <c:formatCode>0.00</c:formatCode>
                <c:ptCount val="4"/>
                <c:pt idx="0">
                  <c:v>3.6361406377759611</c:v>
                </c:pt>
                <c:pt idx="1">
                  <c:v>3.6922094508301404</c:v>
                </c:pt>
                <c:pt idx="2">
                  <c:v>4.0547945205479454</c:v>
                </c:pt>
                <c:pt idx="3">
                  <c:v>3.7403314917127077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3DD-4448-8EAE-D3C73DF5C6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570760"/>
        <c:axId val="183571544"/>
      </c:lineChart>
      <c:catAx>
        <c:axId val="18357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575464"/>
        <c:crosses val="autoZero"/>
        <c:auto val="1"/>
        <c:lblAlgn val="ctr"/>
        <c:lblOffset val="100"/>
        <c:noMultiLvlLbl val="0"/>
      </c:catAx>
      <c:valAx>
        <c:axId val="183575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575856"/>
        <c:crosses val="autoZero"/>
        <c:crossBetween val="between"/>
      </c:valAx>
      <c:valAx>
        <c:axId val="183571544"/>
        <c:scaling>
          <c:orientation val="minMax"/>
          <c:max val="4.5"/>
          <c:min val="2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570760"/>
        <c:crosses val="max"/>
        <c:crossBetween val="between"/>
      </c:valAx>
      <c:catAx>
        <c:axId val="183570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357154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217301975745082"/>
          <c:y val="0.16565944881889763"/>
          <c:w val="0.53155759472525466"/>
          <c:h val="0.71372721146343188"/>
        </c:manualLayout>
      </c:layout>
      <c:barChart>
        <c:barDir val="bar"/>
        <c:grouping val="clustered"/>
        <c:varyColors val="0"/>
        <c:ser>
          <c:idx val="0"/>
          <c:order val="0"/>
          <c:spPr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54-44E2-836F-7EC924D46ACA}"/>
              </c:ext>
            </c:extLst>
          </c:dPt>
          <c:dPt>
            <c:idx val="1"/>
            <c:invertIfNegative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54-44E2-836F-7EC924D46A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Лист1!$V$121:$V$122</c:f>
              <c:strCache>
                <c:ptCount val="2"/>
                <c:pt idx="0">
                  <c:v>Зменшився</c:v>
                </c:pt>
                <c:pt idx="1">
                  <c:v>Збільшився</c:v>
                </c:pt>
              </c:strCache>
            </c:strRef>
          </c:cat>
          <c:val>
            <c:numRef>
              <c:f>Лист1!$W$121:$W$122</c:f>
              <c:numCache>
                <c:formatCode>0.0%</c:formatCode>
                <c:ptCount val="2"/>
                <c:pt idx="0">
                  <c:v>0.19900000000000001</c:v>
                </c:pt>
                <c:pt idx="1">
                  <c:v>0.16621147093250097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54-44E2-836F-7EC924D46A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0300936"/>
        <c:axId val="320301328"/>
      </c:barChart>
      <c:catAx>
        <c:axId val="320300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0301328"/>
        <c:crosses val="autoZero"/>
        <c:auto val="1"/>
        <c:lblAlgn val="ctr"/>
        <c:lblOffset val="100"/>
        <c:noMultiLvlLbl val="0"/>
      </c:catAx>
      <c:valAx>
        <c:axId val="3203013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320300936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61199033289156"/>
          <c:y val="0.11700245488808804"/>
          <c:w val="0.52064002869206571"/>
          <c:h val="0.80793296018720551"/>
        </c:manualLayout>
      </c:layout>
      <c:pieChart>
        <c:varyColors val="1"/>
        <c:ser>
          <c:idx val="0"/>
          <c:order val="0"/>
          <c:explosion val="4"/>
          <c:dPt>
            <c:idx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 w="19050"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3A-4364-80D3-5BEFEC1FB23C}"/>
              </c:ext>
            </c:extLst>
          </c:dPt>
          <c:dPt>
            <c:idx val="1"/>
            <c:bubble3D val="0"/>
            <c:spPr>
              <a:pattFill prst="wdUpDiag">
                <a:fgClr>
                  <a:schemeClr val="accent3"/>
                </a:fgClr>
                <a:bgClr>
                  <a:schemeClr val="bg1"/>
                </a:bgClr>
              </a:patt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3A-4364-80D3-5BEFEC1FB23C}"/>
              </c:ext>
            </c:extLst>
          </c:dPt>
          <c:dPt>
            <c:idx val="2"/>
            <c:bubble3D val="0"/>
            <c:spPr>
              <a:pattFill prst="wdDnDiag">
                <a:fgClr>
                  <a:srgbClr val="8064A2"/>
                </a:fgClr>
                <a:bgClr>
                  <a:srgbClr val="FFFFFF"/>
                </a:bgClr>
              </a:pattFill>
              <a:ln w="19050">
                <a:solidFill>
                  <a:srgbClr val="8064A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B3A-4364-80D3-5BEFEC1FB23C}"/>
              </c:ext>
            </c:extLst>
          </c:dPt>
          <c:dPt>
            <c:idx val="3"/>
            <c:bubble3D val="0"/>
            <c:explosion val="7"/>
            <c:spPr>
              <a:pattFill prst="wdUpDiag">
                <a:fgClr>
                  <a:srgbClr val="F79646"/>
                </a:fgClr>
                <a:bgClr>
                  <a:srgbClr val="FFFFFF"/>
                </a:bgClr>
              </a:pattFill>
              <a:ln w="19050">
                <a:solidFill>
                  <a:srgbClr val="F7964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B3A-4364-80D3-5BEFEC1FB23C}"/>
              </c:ext>
            </c:extLst>
          </c:dPt>
          <c:dPt>
            <c:idx val="4"/>
            <c:bubble3D val="0"/>
            <c:spPr>
              <a:pattFill prst="wdDnDiag">
                <a:fgClr>
                  <a:srgbClr val="FF0000"/>
                </a:fgClr>
                <a:bgClr>
                  <a:srgbClr val="FFFFFF"/>
                </a:bgClr>
              </a:patt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B3A-4364-80D3-5BEFEC1FB23C}"/>
              </c:ext>
            </c:extLst>
          </c:dPt>
          <c:dPt>
            <c:idx val="5"/>
            <c:bubble3D val="0"/>
            <c:spPr>
              <a:pattFill prst="wdUpDiag">
                <a:fgClr>
                  <a:srgbClr val="000000">
                    <a:lumMod val="50000"/>
                    <a:lumOff val="50000"/>
                  </a:srgbClr>
                </a:fgClr>
                <a:bgClr>
                  <a:srgbClr val="FFFFFF"/>
                </a:bgClr>
              </a:pattFill>
              <a:ln w="19050">
                <a:solidFill>
                  <a:srgbClr val="000000">
                    <a:lumMod val="50000"/>
                    <a:lumOff val="5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B3A-4364-80D3-5BEFEC1FB23C}"/>
              </c:ext>
            </c:extLst>
          </c:dPt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Лист1!$B$121:$B$126</c:f>
              <c:strCache>
                <c:ptCount val="6"/>
                <c:pt idx="0">
                  <c:v>Істотно збільшилась</c:v>
                </c:pt>
                <c:pt idx="1">
                  <c:v>Трохи збільшилась</c:v>
                </c:pt>
                <c:pt idx="2">
                  <c:v>Не змінилась</c:v>
                </c:pt>
                <c:pt idx="3">
                  <c:v>Трохи зменшилась</c:v>
                </c:pt>
                <c:pt idx="4">
                  <c:v>Істотно зменшилась</c:v>
                </c:pt>
                <c:pt idx="5">
                  <c:v>Важко відповісти</c:v>
                </c:pt>
              </c:strCache>
            </c:strRef>
          </c:cat>
          <c:val>
            <c:numRef>
              <c:f>Лист1!$C$121:$C$126</c:f>
              <c:numCache>
                <c:formatCode>0.0%</c:formatCode>
                <c:ptCount val="6"/>
                <c:pt idx="0">
                  <c:v>1.4826375341396801E-2</c:v>
                </c:pt>
                <c:pt idx="1">
                  <c:v>0.15138509559110416</c:v>
                </c:pt>
                <c:pt idx="2">
                  <c:v>0.59851736246586029</c:v>
                </c:pt>
                <c:pt idx="3">
                  <c:v>0.127</c:v>
                </c:pt>
                <c:pt idx="4">
                  <c:v>7.1999999999999995E-2</c:v>
                </c:pt>
                <c:pt idx="5">
                  <c:v>3.6675770581349978E-2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B3A-4364-80D3-5BEFEC1FB23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30527705775908"/>
          <c:y val="7.5904752869746697E-2"/>
          <c:w val="0.3529901697070475"/>
          <c:h val="0.82755361603895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ru-RU"/>
    </a:p>
  </c:txPr>
  <c:externalData r:id="rId4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[ч_лікарі.xlsx]Лист1!$B$121</c:f>
              <c:strCache>
                <c:ptCount val="1"/>
                <c:pt idx="0">
                  <c:v>Істотно збільшилась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[ч_лікарі.xlsx]Лист1!$D$109:$G$109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[ч_лікарі.xlsx]Лист1!$D$121:$G$121</c:f>
              <c:numCache>
                <c:formatCode>0.0%</c:formatCode>
                <c:ptCount val="4"/>
                <c:pt idx="0">
                  <c:v>1.8447348193697154E-2</c:v>
                </c:pt>
                <c:pt idx="1">
                  <c:v>1.444043321299639E-2</c:v>
                </c:pt>
                <c:pt idx="2">
                  <c:v>8.771929824561403E-3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9B-4736-9E80-5E15F1983342}"/>
            </c:ext>
          </c:extLst>
        </c:ser>
        <c:ser>
          <c:idx val="1"/>
          <c:order val="1"/>
          <c:tx>
            <c:strRef>
              <c:f>[ч_лікарі.xlsx]Лист1!$B$122</c:f>
              <c:strCache>
                <c:ptCount val="1"/>
                <c:pt idx="0">
                  <c:v>Трохи збільшилась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[ч_лікарі.xlsx]Лист1!$D$109:$G$109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[ч_лікарі.xlsx]Лист1!$D$122:$G$122</c:f>
              <c:numCache>
                <c:formatCode>0.0%</c:formatCode>
                <c:ptCount val="4"/>
                <c:pt idx="0">
                  <c:v>0.14757878554957723</c:v>
                </c:pt>
                <c:pt idx="1">
                  <c:v>0.16606498194945851</c:v>
                </c:pt>
                <c:pt idx="2">
                  <c:v>0.16228070175438597</c:v>
                </c:pt>
                <c:pt idx="3">
                  <c:v>0.10344827586206896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9B-4736-9E80-5E15F1983342}"/>
            </c:ext>
          </c:extLst>
        </c:ser>
        <c:ser>
          <c:idx val="2"/>
          <c:order val="2"/>
          <c:tx>
            <c:strRef>
              <c:f>[ч_лікарі.xlsx]Лист1!$B$123</c:f>
              <c:strCache>
                <c:ptCount val="1"/>
                <c:pt idx="0">
                  <c:v>Не змінилась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[ч_лікарі.xlsx]Лист1!$D$109:$G$109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[ч_лікарі.xlsx]Лист1!$D$123:$G$123</c:f>
              <c:numCache>
                <c:formatCode>0.0%</c:formatCode>
                <c:ptCount val="4"/>
                <c:pt idx="0">
                  <c:v>0.5749423520368947</c:v>
                </c:pt>
                <c:pt idx="1">
                  <c:v>0.6028880866425993</c:v>
                </c:pt>
                <c:pt idx="2">
                  <c:v>0.66228070175438591</c:v>
                </c:pt>
                <c:pt idx="3">
                  <c:v>0.66009852216748766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9B-4736-9E80-5E15F1983342}"/>
            </c:ext>
          </c:extLst>
        </c:ser>
        <c:ser>
          <c:idx val="3"/>
          <c:order val="3"/>
          <c:tx>
            <c:strRef>
              <c:f>[ч_лікарі.xlsx]Лист1!$B$124</c:f>
              <c:strCache>
                <c:ptCount val="1"/>
                <c:pt idx="0">
                  <c:v>Трохи зменшилась</c:v>
                </c:pt>
              </c:strCache>
            </c:strRef>
          </c:tx>
          <c:spPr>
            <a:pattFill prst="wdUp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[ч_лікарі.xlsx]Лист1!$D$109:$G$109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[ч_лікарі.xlsx]Лист1!$D$124:$G$124</c:f>
              <c:numCache>
                <c:formatCode>0.0%</c:formatCode>
                <c:ptCount val="4"/>
                <c:pt idx="0">
                  <c:v>0.1452728670253651</c:v>
                </c:pt>
                <c:pt idx="1">
                  <c:v>0.11432009626955475</c:v>
                </c:pt>
                <c:pt idx="2">
                  <c:v>9.2105263157894732E-2</c:v>
                </c:pt>
                <c:pt idx="3">
                  <c:v>0.10344827586206896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9B-4736-9E80-5E15F1983342}"/>
            </c:ext>
          </c:extLst>
        </c:ser>
        <c:ser>
          <c:idx val="4"/>
          <c:order val="4"/>
          <c:tx>
            <c:strRef>
              <c:f>[ч_лікарі.xlsx]Лист1!$B$125</c:f>
              <c:strCache>
                <c:ptCount val="1"/>
                <c:pt idx="0">
                  <c:v>Істотно зменшилась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  <a:effectLst/>
          </c:spPr>
          <c:invertIfNegative val="0"/>
          <c:cat>
            <c:strRef>
              <c:f>[ч_лікарі.xlsx]Лист1!$D$109:$G$109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[ч_лікарі.xlsx]Лист1!$D$125:$G$125</c:f>
              <c:numCache>
                <c:formatCode>0.0%</c:formatCode>
                <c:ptCount val="4"/>
                <c:pt idx="0">
                  <c:v>8.1475787855495779E-2</c:v>
                </c:pt>
                <c:pt idx="1">
                  <c:v>6.6185318892900122E-2</c:v>
                </c:pt>
                <c:pt idx="2">
                  <c:v>5.701754385964912E-2</c:v>
                </c:pt>
                <c:pt idx="3">
                  <c:v>4.4334975369458129E-2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9B-4736-9E80-5E15F1983342}"/>
            </c:ext>
          </c:extLst>
        </c:ser>
        <c:ser>
          <c:idx val="5"/>
          <c:order val="5"/>
          <c:tx>
            <c:strRef>
              <c:f>[ч_лікарі.xlsx]Лист1!$B$126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[ч_лікарі.xlsx]Лист1!$D$109:$G$109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[ч_лікарі.xlsx]Лист1!$D$126:$G$126</c:f>
              <c:numCache>
                <c:formatCode>0.0%</c:formatCode>
                <c:ptCount val="4"/>
                <c:pt idx="0">
                  <c:v>3.2282859338970023E-2</c:v>
                </c:pt>
                <c:pt idx="1">
                  <c:v>3.6101083032490974E-2</c:v>
                </c:pt>
                <c:pt idx="2">
                  <c:v>1.7543859649122806E-2</c:v>
                </c:pt>
                <c:pt idx="3">
                  <c:v>8.8669950738916259E-2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C9B-4736-9E80-5E15F19833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2804112"/>
        <c:axId val="372804504"/>
      </c:barChart>
      <c:lineChart>
        <c:grouping val="standard"/>
        <c:varyColors val="0"/>
        <c:ser>
          <c:idx val="6"/>
          <c:order val="6"/>
          <c:tx>
            <c:strRef>
              <c:f>[ч_лікарі.xlsx]Лист1!$B$127</c:f>
              <c:strCache>
                <c:ptCount val="1"/>
                <c:pt idx="0">
                  <c:v>Збільшився - Зменшився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[ч_лікарі.xlsx]Лист1!$D$109:$G$109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[ч_лікарі.xlsx]Лист1!$D$127:$G$127</c:f>
              <c:numCache>
                <c:formatCode>0.0%</c:formatCode>
                <c:ptCount val="4"/>
                <c:pt idx="0">
                  <c:v>-6.0722521137586499E-2</c:v>
                </c:pt>
                <c:pt idx="1">
                  <c:v>0</c:v>
                </c:pt>
                <c:pt idx="2">
                  <c:v>2.1929824561403521E-2</c:v>
                </c:pt>
                <c:pt idx="3">
                  <c:v>-4.4334975369458129E-2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C9B-4736-9E80-5E15F19833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2805288"/>
        <c:axId val="372804896"/>
      </c:lineChart>
      <c:catAx>
        <c:axId val="37280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804504"/>
        <c:crosses val="autoZero"/>
        <c:auto val="1"/>
        <c:lblAlgn val="ctr"/>
        <c:lblOffset val="100"/>
        <c:noMultiLvlLbl val="0"/>
      </c:catAx>
      <c:valAx>
        <c:axId val="372804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804112"/>
        <c:crosses val="autoZero"/>
        <c:crossBetween val="between"/>
      </c:valAx>
      <c:valAx>
        <c:axId val="372804896"/>
        <c:scaling>
          <c:orientation val="minMax"/>
          <c:max val="0.2"/>
          <c:min val="-0.2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805288"/>
        <c:crosses val="max"/>
        <c:crossBetween val="between"/>
      </c:valAx>
      <c:catAx>
        <c:axId val="372805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280489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[ч_лікарі.xlsx]Лист1!$B$121</c:f>
              <c:strCache>
                <c:ptCount val="1"/>
                <c:pt idx="0">
                  <c:v>Істотно збільшилась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[ч_лікарі.xlsx]Лист1!$H$109:$I$109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[ч_лікарі.xlsx]Лист1!$H$121:$I$121</c:f>
              <c:numCache>
                <c:formatCode>0.0%</c:formatCode>
                <c:ptCount val="2"/>
                <c:pt idx="0">
                  <c:v>6.024096385542169E-3</c:v>
                </c:pt>
                <c:pt idx="1">
                  <c:v>1.618705035971223E-2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7F-463B-809D-2A650E8A3459}"/>
            </c:ext>
          </c:extLst>
        </c:ser>
        <c:ser>
          <c:idx val="1"/>
          <c:order val="1"/>
          <c:tx>
            <c:strRef>
              <c:f>[ч_лікарі.xlsx]Лист1!$B$122</c:f>
              <c:strCache>
                <c:ptCount val="1"/>
                <c:pt idx="0">
                  <c:v>Трохи збільшилась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[ч_лікарі.xlsx]Лист1!$H$109:$I$109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[ч_лікарі.xlsx]Лист1!$H$122:$I$122</c:f>
              <c:numCache>
                <c:formatCode>0.0%</c:formatCode>
                <c:ptCount val="2"/>
                <c:pt idx="0">
                  <c:v>0.15963855421686746</c:v>
                </c:pt>
                <c:pt idx="1">
                  <c:v>0.15062949640287771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7F-463B-809D-2A650E8A3459}"/>
            </c:ext>
          </c:extLst>
        </c:ser>
        <c:ser>
          <c:idx val="2"/>
          <c:order val="2"/>
          <c:tx>
            <c:strRef>
              <c:f>[ч_лікарі.xlsx]Лист1!$B$123</c:f>
              <c:strCache>
                <c:ptCount val="1"/>
                <c:pt idx="0">
                  <c:v>Не змінилась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[ч_лікарі.xlsx]Лист1!$H$109:$I$109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[ч_лікарі.xlsx]Лист1!$H$123:$I$123</c:f>
              <c:numCache>
                <c:formatCode>0.0%</c:formatCode>
                <c:ptCount val="2"/>
                <c:pt idx="0">
                  <c:v>0.60843373493975905</c:v>
                </c:pt>
                <c:pt idx="1">
                  <c:v>0.59712230215827333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7F-463B-809D-2A650E8A3459}"/>
            </c:ext>
          </c:extLst>
        </c:ser>
        <c:ser>
          <c:idx val="3"/>
          <c:order val="3"/>
          <c:tx>
            <c:strRef>
              <c:f>[ч_лікарі.xlsx]Лист1!$B$124</c:f>
              <c:strCache>
                <c:ptCount val="1"/>
                <c:pt idx="0">
                  <c:v>Трохи зменшилась</c:v>
                </c:pt>
              </c:strCache>
            </c:strRef>
          </c:tx>
          <c:spPr>
            <a:pattFill prst="wdUp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[ч_лікарі.xlsx]Лист1!$H$109:$I$109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[ч_лікарі.xlsx]Лист1!$H$124:$I$124</c:f>
              <c:numCache>
                <c:formatCode>0.0%</c:formatCode>
                <c:ptCount val="2"/>
                <c:pt idx="0">
                  <c:v>0.12650602409638553</c:v>
                </c:pt>
                <c:pt idx="1">
                  <c:v>0.12769784172661872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7F-463B-809D-2A650E8A3459}"/>
            </c:ext>
          </c:extLst>
        </c:ser>
        <c:ser>
          <c:idx val="4"/>
          <c:order val="4"/>
          <c:tx>
            <c:strRef>
              <c:f>[ч_лікарі.xlsx]Лист1!$B$125</c:f>
              <c:strCache>
                <c:ptCount val="1"/>
                <c:pt idx="0">
                  <c:v>Істотно зменшилась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  <a:effectLst/>
          </c:spPr>
          <c:invertIfNegative val="0"/>
          <c:cat>
            <c:strRef>
              <c:f>[ч_лікарі.xlsx]Лист1!$H$109:$I$109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[ч_лікарі.xlsx]Лист1!$H$125:$I$125</c:f>
              <c:numCache>
                <c:formatCode>0.0%</c:formatCode>
                <c:ptCount val="2"/>
                <c:pt idx="0">
                  <c:v>5.7228915662650606E-2</c:v>
                </c:pt>
                <c:pt idx="1">
                  <c:v>7.2392086330935246E-2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7F-463B-809D-2A650E8A3459}"/>
            </c:ext>
          </c:extLst>
        </c:ser>
        <c:ser>
          <c:idx val="5"/>
          <c:order val="5"/>
          <c:tx>
            <c:strRef>
              <c:f>[ч_лікарі.xlsx]Лист1!$B$126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[ч_лікарі.xlsx]Лист1!$H$109:$I$109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[ч_лікарі.xlsx]Лист1!$H$126:$I$126</c:f>
              <c:numCache>
                <c:formatCode>0.0%</c:formatCode>
                <c:ptCount val="2"/>
                <c:pt idx="0">
                  <c:v>4.2168674698795178E-2</c:v>
                </c:pt>
                <c:pt idx="1">
                  <c:v>3.5971223021582732E-2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87F-463B-809D-2A650E8A34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2806464"/>
        <c:axId val="372806856"/>
      </c:barChart>
      <c:lineChart>
        <c:grouping val="standard"/>
        <c:varyColors val="0"/>
        <c:ser>
          <c:idx val="6"/>
          <c:order val="6"/>
          <c:tx>
            <c:strRef>
              <c:f>[ч_лікарі.xlsx]Лист1!$B$127</c:f>
              <c:strCache>
                <c:ptCount val="1"/>
                <c:pt idx="0">
                  <c:v>Збільшився - Зменшився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[ч_лікарі.xlsx]Лист1!$H$109:$I$109</c:f>
              <c:strCache>
                <c:ptCount val="2"/>
                <c:pt idx="0">
                  <c:v>Державна</c:v>
                </c:pt>
                <c:pt idx="1">
                  <c:v>Комунальна</c:v>
                </c:pt>
              </c:strCache>
            </c:strRef>
          </c:cat>
          <c:val>
            <c:numRef>
              <c:f>[ч_лікарі.xlsx]Лист1!$H$127:$I$127</c:f>
              <c:numCache>
                <c:formatCode>0.0%</c:formatCode>
                <c:ptCount val="2"/>
                <c:pt idx="0">
                  <c:v>-1.8072289156626523E-2</c:v>
                </c:pt>
                <c:pt idx="1">
                  <c:v>-3.3273381294964016E-2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87F-463B-809D-2A650E8A34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2807640"/>
        <c:axId val="372807248"/>
      </c:lineChart>
      <c:catAx>
        <c:axId val="37280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806856"/>
        <c:crosses val="autoZero"/>
        <c:auto val="1"/>
        <c:lblAlgn val="ctr"/>
        <c:lblOffset val="100"/>
        <c:noMultiLvlLbl val="0"/>
      </c:catAx>
      <c:valAx>
        <c:axId val="372806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806464"/>
        <c:crosses val="autoZero"/>
        <c:crossBetween val="between"/>
      </c:valAx>
      <c:valAx>
        <c:axId val="372807248"/>
        <c:scaling>
          <c:orientation val="minMax"/>
          <c:max val="0.2"/>
          <c:min val="-0.2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807640"/>
        <c:crosses val="max"/>
        <c:crossBetween val="between"/>
      </c:valAx>
      <c:catAx>
        <c:axId val="372807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280724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[ч_лікарі.xlsx]Лист1!$B$121</c:f>
              <c:strCache>
                <c:ptCount val="1"/>
                <c:pt idx="0">
                  <c:v>Істотно збільшилась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[ч_лікарі.xlsx]Лист1!$J$109:$L$109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[ч_лікарі.xlsx]Лист1!$J$121:$L$121</c:f>
              <c:numCache>
                <c:formatCode>0.0%</c:formatCode>
                <c:ptCount val="3"/>
                <c:pt idx="0">
                  <c:v>1.0620915032679739E-2</c:v>
                </c:pt>
                <c:pt idx="1">
                  <c:v>1.8067556952081697E-2</c:v>
                </c:pt>
                <c:pt idx="2">
                  <c:v>3.0303030303030304E-2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44-4A55-B348-7AA2BEA12CED}"/>
            </c:ext>
          </c:extLst>
        </c:ser>
        <c:ser>
          <c:idx val="1"/>
          <c:order val="1"/>
          <c:tx>
            <c:strRef>
              <c:f>[ч_лікарі.xlsx]Лист1!$B$122</c:f>
              <c:strCache>
                <c:ptCount val="1"/>
                <c:pt idx="0">
                  <c:v>Трохи збільшилась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[ч_лікарі.xlsx]Лист1!$J$109:$L$109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[ч_лікарі.xlsx]Лист1!$J$122:$L$122</c:f>
              <c:numCache>
                <c:formatCode>0.0%</c:formatCode>
                <c:ptCount val="3"/>
                <c:pt idx="0">
                  <c:v>0.17728758169934639</c:v>
                </c:pt>
                <c:pt idx="1">
                  <c:v>0.12882953652788687</c:v>
                </c:pt>
                <c:pt idx="2">
                  <c:v>0.10606060606060605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44-4A55-B348-7AA2BEA12CED}"/>
            </c:ext>
          </c:extLst>
        </c:ser>
        <c:ser>
          <c:idx val="2"/>
          <c:order val="2"/>
          <c:tx>
            <c:strRef>
              <c:f>[ч_лікарі.xlsx]Лист1!$B$123</c:f>
              <c:strCache>
                <c:ptCount val="1"/>
                <c:pt idx="0">
                  <c:v>Не змінилась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[ч_лікарі.xlsx]Лист1!$J$109:$L$109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[ч_лікарі.xlsx]Лист1!$J$123:$L$123</c:f>
              <c:numCache>
                <c:formatCode>0.0%</c:formatCode>
                <c:ptCount val="3"/>
                <c:pt idx="0">
                  <c:v>0.59803921568627449</c:v>
                </c:pt>
                <c:pt idx="1">
                  <c:v>0.6040848389630793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44-4A55-B348-7AA2BEA12CED}"/>
            </c:ext>
          </c:extLst>
        </c:ser>
        <c:ser>
          <c:idx val="3"/>
          <c:order val="3"/>
          <c:tx>
            <c:strRef>
              <c:f>[ч_лікарі.xlsx]Лист1!$B$124</c:f>
              <c:strCache>
                <c:ptCount val="1"/>
                <c:pt idx="0">
                  <c:v>Трохи зменшилась</c:v>
                </c:pt>
              </c:strCache>
            </c:strRef>
          </c:tx>
          <c:spPr>
            <a:pattFill prst="wdUp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[ч_лікарі.xlsx]Лист1!$J$109:$L$109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[ч_лікарі.xlsx]Лист1!$J$124:$L$124</c:f>
              <c:numCache>
                <c:formatCode>0.0%</c:formatCode>
                <c:ptCount val="3"/>
                <c:pt idx="0">
                  <c:v>0.12091503267973856</c:v>
                </c:pt>
                <c:pt idx="1">
                  <c:v>0.12882953652788687</c:v>
                </c:pt>
                <c:pt idx="2">
                  <c:v>0.2121212121212121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44-4A55-B348-7AA2BEA12CED}"/>
            </c:ext>
          </c:extLst>
        </c:ser>
        <c:ser>
          <c:idx val="4"/>
          <c:order val="4"/>
          <c:tx>
            <c:strRef>
              <c:f>[ч_лікарі.xlsx]Лист1!$B$125</c:f>
              <c:strCache>
                <c:ptCount val="1"/>
                <c:pt idx="0">
                  <c:v>Істотно зменшилась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  <a:effectLst/>
          </c:spPr>
          <c:invertIfNegative val="0"/>
          <c:cat>
            <c:strRef>
              <c:f>[ч_лікарі.xlsx]Лист1!$J$109:$L$109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[ч_лікарі.xlsx]Лист1!$J$125:$L$125</c:f>
              <c:numCache>
                <c:formatCode>0.0%</c:formatCode>
                <c:ptCount val="3"/>
                <c:pt idx="0">
                  <c:v>5.6372549019607844E-2</c:v>
                </c:pt>
                <c:pt idx="1">
                  <c:v>8.2482325216025137E-2</c:v>
                </c:pt>
                <c:pt idx="2">
                  <c:v>0.13636363636363635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44-4A55-B348-7AA2BEA12CED}"/>
            </c:ext>
          </c:extLst>
        </c:ser>
        <c:ser>
          <c:idx val="5"/>
          <c:order val="5"/>
          <c:tx>
            <c:strRef>
              <c:f>[ч_лікарі.xlsx]Лист1!$B$126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[ч_лікарі.xlsx]Лист1!$J$109:$L$109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[ч_лікарі.xlsx]Лист1!$J$126:$L$126</c:f>
              <c:numCache>
                <c:formatCode>0.0%</c:formatCode>
                <c:ptCount val="3"/>
                <c:pt idx="0">
                  <c:v>3.6764705882352942E-2</c:v>
                </c:pt>
                <c:pt idx="1">
                  <c:v>3.7706205813040065E-2</c:v>
                </c:pt>
                <c:pt idx="2">
                  <c:v>1.5151515151515152E-2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44-4A55-B348-7AA2BEA12C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2808816"/>
        <c:axId val="190385248"/>
      </c:barChart>
      <c:lineChart>
        <c:grouping val="standard"/>
        <c:varyColors val="0"/>
        <c:ser>
          <c:idx val="6"/>
          <c:order val="6"/>
          <c:tx>
            <c:strRef>
              <c:f>[ч_лікарі.xlsx]Лист1!$B$127</c:f>
              <c:strCache>
                <c:ptCount val="1"/>
                <c:pt idx="0">
                  <c:v>Збільшився - Зменшився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[ч_лікарі.xlsx]Лист1!$J$109:$L$109</c:f>
              <c:strCache>
                <c:ptCount val="3"/>
                <c:pt idx="0">
                  <c:v>Первинну</c:v>
                </c:pt>
                <c:pt idx="1">
                  <c:v>Вторинну</c:v>
                </c:pt>
                <c:pt idx="2">
                  <c:v>Третинну</c:v>
                </c:pt>
              </c:strCache>
            </c:strRef>
          </c:cat>
          <c:val>
            <c:numRef>
              <c:f>[ч_лікарі.xlsx]Лист1!$J$127:$L$127</c:f>
              <c:numCache>
                <c:formatCode>0.0%</c:formatCode>
                <c:ptCount val="3"/>
                <c:pt idx="0">
                  <c:v>1.0620915032679708E-2</c:v>
                </c:pt>
                <c:pt idx="1">
                  <c:v>-6.4414768263943434E-2</c:v>
                </c:pt>
                <c:pt idx="2">
                  <c:v>-0.2121212121212121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A44-4A55-B348-7AA2BEA12C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386032"/>
        <c:axId val="190385640"/>
      </c:lineChart>
      <c:catAx>
        <c:axId val="37280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385248"/>
        <c:crosses val="autoZero"/>
        <c:auto val="1"/>
        <c:lblAlgn val="ctr"/>
        <c:lblOffset val="100"/>
        <c:noMultiLvlLbl val="0"/>
      </c:catAx>
      <c:valAx>
        <c:axId val="19038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808816"/>
        <c:crosses val="autoZero"/>
        <c:crossBetween val="between"/>
      </c:valAx>
      <c:valAx>
        <c:axId val="190385640"/>
        <c:scaling>
          <c:orientation val="minMax"/>
          <c:max val="0.2"/>
          <c:min val="-0.30000000000000004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386032"/>
        <c:crosses val="max"/>
        <c:crossBetween val="between"/>
      </c:valAx>
      <c:catAx>
        <c:axId val="190386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038564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[ч_лікарі.xlsx]Лист1!$B$121</c:f>
              <c:strCache>
                <c:ptCount val="1"/>
                <c:pt idx="0">
                  <c:v>Істотно збільшилась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[ч_лікарі.xlsx]Лист1!$M$109:$P$109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[ч_лікарі.xlsx]Лист1!$M$121:$P$121</c:f>
              <c:numCache>
                <c:formatCode>0.0%</c:formatCode>
                <c:ptCount val="4"/>
                <c:pt idx="0">
                  <c:v>3.111111111111111E-2</c:v>
                </c:pt>
                <c:pt idx="1">
                  <c:v>1.7301038062283738E-2</c:v>
                </c:pt>
                <c:pt idx="2">
                  <c:v>1.1501597444089457E-2</c:v>
                </c:pt>
                <c:pt idx="3">
                  <c:v>1.6528925619834711E-2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8D-4F3B-A709-FD0FBD426E26}"/>
            </c:ext>
          </c:extLst>
        </c:ser>
        <c:ser>
          <c:idx val="1"/>
          <c:order val="1"/>
          <c:tx>
            <c:strRef>
              <c:f>[ч_лікарі.xlsx]Лист1!$B$122</c:f>
              <c:strCache>
                <c:ptCount val="1"/>
                <c:pt idx="0">
                  <c:v>Трохи збільшилась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[ч_лікарі.xlsx]Лист1!$M$109:$P$109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[ч_лікарі.xlsx]Лист1!$M$122:$P$122</c:f>
              <c:numCache>
                <c:formatCode>0.0%</c:formatCode>
                <c:ptCount val="4"/>
                <c:pt idx="0">
                  <c:v>0.30222222222222223</c:v>
                </c:pt>
                <c:pt idx="1">
                  <c:v>0.20761245674740483</c:v>
                </c:pt>
                <c:pt idx="2">
                  <c:v>8.6261980830670909E-2</c:v>
                </c:pt>
                <c:pt idx="3">
                  <c:v>0.25826446280991733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8D-4F3B-A709-FD0FBD426E26}"/>
            </c:ext>
          </c:extLst>
        </c:ser>
        <c:ser>
          <c:idx val="2"/>
          <c:order val="2"/>
          <c:tx>
            <c:strRef>
              <c:f>[ч_лікарі.xlsx]Лист1!$B$123</c:f>
              <c:strCache>
                <c:ptCount val="1"/>
                <c:pt idx="0">
                  <c:v>Не змінилась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[ч_лікарі.xlsx]Лист1!$M$109:$P$109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[ч_лікарі.xlsx]Лист1!$M$123:$P$123</c:f>
              <c:numCache>
                <c:formatCode>0.0%</c:formatCode>
                <c:ptCount val="4"/>
                <c:pt idx="0">
                  <c:v>0.5377777777777778</c:v>
                </c:pt>
                <c:pt idx="1">
                  <c:v>0.57785467128027679</c:v>
                </c:pt>
                <c:pt idx="2">
                  <c:v>0.64153354632587845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8D-4F3B-A709-FD0FBD426E26}"/>
            </c:ext>
          </c:extLst>
        </c:ser>
        <c:ser>
          <c:idx val="3"/>
          <c:order val="3"/>
          <c:tx>
            <c:strRef>
              <c:f>[ч_лікарі.xlsx]Лист1!$B$124</c:f>
              <c:strCache>
                <c:ptCount val="1"/>
                <c:pt idx="0">
                  <c:v>Трохи зменшилась</c:v>
                </c:pt>
              </c:strCache>
            </c:strRef>
          </c:tx>
          <c:spPr>
            <a:pattFill prst="wdUp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[ч_лікарі.xlsx]Лист1!$M$109:$P$109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[ч_лікарі.xlsx]Лист1!$M$124:$P$124</c:f>
              <c:numCache>
                <c:formatCode>0.0%</c:formatCode>
                <c:ptCount val="4"/>
                <c:pt idx="0">
                  <c:v>0.04</c:v>
                </c:pt>
                <c:pt idx="1">
                  <c:v>9.6885813148788913E-2</c:v>
                </c:pt>
                <c:pt idx="2">
                  <c:v>0.14504792332268371</c:v>
                </c:pt>
                <c:pt idx="3">
                  <c:v>0.128099173553719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8D-4F3B-A709-FD0FBD426E26}"/>
            </c:ext>
          </c:extLst>
        </c:ser>
        <c:ser>
          <c:idx val="4"/>
          <c:order val="4"/>
          <c:tx>
            <c:strRef>
              <c:f>[ч_лікарі.xlsx]Лист1!$B$125</c:f>
              <c:strCache>
                <c:ptCount val="1"/>
                <c:pt idx="0">
                  <c:v>Істотно зменшилась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  <a:effectLst/>
          </c:spPr>
          <c:invertIfNegative val="0"/>
          <c:cat>
            <c:strRef>
              <c:f>[ч_лікарі.xlsx]Лист1!$M$109:$P$109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[ч_лікарі.xlsx]Лист1!$M$125:$P$125</c:f>
              <c:numCache>
                <c:formatCode>0.0%</c:formatCode>
                <c:ptCount val="4"/>
                <c:pt idx="0">
                  <c:v>5.3333333333333337E-2</c:v>
                </c:pt>
                <c:pt idx="1">
                  <c:v>7.2664359861591699E-2</c:v>
                </c:pt>
                <c:pt idx="2">
                  <c:v>7.6677316293929709E-2</c:v>
                </c:pt>
                <c:pt idx="3">
                  <c:v>6.1983471074380167E-2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8D-4F3B-A709-FD0FBD426E26}"/>
            </c:ext>
          </c:extLst>
        </c:ser>
        <c:ser>
          <c:idx val="5"/>
          <c:order val="5"/>
          <c:tx>
            <c:strRef>
              <c:f>[ч_лікарі.xlsx]Лист1!$B$126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[ч_лікарі.xlsx]Лист1!$M$109:$P$109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[ч_лікарі.xlsx]Лист1!$M$126:$P$126</c:f>
              <c:numCache>
                <c:formatCode>0.0%</c:formatCode>
                <c:ptCount val="4"/>
                <c:pt idx="0">
                  <c:v>3.5555555555555556E-2</c:v>
                </c:pt>
                <c:pt idx="1">
                  <c:v>2.768166089965398E-2</c:v>
                </c:pt>
                <c:pt idx="2">
                  <c:v>3.8977635782747606E-2</c:v>
                </c:pt>
                <c:pt idx="3">
                  <c:v>3.5123966942148761E-2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28D-4F3B-A709-FD0FBD426E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387208"/>
        <c:axId val="190387600"/>
      </c:barChart>
      <c:lineChart>
        <c:grouping val="standard"/>
        <c:varyColors val="0"/>
        <c:ser>
          <c:idx val="6"/>
          <c:order val="6"/>
          <c:tx>
            <c:strRef>
              <c:f>[ч_лікарі.xlsx]Лист1!$B$127</c:f>
              <c:strCache>
                <c:ptCount val="1"/>
                <c:pt idx="0">
                  <c:v>Збільшився - Зменшився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[ч_лікарі.xlsx]Лист1!$M$109:$P$109</c:f>
              <c:strCache>
                <c:ptCount val="4"/>
                <c:pt idx="0">
                  <c:v>Схід</c:v>
                </c:pt>
                <c:pt idx="1">
                  <c:v>Південь</c:v>
                </c:pt>
                <c:pt idx="2">
                  <c:v>Центр</c:v>
                </c:pt>
                <c:pt idx="3">
                  <c:v>Захід</c:v>
                </c:pt>
              </c:strCache>
            </c:strRef>
          </c:cat>
          <c:val>
            <c:numRef>
              <c:f>[ч_лікарі.xlsx]Лист1!$M$127:$P$127</c:f>
              <c:numCache>
                <c:formatCode>0.0%</c:formatCode>
                <c:ptCount val="4"/>
                <c:pt idx="0">
                  <c:v>0.24</c:v>
                </c:pt>
                <c:pt idx="1">
                  <c:v>5.5363321799307974E-2</c:v>
                </c:pt>
                <c:pt idx="2">
                  <c:v>-0.12396166134185305</c:v>
                </c:pt>
                <c:pt idx="3">
                  <c:v>8.4710743801652874E-2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28D-4F3B-A709-FD0FBD426E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388384"/>
        <c:axId val="190387992"/>
      </c:lineChart>
      <c:catAx>
        <c:axId val="190387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387600"/>
        <c:crosses val="autoZero"/>
        <c:auto val="1"/>
        <c:lblAlgn val="ctr"/>
        <c:lblOffset val="100"/>
        <c:noMultiLvlLbl val="0"/>
      </c:catAx>
      <c:valAx>
        <c:axId val="19038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387208"/>
        <c:crosses val="autoZero"/>
        <c:crossBetween val="between"/>
      </c:valAx>
      <c:valAx>
        <c:axId val="190387992"/>
        <c:scaling>
          <c:orientation val="minMax"/>
          <c:max val="0.30000000000000004"/>
          <c:min val="-0.30000000000000004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388384"/>
        <c:crosses val="max"/>
        <c:crossBetween val="between"/>
      </c:valAx>
      <c:catAx>
        <c:axId val="190388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038799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[ч_лікарі.xlsx]Лист1!$B$121</c:f>
              <c:strCache>
                <c:ptCount val="1"/>
                <c:pt idx="0">
                  <c:v>Істотно збільшилась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[ч_лікарі.xlsx]Лист1!$Q$109:$U$109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[ч_лікарі.xlsx]Лист1!$Q$121:$U$121</c:f>
              <c:numCache>
                <c:formatCode>0.0%</c:formatCode>
                <c:ptCount val="5"/>
                <c:pt idx="0">
                  <c:v>6.7114093959731551E-3</c:v>
                </c:pt>
                <c:pt idx="1">
                  <c:v>1.263537906137184E-2</c:v>
                </c:pt>
                <c:pt idx="2">
                  <c:v>1.2232415902140671E-2</c:v>
                </c:pt>
                <c:pt idx="3">
                  <c:v>1.6863406408094434E-2</c:v>
                </c:pt>
                <c:pt idx="4">
                  <c:v>2.5056947608200451E-2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29-4DA3-8D7B-B772C8EC8459}"/>
            </c:ext>
          </c:extLst>
        </c:ser>
        <c:ser>
          <c:idx val="1"/>
          <c:order val="1"/>
          <c:tx>
            <c:strRef>
              <c:f>[ч_лікарі.xlsx]Лист1!$B$122</c:f>
              <c:strCache>
                <c:ptCount val="1"/>
                <c:pt idx="0">
                  <c:v>Трохи збільшилась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[ч_лікарі.xlsx]Лист1!$Q$109:$U$109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[ч_лікарі.xlsx]Лист1!$Q$122:$U$122</c:f>
              <c:numCache>
                <c:formatCode>0.0%</c:formatCode>
                <c:ptCount val="5"/>
                <c:pt idx="0">
                  <c:v>0.1174496644295302</c:v>
                </c:pt>
                <c:pt idx="1">
                  <c:v>0.15162454873646208</c:v>
                </c:pt>
                <c:pt idx="2">
                  <c:v>0.1529051987767584</c:v>
                </c:pt>
                <c:pt idx="3">
                  <c:v>0.16694772344013495</c:v>
                </c:pt>
                <c:pt idx="4">
                  <c:v>0.15489749430523919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29-4DA3-8D7B-B772C8EC8459}"/>
            </c:ext>
          </c:extLst>
        </c:ser>
        <c:ser>
          <c:idx val="2"/>
          <c:order val="2"/>
          <c:tx>
            <c:strRef>
              <c:f>[ч_лікарі.xlsx]Лист1!$B$123</c:f>
              <c:strCache>
                <c:ptCount val="1"/>
                <c:pt idx="0">
                  <c:v>Не змінилась</c:v>
                </c:pt>
              </c:strCache>
            </c:strRef>
          </c:tx>
          <c:spPr>
            <a:pattFill prst="wdDnDiag">
              <a:fgClr>
                <a:srgbClr val="8064A2"/>
              </a:fgClr>
              <a:bgClr>
                <a:sysClr val="window" lastClr="FFFFFF"/>
              </a:bgClr>
            </a:pattFill>
            <a:ln>
              <a:solidFill>
                <a:srgbClr val="8064A2"/>
              </a:solidFill>
            </a:ln>
            <a:effectLst/>
          </c:spPr>
          <c:invertIfNegative val="0"/>
          <c:cat>
            <c:strRef>
              <c:f>[ч_лікарі.xlsx]Лист1!$Q$109:$U$109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[ч_лікарі.xlsx]Лист1!$Q$123:$U$123</c:f>
              <c:numCache>
                <c:formatCode>0.0%</c:formatCode>
                <c:ptCount val="5"/>
                <c:pt idx="0">
                  <c:v>0.5738255033557047</c:v>
                </c:pt>
                <c:pt idx="1">
                  <c:v>0.63176895306859204</c:v>
                </c:pt>
                <c:pt idx="2">
                  <c:v>0.6009174311926605</c:v>
                </c:pt>
                <c:pt idx="3">
                  <c:v>0.57841483979763908</c:v>
                </c:pt>
                <c:pt idx="4">
                  <c:v>0.60136674259681089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29-4DA3-8D7B-B772C8EC8459}"/>
            </c:ext>
          </c:extLst>
        </c:ser>
        <c:ser>
          <c:idx val="3"/>
          <c:order val="3"/>
          <c:tx>
            <c:strRef>
              <c:f>[ч_лікарі.xlsx]Лист1!$B$124</c:f>
              <c:strCache>
                <c:ptCount val="1"/>
                <c:pt idx="0">
                  <c:v>Трохи зменшилась</c:v>
                </c:pt>
              </c:strCache>
            </c:strRef>
          </c:tx>
          <c:spPr>
            <a:pattFill prst="wdUp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[ч_лікарі.xlsx]Лист1!$Q$109:$U$109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[ч_лікарі.xlsx]Лист1!$Q$124:$U$124</c:f>
              <c:numCache>
                <c:formatCode>0.0%</c:formatCode>
                <c:ptCount val="5"/>
                <c:pt idx="0">
                  <c:v>0.14429530201342283</c:v>
                </c:pt>
                <c:pt idx="1">
                  <c:v>0.10469314079422382</c:v>
                </c:pt>
                <c:pt idx="2">
                  <c:v>0.12538226299694188</c:v>
                </c:pt>
                <c:pt idx="3">
                  <c:v>0.14502529510961215</c:v>
                </c:pt>
                <c:pt idx="4">
                  <c:v>0.11389521640091116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29-4DA3-8D7B-B772C8EC8459}"/>
            </c:ext>
          </c:extLst>
        </c:ser>
        <c:ser>
          <c:idx val="4"/>
          <c:order val="4"/>
          <c:tx>
            <c:strRef>
              <c:f>[ч_лікарі.xlsx]Лист1!$B$125</c:f>
              <c:strCache>
                <c:ptCount val="1"/>
                <c:pt idx="0">
                  <c:v>Істотно зменшилась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rgbClr val="C00000"/>
              </a:solidFill>
            </a:ln>
            <a:effectLst/>
          </c:spPr>
          <c:invertIfNegative val="0"/>
          <c:cat>
            <c:strRef>
              <c:f>[ч_лікарі.xlsx]Лист1!$Q$109:$U$109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[ч_лікарі.xlsx]Лист1!$Q$125:$U$125</c:f>
              <c:numCache>
                <c:formatCode>0.0%</c:formatCode>
                <c:ptCount val="5"/>
                <c:pt idx="0">
                  <c:v>9.0604026845637578E-2</c:v>
                </c:pt>
                <c:pt idx="1">
                  <c:v>7.0397111913357402E-2</c:v>
                </c:pt>
                <c:pt idx="2">
                  <c:v>7.64525993883792E-2</c:v>
                </c:pt>
                <c:pt idx="3">
                  <c:v>6.070826306913997E-2</c:v>
                </c:pt>
                <c:pt idx="4">
                  <c:v>6.8337129840546698E-2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29-4DA3-8D7B-B772C8EC8459}"/>
            </c:ext>
          </c:extLst>
        </c:ser>
        <c:ser>
          <c:idx val="5"/>
          <c:order val="5"/>
          <c:tx>
            <c:strRef>
              <c:f>[ч_лікарі.xlsx]Лист1!$B$126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cat>
            <c:strRef>
              <c:f>[ч_лікарі.xlsx]Лист1!$Q$109:$U$109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[ч_лікарі.xlsx]Лист1!$Q$126:$U$126</c:f>
              <c:numCache>
                <c:formatCode>0.0%</c:formatCode>
                <c:ptCount val="5"/>
                <c:pt idx="0">
                  <c:v>6.7114093959731544E-2</c:v>
                </c:pt>
                <c:pt idx="1">
                  <c:v>2.8880866425992781E-2</c:v>
                </c:pt>
                <c:pt idx="2">
                  <c:v>3.2110091743119268E-2</c:v>
                </c:pt>
                <c:pt idx="3">
                  <c:v>3.2040472175379427E-2</c:v>
                </c:pt>
                <c:pt idx="4">
                  <c:v>3.644646924829157E-2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529-4DA3-8D7B-B772C8EC84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389560"/>
        <c:axId val="190389952"/>
      </c:barChart>
      <c:lineChart>
        <c:grouping val="standard"/>
        <c:varyColors val="0"/>
        <c:ser>
          <c:idx val="6"/>
          <c:order val="6"/>
          <c:tx>
            <c:strRef>
              <c:f>[ч_лікарі.xlsx]Лист1!$B$127</c:f>
              <c:strCache>
                <c:ptCount val="1"/>
                <c:pt idx="0">
                  <c:v>Збільшився - Зменшився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[ч_лікарі.xlsx]Лист1!$Q$109:$U$109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[ч_лікарі.xlsx]Лист1!$Q$127:$U$127</c:f>
              <c:numCache>
                <c:formatCode>0.0%</c:formatCode>
                <c:ptCount val="5"/>
                <c:pt idx="0">
                  <c:v>-0.11073825503355705</c:v>
                </c:pt>
                <c:pt idx="1">
                  <c:v>-1.083032490974728E-2</c:v>
                </c:pt>
                <c:pt idx="2">
                  <c:v>-3.669724770642202E-2</c:v>
                </c:pt>
                <c:pt idx="3">
                  <c:v>-2.1922428330522728E-2</c:v>
                </c:pt>
                <c:pt idx="4">
                  <c:v>-2.2779043280182071E-3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529-4DA3-8D7B-B772C8EC84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390736"/>
        <c:axId val="190390344"/>
      </c:lineChart>
      <c:catAx>
        <c:axId val="190389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389952"/>
        <c:crosses val="autoZero"/>
        <c:auto val="1"/>
        <c:lblAlgn val="ctr"/>
        <c:lblOffset val="100"/>
        <c:noMultiLvlLbl val="0"/>
      </c:catAx>
      <c:valAx>
        <c:axId val="19038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389560"/>
        <c:crosses val="autoZero"/>
        <c:crossBetween val="between"/>
      </c:valAx>
      <c:valAx>
        <c:axId val="190390344"/>
        <c:scaling>
          <c:orientation val="minMax"/>
          <c:max val="0.2"/>
          <c:min val="-0.2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390736"/>
        <c:crosses val="max"/>
        <c:crossBetween val="between"/>
      </c:valAx>
      <c:catAx>
        <c:axId val="190390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039034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481227889992015"/>
          <c:y val="0.17791415778909989"/>
          <c:w val="0.50925634295713029"/>
          <c:h val="0.71372721146343188"/>
        </c:manualLayout>
      </c:layout>
      <c:barChart>
        <c:barDir val="bar"/>
        <c:grouping val="clustered"/>
        <c:varyColors val="0"/>
        <c:ser>
          <c:idx val="0"/>
          <c:order val="0"/>
          <c:spPr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9C-472E-B8D8-239ADA01E633}"/>
              </c:ext>
            </c:extLst>
          </c:dPt>
          <c:dPt>
            <c:idx val="1"/>
            <c:invertIfNegative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9C-472E-B8D8-239ADA01E6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Лист1!$V$131:$V$132</c:f>
              <c:strCache>
                <c:ptCount val="2"/>
                <c:pt idx="0">
                  <c:v>Зменшилося</c:v>
                </c:pt>
                <c:pt idx="1">
                  <c:v>Напружений</c:v>
                </c:pt>
              </c:strCache>
            </c:strRef>
          </c:cat>
          <c:val>
            <c:numRef>
              <c:f>Лист1!$W$131:$W$132</c:f>
              <c:numCache>
                <c:formatCode>0.0%</c:formatCode>
                <c:ptCount val="2"/>
                <c:pt idx="0">
                  <c:v>0.05</c:v>
                </c:pt>
                <c:pt idx="1">
                  <c:v>0.81800000000000006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9C-472E-B8D8-239ADA01E6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0337392"/>
        <c:axId val="320317008"/>
      </c:barChart>
      <c:catAx>
        <c:axId val="320337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0317008"/>
        <c:crosses val="autoZero"/>
        <c:auto val="1"/>
        <c:lblAlgn val="ctr"/>
        <c:lblOffset val="100"/>
        <c:noMultiLvlLbl val="0"/>
      </c:catAx>
      <c:valAx>
        <c:axId val="3203170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320337392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881449601408515E-2"/>
          <c:y val="7.860329507004396E-2"/>
          <c:w val="0.52064002869206571"/>
          <c:h val="0.80793296018720551"/>
        </c:manualLayout>
      </c:layout>
      <c:pieChart>
        <c:varyColors val="1"/>
        <c:ser>
          <c:idx val="0"/>
          <c:order val="0"/>
          <c:explosion val="4"/>
          <c:dPt>
            <c:idx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 w="19050"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3F-4F0E-AF73-7210CDB6E6EB}"/>
              </c:ext>
            </c:extLst>
          </c:dPt>
          <c:dPt>
            <c:idx val="1"/>
            <c:bubble3D val="0"/>
            <c:spPr>
              <a:pattFill prst="wdUpDiag">
                <a:fgClr>
                  <a:schemeClr val="accent3"/>
                </a:fgClr>
                <a:bgClr>
                  <a:schemeClr val="bg1"/>
                </a:bgClr>
              </a:patt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3F-4F0E-AF73-7210CDB6E6EB}"/>
              </c:ext>
            </c:extLst>
          </c:dPt>
          <c:dPt>
            <c:idx val="2"/>
            <c:bubble3D val="0"/>
            <c:spPr>
              <a:pattFill prst="wdDnDiag">
                <a:fgClr>
                  <a:schemeClr val="accent6"/>
                </a:fgClr>
                <a:bgClr>
                  <a:schemeClr val="bg1"/>
                </a:bgClr>
              </a:pattFill>
              <a:ln w="19050"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3F-4F0E-AF73-7210CDB6E6EB}"/>
              </c:ext>
            </c:extLst>
          </c:dPt>
          <c:dPt>
            <c:idx val="3"/>
            <c:bubble3D val="0"/>
            <c:spPr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 w="190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B3F-4F0E-AF73-7210CDB6E6EB}"/>
              </c:ext>
            </c:extLst>
          </c:dPt>
          <c:dPt>
            <c:idx val="4"/>
            <c:bubble3D val="0"/>
            <c:spPr>
              <a:pattFill prst="wdDn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B3F-4F0E-AF73-7210CDB6E6EB}"/>
              </c:ext>
            </c:extLst>
          </c:dPt>
          <c:dLbls>
            <c:dLbl>
              <c:idx val="3"/>
              <c:layout>
                <c:manualLayout>
                  <c:x val="1.4552614087192701E-2"/>
                  <c:y val="-1.95206111917847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B3F-4F0E-AF73-7210CDB6E6EB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Лист1!$B$131:$B$135</c:f>
              <c:strCache>
                <c:ptCount val="5"/>
                <c:pt idx="0">
                  <c:v>Графік став значно більш напруженим</c:v>
                </c:pt>
                <c:pt idx="1">
                  <c:v>Графік став трохи більш напруженим</c:v>
                </c:pt>
                <c:pt idx="2">
                  <c:v>Моє навантаження зменшилось</c:v>
                </c:pt>
                <c:pt idx="3">
                  <c:v>Моє навантаження значно зменшилось або зникло</c:v>
                </c:pt>
                <c:pt idx="4">
                  <c:v>Важко сказати</c:v>
                </c:pt>
              </c:strCache>
            </c:strRef>
          </c:cat>
          <c:val>
            <c:numRef>
              <c:f>Лист1!$C$131:$C$135</c:f>
              <c:numCache>
                <c:formatCode>0.0%</c:formatCode>
                <c:ptCount val="5"/>
                <c:pt idx="0">
                  <c:v>0.29399999999999998</c:v>
                </c:pt>
                <c:pt idx="1">
                  <c:v>0.52400000000000002</c:v>
                </c:pt>
                <c:pt idx="2">
                  <c:v>4.5999999999999999E-2</c:v>
                </c:pt>
                <c:pt idx="3">
                  <c:v>4.0000000000000001E-3</c:v>
                </c:pt>
                <c:pt idx="4">
                  <c:v>0.13200000000000001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B3F-4F0E-AF73-7210CDB6E6E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30527705775908"/>
          <c:y val="7.5904752869746697E-2"/>
          <c:w val="0.3529901697070475"/>
          <c:h val="0.82755361603895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ru-RU"/>
    </a:p>
  </c:txPr>
  <c:externalData r:id="rId4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1929824561401"/>
          <c:y val="4.6099303652008615E-2"/>
          <c:w val="0.73861226228300414"/>
          <c:h val="0.5886481791054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[ч_лікарі.xlsx]Лист1!$B$131</c:f>
              <c:strCache>
                <c:ptCount val="1"/>
                <c:pt idx="0">
                  <c:v>Графік став значно більш напруженим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[ч_лікарі.xlsx]Лист1!$D$109:$G$109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[ч_лікарі.xlsx]Лист1!$D$131:$G$131</c:f>
              <c:numCache>
                <c:formatCode>0.0%</c:formatCode>
                <c:ptCount val="4"/>
                <c:pt idx="0">
                  <c:v>0.29484218629715164</c:v>
                </c:pt>
                <c:pt idx="1">
                  <c:v>0.27206771463119711</c:v>
                </c:pt>
                <c:pt idx="2">
                  <c:v>0.34649122807017546</c:v>
                </c:pt>
                <c:pt idx="3">
                  <c:v>0.3251231527093596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15-4B4E-9C80-EF766771C737}"/>
            </c:ext>
          </c:extLst>
        </c:ser>
        <c:ser>
          <c:idx val="1"/>
          <c:order val="1"/>
          <c:tx>
            <c:strRef>
              <c:f>[ч_лікарі.xlsx]Лист1!$B$132</c:f>
              <c:strCache>
                <c:ptCount val="1"/>
                <c:pt idx="0">
                  <c:v>Графік став трохи більш напруженим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[ч_лікарі.xlsx]Лист1!$D$109:$G$109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[ч_лікарі.xlsx]Лист1!$D$132:$G$132</c:f>
              <c:numCache>
                <c:formatCode>0.0%</c:formatCode>
                <c:ptCount val="4"/>
                <c:pt idx="0">
                  <c:v>0.51963048498845266</c:v>
                </c:pt>
                <c:pt idx="1">
                  <c:v>0.54655380894800487</c:v>
                </c:pt>
                <c:pt idx="2">
                  <c:v>0.53947368421052633</c:v>
                </c:pt>
                <c:pt idx="3">
                  <c:v>0.44334975369458129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15-4B4E-9C80-EF766771C737}"/>
            </c:ext>
          </c:extLst>
        </c:ser>
        <c:ser>
          <c:idx val="2"/>
          <c:order val="2"/>
          <c:tx>
            <c:strRef>
              <c:f>[ч_лікарі.xlsx]Лист1!$B$133</c:f>
              <c:strCache>
                <c:ptCount val="1"/>
                <c:pt idx="0">
                  <c:v>Моє навантаження зменшилось</c:v>
                </c:pt>
              </c:strCache>
            </c:strRef>
          </c:tx>
          <c:spPr>
            <a:pattFill prst="wdDn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rgbClr val="F79646"/>
              </a:solidFill>
            </a:ln>
            <a:effectLst/>
          </c:spPr>
          <c:invertIfNegative val="0"/>
          <c:cat>
            <c:strRef>
              <c:f>[ч_лікарі.xlsx]Лист1!$D$109:$G$109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[ч_лікарі.xlsx]Лист1!$D$133:$G$133</c:f>
              <c:numCache>
                <c:formatCode>0.0%</c:formatCode>
                <c:ptCount val="4"/>
                <c:pt idx="0">
                  <c:v>6.3125481139337955E-2</c:v>
                </c:pt>
                <c:pt idx="1">
                  <c:v>2.5392986698911726E-2</c:v>
                </c:pt>
                <c:pt idx="2">
                  <c:v>2.6315789473684209E-2</c:v>
                </c:pt>
                <c:pt idx="3">
                  <c:v>3.9408866995073892E-2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15-4B4E-9C80-EF766771C737}"/>
            </c:ext>
          </c:extLst>
        </c:ser>
        <c:ser>
          <c:idx val="3"/>
          <c:order val="3"/>
          <c:tx>
            <c:strRef>
              <c:f>[ч_лікарі.xlsx]Лист1!$B$134</c:f>
              <c:strCache>
                <c:ptCount val="1"/>
                <c:pt idx="0">
                  <c:v>Моє навантаження значно зменшилось або зникло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[ч_лікарі.xlsx]Лист1!$D$109:$G$109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[ч_лікарі.xlsx]Лист1!$D$134:$G$134</c:f>
              <c:numCache>
                <c:formatCode>0.0%</c:formatCode>
                <c:ptCount val="4"/>
                <c:pt idx="0">
                  <c:v>6.158583525789069E-3</c:v>
                </c:pt>
                <c:pt idx="1">
                  <c:v>0</c:v>
                </c:pt>
                <c:pt idx="2">
                  <c:v>4.3859649122807015E-3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15-4B4E-9C80-EF766771C737}"/>
            </c:ext>
          </c:extLst>
        </c:ser>
        <c:ser>
          <c:idx val="4"/>
          <c:order val="4"/>
          <c:tx>
            <c:strRef>
              <c:f>[ч_лікарі.xlsx]Лист1!$B$135</c:f>
              <c:strCache>
                <c:ptCount val="1"/>
                <c:pt idx="0">
                  <c:v>Важко сказати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[ч_лікарі.xlsx]Лист1!$D$109:$G$109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[ч_лікарі.xlsx]Лист1!$D$135:$G$135</c:f>
              <c:numCache>
                <c:formatCode>0.0%</c:formatCode>
                <c:ptCount val="4"/>
                <c:pt idx="0">
                  <c:v>0.11624326404926867</c:v>
                </c:pt>
                <c:pt idx="1">
                  <c:v>0.15598548972188633</c:v>
                </c:pt>
                <c:pt idx="2">
                  <c:v>8.3333333333333315E-2</c:v>
                </c:pt>
                <c:pt idx="3">
                  <c:v>0.19211822660098521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15-4B4E-9C80-EF766771C7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0392304"/>
        <c:axId val="190392696"/>
      </c:barChart>
      <c:lineChart>
        <c:grouping val="standard"/>
        <c:varyColors val="0"/>
        <c:ser>
          <c:idx val="5"/>
          <c:order val="5"/>
          <c:tx>
            <c:strRef>
              <c:f>[ч_лікарі.xlsx]Лист1!$B$136</c:f>
              <c:strCache>
                <c:ptCount val="1"/>
                <c:pt idx="0">
                  <c:v>Напружений - Зменшилося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[ч_лікарі.xlsx]Лист1!$D$109:$G$109</c:f>
              <c:strCache>
                <c:ptCount val="4"/>
                <c:pt idx="0">
                  <c:v>Лікар</c:v>
                </c:pt>
                <c:pt idx="1">
                  <c:v>Медсестра, фельшер</c:v>
                </c:pt>
                <c:pt idx="2">
                  <c:v>Адміністративна посада</c:v>
                </c:pt>
                <c:pt idx="3">
                  <c:v>Інший</c:v>
                </c:pt>
              </c:strCache>
            </c:strRef>
          </c:cat>
          <c:val>
            <c:numRef>
              <c:f>[ч_лікарі.xlsx]Лист1!$D$136:$G$136</c:f>
              <c:numCache>
                <c:formatCode>0.0%</c:formatCode>
                <c:ptCount val="4"/>
                <c:pt idx="0">
                  <c:v>0.74518860662047737</c:v>
                </c:pt>
                <c:pt idx="1">
                  <c:v>0.79322853688029027</c:v>
                </c:pt>
                <c:pt idx="2">
                  <c:v>0.85526315789473695</c:v>
                </c:pt>
                <c:pt idx="3">
                  <c:v>0.72906403940886699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315-4B4E-9C80-EF766771C7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4669552"/>
        <c:axId val="374669160"/>
      </c:lineChart>
      <c:catAx>
        <c:axId val="19039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392696"/>
        <c:crosses val="autoZero"/>
        <c:auto val="1"/>
        <c:lblAlgn val="ctr"/>
        <c:lblOffset val="100"/>
        <c:noMultiLvlLbl val="0"/>
      </c:catAx>
      <c:valAx>
        <c:axId val="190392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392304"/>
        <c:crosses val="autoZero"/>
        <c:crossBetween val="between"/>
      </c:valAx>
      <c:valAx>
        <c:axId val="374669160"/>
        <c:scaling>
          <c:orientation val="minMax"/>
          <c:min val="0.60000000000000009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4669552"/>
        <c:crosses val="max"/>
        <c:crossBetween val="between"/>
      </c:valAx>
      <c:catAx>
        <c:axId val="374669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466916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4" tIns="48297" rIns="96594" bIns="48297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1700" y="2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4" tIns="48297" rIns="96594" bIns="48297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7548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4" tIns="48297" rIns="96594" bIns="48297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1700" y="9517548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4" tIns="48297" rIns="96594" bIns="48297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1A93E7C0-6A50-4C5D-8BAD-B00FF16C13E0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16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4871" cy="501015"/>
          </a:xfrm>
          <a:prstGeom prst="rect">
            <a:avLst/>
          </a:prstGeom>
        </p:spPr>
        <p:txBody>
          <a:bodyPr vert="horz" lIns="96594" tIns="48297" rIns="96594" bIns="48297" rtlCol="0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700" y="2"/>
            <a:ext cx="2984871" cy="501015"/>
          </a:xfrm>
          <a:prstGeom prst="rect">
            <a:avLst/>
          </a:prstGeom>
        </p:spPr>
        <p:txBody>
          <a:bodyPr vert="horz" lIns="96594" tIns="48297" rIns="96594" bIns="48297" rtlCol="0"/>
          <a:lstStyle>
            <a:lvl1pPr algn="r">
              <a:defRPr sz="1300"/>
            </a:lvl1pPr>
          </a:lstStyle>
          <a:p>
            <a:pPr>
              <a:defRPr/>
            </a:pPr>
            <a:fld id="{8C1B804A-BF9F-4A6A-86AA-FBD3512479D7}" type="datetimeFigureOut">
              <a:rPr lang="ru-RU"/>
              <a:pPr>
                <a:defRPr/>
              </a:pPr>
              <a:t>21.07.2023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4" tIns="48297" rIns="96594" bIns="4829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594" tIns="48297" rIns="96594" bIns="48297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8"/>
            <a:ext cx="2984871" cy="501015"/>
          </a:xfrm>
          <a:prstGeom prst="rect">
            <a:avLst/>
          </a:prstGeom>
        </p:spPr>
        <p:txBody>
          <a:bodyPr vert="horz" lIns="96594" tIns="48297" rIns="96594" bIns="48297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700" y="9517548"/>
            <a:ext cx="2984871" cy="501015"/>
          </a:xfrm>
          <a:prstGeom prst="rect">
            <a:avLst/>
          </a:prstGeom>
        </p:spPr>
        <p:txBody>
          <a:bodyPr vert="horz" lIns="96594" tIns="48297" rIns="96594" bIns="48297" rtlCol="0" anchor="b"/>
          <a:lstStyle>
            <a:lvl1pPr algn="r">
              <a:defRPr sz="1300"/>
            </a:lvl1pPr>
          </a:lstStyle>
          <a:p>
            <a:pPr>
              <a:defRPr/>
            </a:pPr>
            <a:fld id="{29B75182-AF26-4679-8361-B04D06AD320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400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B75182-AF26-4679-8361-B04D06AD320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321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7646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995936" y="2582004"/>
            <a:ext cx="4787416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uk-UA" dirty="0" smtClean="0"/>
              <a:t>заголовок</a:t>
            </a:r>
            <a:endParaRPr lang="uk-UA" dirty="0"/>
          </a:p>
        </p:txBody>
      </p:sp>
      <p:pic>
        <p:nvPicPr>
          <p:cNvPr id="5" name="Picture 2" descr="D:\Work\EDS\logo_active_group\presentation\title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47" y="0"/>
            <a:ext cx="91445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419872" y="317785"/>
            <a:ext cx="936104" cy="131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640"/>
            <a:ext cx="1440160" cy="1497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Work\EDS\logo_active_group\presentation\title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1445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995936" y="2582004"/>
            <a:ext cx="4787416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uk-UA" dirty="0" smtClean="0"/>
              <a:t>заголовок</a:t>
            </a:r>
            <a:endParaRPr lang="uk-UA" dirty="0"/>
          </a:p>
        </p:txBody>
      </p:sp>
      <p:pic>
        <p:nvPicPr>
          <p:cNvPr id="4" name="Рисунок 3"/>
          <p:cNvPicPr/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419872" y="317785"/>
            <a:ext cx="936104" cy="131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685" y="317785"/>
            <a:ext cx="1351483" cy="1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2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 userDrawn="1"/>
        </p:nvSpPr>
        <p:spPr bwMode="auto">
          <a:xfrm>
            <a:off x="179512" y="116632"/>
            <a:ext cx="82296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000" b="1" kern="1200" dirty="0">
                <a:solidFill>
                  <a:srgbClr val="912D29"/>
                </a:solidFill>
                <a:latin typeface="Myriad Pro" pitchFamily="34" charset="0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b="1" dirty="0" smtClean="0">
                <a:solidFill>
                  <a:srgbClr val="912D29"/>
                </a:solidFill>
                <a:latin typeface="Myriad Pro" pitchFamily="34" charset="0"/>
              </a:rPr>
              <a:t>Методологія</a:t>
            </a:r>
            <a:endParaRPr lang="ru-RU" b="1" dirty="0">
              <a:solidFill>
                <a:srgbClr val="912D29"/>
              </a:solidFill>
              <a:latin typeface="Myriad Pro" pitchFamily="34" charset="0"/>
            </a:endParaRPr>
          </a:p>
        </p:txBody>
      </p:sp>
      <p:pic>
        <p:nvPicPr>
          <p:cNvPr id="4" name="Picture 2" descr="D:\Work\АктивГрупп\Образование\pic\noun_525105_cc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6605" y="872086"/>
            <a:ext cx="1225075" cy="146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 userDrawn="1"/>
        </p:nvCxnSpPr>
        <p:spPr>
          <a:xfrm flipH="1">
            <a:off x="0" y="638352"/>
            <a:ext cx="8229018" cy="0"/>
          </a:xfrm>
          <a:prstGeom prst="line">
            <a:avLst/>
          </a:prstGeom>
          <a:ln w="28575">
            <a:solidFill>
              <a:srgbClr val="5556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 userDrawn="1"/>
        </p:nvSpPr>
        <p:spPr>
          <a:xfrm>
            <a:off x="8229018" y="368352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rgbClr val="5556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55565B"/>
                </a:solidFill>
              </a:ln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8325750" y="469075"/>
            <a:ext cx="54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794812FE-3D51-4C8A-B35C-2398FB72705A}" type="slidenum">
              <a:rPr lang="it-IT" sz="1600" b="1" smtClean="0">
                <a:latin typeface="Myriad Pro" panose="020B0503030403020204"/>
              </a:rPr>
              <a:pPr/>
              <a:t>‹№›</a:t>
            </a:fld>
            <a:endParaRPr lang="uk-UA" sz="1600" b="1" dirty="0">
              <a:latin typeface="Arial Black" panose="020B0A040201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H="1">
            <a:off x="971600" y="6322466"/>
            <a:ext cx="7576974" cy="0"/>
          </a:xfrm>
          <a:prstGeom prst="line">
            <a:avLst/>
          </a:prstGeom>
          <a:ln w="28575">
            <a:solidFill>
              <a:srgbClr val="5556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 userDrawn="1"/>
        </p:nvSpPr>
        <p:spPr>
          <a:xfrm>
            <a:off x="8548574" y="6204377"/>
            <a:ext cx="236178" cy="236178"/>
          </a:xfrm>
          <a:prstGeom prst="ellipse">
            <a:avLst/>
          </a:prstGeom>
          <a:solidFill>
            <a:srgbClr val="912D29"/>
          </a:solidFill>
          <a:ln>
            <a:solidFill>
              <a:srgbClr val="912D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107504" y="5877272"/>
            <a:ext cx="864096" cy="864096"/>
            <a:chOff x="7445326" y="-47947"/>
            <a:chExt cx="963744" cy="963744"/>
          </a:xfrm>
        </p:grpSpPr>
        <p:sp>
          <p:nvSpPr>
            <p:cNvPr id="13" name="Овал 12"/>
            <p:cNvSpPr/>
            <p:nvPr/>
          </p:nvSpPr>
          <p:spPr>
            <a:xfrm>
              <a:off x="7445326" y="-47947"/>
              <a:ext cx="963744" cy="96374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556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4" name="Picture 2" descr="D:\Work\EDS\logo_active_group\logo\170116_logo_ag_color_square_goriz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7791" r="4701" b="38187"/>
            <a:stretch/>
          </p:blipFill>
          <p:spPr bwMode="auto">
            <a:xfrm>
              <a:off x="7614815" y="275374"/>
              <a:ext cx="624906" cy="318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Прямоугольник 14"/>
          <p:cNvSpPr/>
          <p:nvPr userDrawn="1"/>
        </p:nvSpPr>
        <p:spPr>
          <a:xfrm>
            <a:off x="5798210" y="6355299"/>
            <a:ext cx="27008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i="1" dirty="0" smtClean="0">
                <a:latin typeface="Myriad Pro" pitchFamily="34" charset="0"/>
              </a:rPr>
              <a:t>Червень, 2023 р.</a:t>
            </a:r>
            <a:endParaRPr lang="ru-RU" sz="1200" i="1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52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 userDrawn="1"/>
        </p:nvGrpSpPr>
        <p:grpSpPr>
          <a:xfrm>
            <a:off x="107504" y="5877272"/>
            <a:ext cx="864096" cy="864096"/>
            <a:chOff x="7445326" y="-47947"/>
            <a:chExt cx="963744" cy="963744"/>
          </a:xfrm>
        </p:grpSpPr>
        <p:sp>
          <p:nvSpPr>
            <p:cNvPr id="19" name="Овал 18"/>
            <p:cNvSpPr/>
            <p:nvPr/>
          </p:nvSpPr>
          <p:spPr>
            <a:xfrm>
              <a:off x="7445326" y="-47947"/>
              <a:ext cx="963744" cy="96374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556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0" name="Picture 2" descr="D:\Work\EDS\logo_active_group\logo\170116_logo_ag_color_square_goriz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7791" r="4701" b="38187"/>
            <a:stretch/>
          </p:blipFill>
          <p:spPr bwMode="auto">
            <a:xfrm>
              <a:off x="7614815" y="275374"/>
              <a:ext cx="624906" cy="318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1" name="Прямая соединительная линия 20"/>
          <p:cNvCxnSpPr/>
          <p:nvPr userDrawn="1"/>
        </p:nvCxnSpPr>
        <p:spPr>
          <a:xfrm flipH="1">
            <a:off x="971600" y="6322466"/>
            <a:ext cx="7576974" cy="0"/>
          </a:xfrm>
          <a:prstGeom prst="line">
            <a:avLst/>
          </a:prstGeom>
          <a:ln w="28575">
            <a:solidFill>
              <a:srgbClr val="5556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 userDrawn="1"/>
        </p:nvSpPr>
        <p:spPr>
          <a:xfrm>
            <a:off x="8548574" y="6204377"/>
            <a:ext cx="236178" cy="236178"/>
          </a:xfrm>
          <a:prstGeom prst="ellipse">
            <a:avLst/>
          </a:prstGeom>
          <a:solidFill>
            <a:srgbClr val="912D29"/>
          </a:solidFill>
          <a:ln>
            <a:solidFill>
              <a:srgbClr val="912D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4" name="Прямая соединительная линия 23"/>
          <p:cNvCxnSpPr/>
          <p:nvPr userDrawn="1"/>
        </p:nvCxnSpPr>
        <p:spPr>
          <a:xfrm flipH="1">
            <a:off x="0" y="638352"/>
            <a:ext cx="8229018" cy="0"/>
          </a:xfrm>
          <a:prstGeom prst="line">
            <a:avLst/>
          </a:prstGeom>
          <a:ln w="28575">
            <a:solidFill>
              <a:srgbClr val="5556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29048" y="145483"/>
            <a:ext cx="8143352" cy="490538"/>
          </a:xfrm>
        </p:spPr>
        <p:txBody>
          <a:bodyPr/>
          <a:lstStyle>
            <a:lvl1pPr>
              <a:defRPr lang="ru-RU" b="1" kern="1200" dirty="0">
                <a:solidFill>
                  <a:srgbClr val="912D29"/>
                </a:solidFill>
                <a:latin typeface="Myriad Pro" pitchFamily="34" charset="0"/>
                <a:ea typeface="+mn-ea"/>
                <a:cs typeface="+mn-cs"/>
              </a:defRPr>
            </a:lvl1pPr>
          </a:lstStyle>
          <a:p>
            <a:r>
              <a:rPr lang="uk-UA" noProof="0" dirty="0" err="1" smtClean="0"/>
              <a:t>Образец</a:t>
            </a:r>
            <a:r>
              <a:rPr lang="uk-UA" noProof="0" dirty="0" smtClean="0"/>
              <a:t> заголовка</a:t>
            </a:r>
            <a:endParaRPr lang="uk-UA" noProof="0" dirty="0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5798210" y="6355299"/>
            <a:ext cx="27008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i="1" dirty="0" smtClean="0">
                <a:latin typeface="Myriad Pro" pitchFamily="34" charset="0"/>
              </a:rPr>
              <a:t>Червень, 2023 р.</a:t>
            </a:r>
            <a:endParaRPr lang="ru-RU" sz="1200" i="1" dirty="0">
              <a:latin typeface="Myriad Pro" pitchFamily="34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954820" y="6336633"/>
            <a:ext cx="4121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200" b="0" i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Оцінка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умов </a:t>
            </a:r>
            <a:r>
              <a:rPr lang="ru-RU" sz="1200" b="0" i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праці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медичних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працівників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та </a:t>
            </a:r>
            <a:r>
              <a:rPr lang="ru-RU" sz="1200" b="0" i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реформування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сфери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медицини</a:t>
            </a:r>
            <a:endParaRPr lang="ru-RU" sz="1200" b="0" i="1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Овал 25"/>
          <p:cNvSpPr/>
          <p:nvPr userDrawn="1"/>
        </p:nvSpPr>
        <p:spPr>
          <a:xfrm>
            <a:off x="8229018" y="368352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rgbClr val="5556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55565B"/>
                </a:solidFill>
              </a:ln>
            </a:endParaRP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8229018" y="469075"/>
            <a:ext cx="54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794812FE-3D51-4C8A-B35C-2398FB72705A}" type="slidenum">
              <a:rPr lang="it-IT" sz="1600" b="1" smtClean="0">
                <a:latin typeface="Myriad Pro" panose="020B0503030403020204"/>
              </a:rPr>
              <a:pPr algn="ctr"/>
              <a:t>‹№›</a:t>
            </a:fld>
            <a:endParaRPr lang="uk-UA" sz="1600" b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Work\EDS\logo_active_group\presentation\title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91"/>
            <a:ext cx="91445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3563888" y="2483224"/>
            <a:ext cx="4680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більше досліджень на</a:t>
            </a:r>
          </a:p>
          <a:p>
            <a:pPr algn="ctr"/>
            <a:endParaRPr lang="uk-UA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800" b="1" i="1" u="sng" dirty="0" smtClean="0">
                <a:solidFill>
                  <a:srgbClr val="860A0E"/>
                </a:solidFill>
              </a:rPr>
              <a:t>http://activegroup.com.ua</a:t>
            </a:r>
            <a:endParaRPr lang="uk-UA" sz="2800" b="1" i="1" u="sng" dirty="0" smtClean="0">
              <a:solidFill>
                <a:srgbClr val="860A0E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635896" y="6165304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/>
              <a:t>Досліджуємо громадську думку з 2011 року</a:t>
            </a:r>
            <a:endParaRPr lang="ru-RU" sz="1600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743908" y="4293096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0" u="none" kern="1200" dirty="0" smtClean="0">
                <a:solidFill>
                  <a:srgbClr val="860A0E"/>
                </a:solidFill>
                <a:latin typeface="Arial" charset="0"/>
                <a:ea typeface="+mn-ea"/>
                <a:cs typeface="+mn-cs"/>
              </a:rPr>
              <a:t>(</a:t>
            </a:r>
            <a:r>
              <a:rPr lang="uk-UA" sz="2800" b="1" i="0" u="none" kern="1200" dirty="0" smtClean="0">
                <a:solidFill>
                  <a:srgbClr val="860A0E"/>
                </a:solidFill>
                <a:latin typeface="Arial" charset="0"/>
                <a:ea typeface="+mn-ea"/>
                <a:cs typeface="+mn-cs"/>
              </a:rPr>
              <a:t>050</a:t>
            </a:r>
            <a:r>
              <a:rPr lang="ru-RU" sz="2800" b="1" i="0" u="none" kern="1200" dirty="0" smtClean="0">
                <a:solidFill>
                  <a:srgbClr val="860A0E"/>
                </a:solidFill>
                <a:latin typeface="Arial" charset="0"/>
                <a:ea typeface="+mn-ea"/>
                <a:cs typeface="+mn-cs"/>
              </a:rPr>
              <a:t>)</a:t>
            </a:r>
            <a:r>
              <a:rPr lang="en-US" sz="2800" b="1" i="0" u="none" kern="1200" dirty="0" smtClean="0">
                <a:solidFill>
                  <a:srgbClr val="860A0E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uk-UA" sz="2800" b="1" i="0" u="none" kern="1200" dirty="0" smtClean="0">
                <a:solidFill>
                  <a:srgbClr val="860A0E"/>
                </a:solidFill>
                <a:latin typeface="Arial" charset="0"/>
                <a:ea typeface="+mn-ea"/>
                <a:cs typeface="+mn-cs"/>
              </a:rPr>
              <a:t>410</a:t>
            </a:r>
            <a:r>
              <a:rPr lang="ru-RU" sz="2800" b="1" i="0" u="none" kern="1200" dirty="0" smtClean="0">
                <a:solidFill>
                  <a:srgbClr val="860A0E"/>
                </a:solidFill>
                <a:latin typeface="Arial" charset="0"/>
                <a:ea typeface="+mn-ea"/>
                <a:cs typeface="+mn-cs"/>
              </a:rPr>
              <a:t>-</a:t>
            </a:r>
            <a:r>
              <a:rPr lang="uk-UA" sz="2800" b="1" i="0" u="none" kern="1200" dirty="0" smtClean="0">
                <a:solidFill>
                  <a:srgbClr val="860A0E"/>
                </a:solidFill>
                <a:latin typeface="Arial" charset="0"/>
                <a:ea typeface="+mn-ea"/>
                <a:cs typeface="+mn-cs"/>
              </a:rPr>
              <a:t>21</a:t>
            </a:r>
            <a:r>
              <a:rPr lang="ru-RU" sz="2800" b="1" i="0" u="none" kern="1200" dirty="0" smtClean="0">
                <a:solidFill>
                  <a:srgbClr val="860A0E"/>
                </a:solidFill>
                <a:latin typeface="Arial" charset="0"/>
                <a:ea typeface="+mn-ea"/>
                <a:cs typeface="+mn-cs"/>
              </a:rPr>
              <a:t>-</a:t>
            </a:r>
            <a:r>
              <a:rPr lang="uk-UA" sz="2800" b="1" i="0" u="none" kern="1200" dirty="0" smtClean="0">
                <a:solidFill>
                  <a:srgbClr val="860A0E"/>
                </a:solidFill>
                <a:latin typeface="Arial" charset="0"/>
                <a:ea typeface="+mn-ea"/>
                <a:cs typeface="+mn-cs"/>
              </a:rPr>
              <a:t>80</a:t>
            </a:r>
            <a:endParaRPr lang="ru-RU" sz="2800" b="1" i="0" u="none" kern="1200" dirty="0">
              <a:solidFill>
                <a:srgbClr val="860A0E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Рисунок 8"/>
          <p:cNvPicPr/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419872" y="317785"/>
            <a:ext cx="936104" cy="131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6" y="186693"/>
            <a:ext cx="1548172" cy="160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8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0175" y="44450"/>
            <a:ext cx="82296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4150" y="908050"/>
            <a:ext cx="8502650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1"/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13" r:id="rId2"/>
    <p:sldLayoutId id="2147484110" r:id="rId3"/>
    <p:sldLayoutId id="2147484109" r:id="rId4"/>
    <p:sldLayoutId id="214748411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266700" indent="-266700" algn="just" rtl="0" eaLnBrk="0" fontAlgn="base" hangingPunct="0">
        <a:spcBef>
          <a:spcPct val="30000"/>
        </a:spcBef>
        <a:spcAft>
          <a:spcPct val="0"/>
        </a:spcAft>
        <a:buClr>
          <a:srgbClr val="CC0000"/>
        </a:buClr>
        <a:buFont typeface="Wingdings 2" pitchFamily="18" charset="2"/>
        <a:buChar char="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268288" algn="just" rtl="0" eaLnBrk="0" fontAlgn="base" hangingPunct="0">
        <a:spcBef>
          <a:spcPct val="30000"/>
        </a:spcBef>
        <a:spcAft>
          <a:spcPct val="0"/>
        </a:spcAft>
        <a:buClr>
          <a:srgbClr val="CC0000"/>
        </a:buClr>
        <a:buFont typeface="Wingdings 2" pitchFamily="18" charset="2"/>
        <a:buChar char="¢"/>
        <a:defRPr sz="1400">
          <a:solidFill>
            <a:schemeClr val="tx1"/>
          </a:solidFill>
          <a:latin typeface="+mn-lt"/>
        </a:defRPr>
      </a:lvl2pPr>
      <a:lvl3pPr marL="1098550" indent="-109538" algn="l" rtl="0" eaLnBrk="0" fontAlgn="base" hangingPunct="0">
        <a:spcBef>
          <a:spcPct val="3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+mn-lt"/>
        </a:defRPr>
      </a:lvl3pPr>
      <a:lvl4pPr marL="1277938" indent="93663" algn="l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Font typeface="Arial" charset="0"/>
        <a:buChar char=" "/>
        <a:defRPr sz="2000">
          <a:solidFill>
            <a:schemeClr val="tx1"/>
          </a:solidFill>
          <a:latin typeface="+mn-lt"/>
        </a:defRPr>
      </a:lvl4pPr>
      <a:lvl5pPr marL="2159000" indent="-228600" algn="l" rtl="0" eaLnBrk="0" fontAlgn="base" hangingPunct="0">
        <a:spcBef>
          <a:spcPct val="3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fontAlgn="base">
        <a:spcBef>
          <a:spcPct val="3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fontAlgn="base">
        <a:spcBef>
          <a:spcPct val="3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fontAlgn="base">
        <a:spcBef>
          <a:spcPct val="3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fontAlgn="base">
        <a:spcBef>
          <a:spcPct val="3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9.xml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1.xml"/><Relationship Id="rId2" Type="http://schemas.openxmlformats.org/officeDocument/2006/relationships/chart" Target="../charts/chart150.xml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3.xml"/><Relationship Id="rId2" Type="http://schemas.openxmlformats.org/officeDocument/2006/relationships/chart" Target="../charts/chart152.xml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5.xml"/><Relationship Id="rId2" Type="http://schemas.openxmlformats.org/officeDocument/2006/relationships/chart" Target="../charts/chart154.xml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6.xml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7.xml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9.xml"/><Relationship Id="rId2" Type="http://schemas.openxmlformats.org/officeDocument/2006/relationships/chart" Target="../charts/chart158.xml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1.xml"/><Relationship Id="rId2" Type="http://schemas.openxmlformats.org/officeDocument/2006/relationships/chart" Target="../charts/chart160.xml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2.xml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4.xml"/><Relationship Id="rId2" Type="http://schemas.openxmlformats.org/officeDocument/2006/relationships/chart" Target="../charts/chart16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6.xml"/><Relationship Id="rId2" Type="http://schemas.openxmlformats.org/officeDocument/2006/relationships/chart" Target="../charts/chart165.xml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8.xml"/><Relationship Id="rId2" Type="http://schemas.openxmlformats.org/officeDocument/2006/relationships/chart" Target="../charts/chart167.xml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9.xml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1.xml"/><Relationship Id="rId2" Type="http://schemas.openxmlformats.org/officeDocument/2006/relationships/chart" Target="../charts/chart170.xml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3.xml"/><Relationship Id="rId2" Type="http://schemas.openxmlformats.org/officeDocument/2006/relationships/chart" Target="../charts/chart172.xml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5.xml"/><Relationship Id="rId2" Type="http://schemas.openxmlformats.org/officeDocument/2006/relationships/chart" Target="../charts/chart174.xml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6.xml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7.xml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9.xml"/><Relationship Id="rId2" Type="http://schemas.openxmlformats.org/officeDocument/2006/relationships/chart" Target="../charts/chart178.xml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1.xml"/><Relationship Id="rId2" Type="http://schemas.openxmlformats.org/officeDocument/2006/relationships/chart" Target="../charts/chart18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2.xml"/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4.xml"/><Relationship Id="rId2" Type="http://schemas.openxmlformats.org/officeDocument/2006/relationships/chart" Target="../charts/chart183.xml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6.xml"/><Relationship Id="rId2" Type="http://schemas.openxmlformats.org/officeDocument/2006/relationships/chart" Target="../charts/chart185.xml"/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8.xml"/><Relationship Id="rId2" Type="http://schemas.openxmlformats.org/officeDocument/2006/relationships/chart" Target="../charts/chart187.xml"/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9.xml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1.xml"/><Relationship Id="rId2" Type="http://schemas.openxmlformats.org/officeDocument/2006/relationships/chart" Target="../charts/chart190.xml"/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3.xml"/><Relationship Id="rId2" Type="http://schemas.openxmlformats.org/officeDocument/2006/relationships/chart" Target="../charts/chart192.xml"/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5.xml"/><Relationship Id="rId2" Type="http://schemas.openxmlformats.org/officeDocument/2006/relationships/chart" Target="../charts/chart194.xml"/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6.xml"/><Relationship Id="rId1" Type="http://schemas.openxmlformats.org/officeDocument/2006/relationships/slideLayout" Target="../slideLayouts/slideLayout4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9.xml"/><Relationship Id="rId2" Type="http://schemas.openxmlformats.org/officeDocument/2006/relationships/chart" Target="../charts/chart198.xml"/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1.xml"/><Relationship Id="rId2" Type="http://schemas.openxmlformats.org/officeDocument/2006/relationships/chart" Target="../charts/chart200.xml"/><Relationship Id="rId1" Type="http://schemas.openxmlformats.org/officeDocument/2006/relationships/slideLayout" Target="../slideLayouts/slideLayout4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2.xml"/><Relationship Id="rId1" Type="http://schemas.openxmlformats.org/officeDocument/2006/relationships/slideLayout" Target="../slideLayouts/slideLayout4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1.xml"/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1.xml"/><Relationship Id="rId2" Type="http://schemas.openxmlformats.org/officeDocument/2006/relationships/chart" Target="../charts/chart90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3.xml"/><Relationship Id="rId2" Type="http://schemas.openxmlformats.org/officeDocument/2006/relationships/chart" Target="../charts/chart92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5.xml"/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6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8.xml"/><Relationship Id="rId2" Type="http://schemas.openxmlformats.org/officeDocument/2006/relationships/chart" Target="../charts/chart97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0.xml"/><Relationship Id="rId2" Type="http://schemas.openxmlformats.org/officeDocument/2006/relationships/chart" Target="../charts/chart99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2.xml"/><Relationship Id="rId2" Type="http://schemas.openxmlformats.org/officeDocument/2006/relationships/chart" Target="../charts/chart101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4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5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7.xml"/><Relationship Id="rId2" Type="http://schemas.openxmlformats.org/officeDocument/2006/relationships/chart" Target="../charts/chart106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9.xml"/><Relationship Id="rId2" Type="http://schemas.openxmlformats.org/officeDocument/2006/relationships/chart" Target="../charts/chart108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0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1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2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4.xml"/><Relationship Id="rId2" Type="http://schemas.openxmlformats.org/officeDocument/2006/relationships/chart" Target="../charts/chart113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6.xml"/><Relationship Id="rId2" Type="http://schemas.openxmlformats.org/officeDocument/2006/relationships/chart" Target="../charts/chart115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8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0.xml"/><Relationship Id="rId2" Type="http://schemas.openxmlformats.org/officeDocument/2006/relationships/chart" Target="../charts/chart119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2.xml"/><Relationship Id="rId2" Type="http://schemas.openxmlformats.org/officeDocument/2006/relationships/chart" Target="../charts/chart121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3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4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5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7.xml"/><Relationship Id="rId2" Type="http://schemas.openxmlformats.org/officeDocument/2006/relationships/chart" Target="../charts/chart126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9.xml"/><Relationship Id="rId2" Type="http://schemas.openxmlformats.org/officeDocument/2006/relationships/chart" Target="../charts/chart128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0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3.xml"/><Relationship Id="rId2" Type="http://schemas.openxmlformats.org/officeDocument/2006/relationships/chart" Target="../charts/chart132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5.xml"/><Relationship Id="rId2" Type="http://schemas.openxmlformats.org/officeDocument/2006/relationships/chart" Target="../charts/chart134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6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7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9.xml"/><Relationship Id="rId2" Type="http://schemas.openxmlformats.org/officeDocument/2006/relationships/chart" Target="../charts/chart138.xm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1.xml"/><Relationship Id="rId2" Type="http://schemas.openxmlformats.org/officeDocument/2006/relationships/chart" Target="../charts/chart140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2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4.xml"/><Relationship Id="rId2" Type="http://schemas.openxmlformats.org/officeDocument/2006/relationships/chart" Target="../charts/chart143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6.xml"/><Relationship Id="rId2" Type="http://schemas.openxmlformats.org/officeDocument/2006/relationships/chart" Target="../charts/chart145.xml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8.xml"/><Relationship Id="rId2" Type="http://schemas.openxmlformats.org/officeDocument/2006/relationships/chart" Target="../charts/chart14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2564904"/>
            <a:ext cx="5760640" cy="3439284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Оцінка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умов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праці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медичних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працівників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реформування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сфери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медицини</a:t>
            </a:r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Національ</a:t>
            </a:r>
            <a:r>
              <a:rPr lang="uk-U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 </a:t>
            </a:r>
            <a:r>
              <a:rPr lang="uk-U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дослідження</a:t>
            </a:r>
            <a:br>
              <a:rPr lang="uk-U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Дослідницька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компанія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«</a:t>
            </a: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Active Group» </a:t>
            </a:r>
            <a:r>
              <a:rPr lang="uk-UA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спільно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 </a:t>
            </a:r>
            <a:r>
              <a:rPr lang="ru-RU" sz="1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Всеукраїнським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лікарським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товариством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1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Асоціацією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міст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України</a:t>
            </a:r>
            <a:r>
              <a:rPr lang="uk-U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Червень, 2023 р.</a:t>
            </a:r>
            <a:endParaRPr lang="uk-UA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2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310494" cy="490538"/>
          </a:xfrm>
        </p:spPr>
        <p:txBody>
          <a:bodyPr/>
          <a:lstStyle/>
          <a:p>
            <a:r>
              <a:rPr lang="ru-RU" dirty="0"/>
              <a:t>Оцінка </a:t>
            </a:r>
            <a:r>
              <a:rPr lang="ru-RU" dirty="0" err="1"/>
              <a:t>готовності</a:t>
            </a:r>
            <a:r>
              <a:rPr lang="ru-RU" dirty="0"/>
              <a:t> </a:t>
            </a:r>
            <a:r>
              <a:rPr lang="ru-RU" dirty="0" err="1"/>
              <a:t>медичного</a:t>
            </a:r>
            <a:r>
              <a:rPr lang="ru-RU" dirty="0"/>
              <a:t> закладу до роботи в умовах війни (в розрізі </a:t>
            </a:r>
            <a:r>
              <a:rPr lang="ru-RU" dirty="0" err="1"/>
              <a:t>допомоги</a:t>
            </a:r>
            <a:r>
              <a:rPr lang="ru-RU" dirty="0"/>
              <a:t> та </a:t>
            </a:r>
            <a:r>
              <a:rPr lang="ru-RU" dirty="0" err="1"/>
              <a:t>регіону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 </a:t>
            </a:r>
            <a:r>
              <a:rPr lang="ru-RU" sz="1600" i="1" dirty="0" err="1">
                <a:latin typeface="Calibri" panose="020F0502020204030204" pitchFamily="34" charset="0"/>
              </a:rPr>
              <a:t>ви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оцінюєте</a:t>
            </a:r>
            <a:r>
              <a:rPr lang="ru-RU" sz="1600" i="1" dirty="0">
                <a:latin typeface="Calibri" panose="020F0502020204030204" pitchFamily="34" charset="0"/>
              </a:rPr>
              <a:t> за </a:t>
            </a:r>
            <a:r>
              <a:rPr lang="ru-RU" sz="1600" i="1" dirty="0" err="1">
                <a:latin typeface="Calibri" panose="020F0502020204030204" pitchFamily="34" charset="0"/>
              </a:rPr>
              <a:t>п'ятибальною</a:t>
            </a:r>
            <a:r>
              <a:rPr lang="ru-RU" sz="1600" i="1" dirty="0">
                <a:latin typeface="Calibri" panose="020F0502020204030204" pitchFamily="34" charset="0"/>
              </a:rPr>
              <a:t>  шкалою </a:t>
            </a:r>
            <a:r>
              <a:rPr lang="ru-RU" sz="1600" i="1" dirty="0" err="1">
                <a:latin typeface="Calibri" panose="020F0502020204030204" pitchFamily="34" charset="0"/>
              </a:rPr>
              <a:t>наступні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 smtClean="0">
                <a:latin typeface="Calibri" panose="020F0502020204030204" pitchFamily="34" charset="0"/>
              </a:rPr>
              <a:t>аспекти</a:t>
            </a:r>
            <a:r>
              <a:rPr lang="ru-RU" sz="1600" i="1" dirty="0" smtClean="0">
                <a:latin typeface="Calibri" panose="020F0502020204030204" pitchFamily="34" charset="0"/>
              </a:rPr>
              <a:t>: </a:t>
            </a:r>
            <a:r>
              <a:rPr lang="ru-RU" sz="1600" i="1" dirty="0" err="1" smtClean="0">
                <a:latin typeface="Calibri" panose="020F0502020204030204" pitchFamily="34" charset="0"/>
              </a:rPr>
              <a:t>готовність</a:t>
            </a:r>
            <a:r>
              <a:rPr lang="ru-RU" sz="1600" i="1" dirty="0" smtClean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вашого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медичного</a:t>
            </a:r>
            <a:r>
              <a:rPr lang="ru-RU" sz="1600" i="1" dirty="0">
                <a:latin typeface="Calibri" panose="020F0502020204030204" pitchFamily="34" charset="0"/>
              </a:rPr>
              <a:t> закладу до </a:t>
            </a:r>
            <a:r>
              <a:rPr lang="ru-RU" sz="1600" i="1" dirty="0" err="1">
                <a:latin typeface="Calibri" panose="020F0502020204030204" pitchFamily="34" charset="0"/>
              </a:rPr>
              <a:t>роботи</a:t>
            </a:r>
            <a:r>
              <a:rPr lang="ru-RU" sz="1600" i="1" dirty="0">
                <a:latin typeface="Calibri" panose="020F0502020204030204" pitchFamily="34" charset="0"/>
              </a:rPr>
              <a:t> в </a:t>
            </a:r>
            <a:r>
              <a:rPr lang="ru-RU" sz="1600" i="1" dirty="0" err="1">
                <a:latin typeface="Calibri" panose="020F0502020204030204" pitchFamily="34" charset="0"/>
              </a:rPr>
              <a:t>умовах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війни</a:t>
            </a:r>
            <a:r>
              <a:rPr lang="ru-RU" sz="1600" i="1" dirty="0" smtClean="0">
                <a:latin typeface="Calibri" panose="020F0502020204030204" pitchFamily="34" charset="0"/>
              </a:rPr>
              <a:t>?  </a:t>
            </a:r>
            <a:r>
              <a:rPr lang="ru-RU" sz="1600" i="1" dirty="0">
                <a:latin typeface="Calibri" panose="020F0502020204030204" pitchFamily="34" charset="0"/>
              </a:rPr>
              <a:t>(за шкалою </a:t>
            </a:r>
            <a:r>
              <a:rPr lang="ru-RU" sz="1600" i="1" dirty="0" err="1">
                <a:latin typeface="Calibri" panose="020F0502020204030204" pitchFamily="34" charset="0"/>
              </a:rPr>
              <a:t>від</a:t>
            </a:r>
            <a:r>
              <a:rPr lang="ru-RU" sz="1600" i="1" dirty="0">
                <a:latin typeface="Calibri" panose="020F0502020204030204" pitchFamily="34" charset="0"/>
              </a:rPr>
              <a:t> 1 до 5, де 1 - </a:t>
            </a:r>
            <a:r>
              <a:rPr lang="ru-RU" sz="1600" i="1" dirty="0" err="1">
                <a:latin typeface="Calibri" panose="020F0502020204030204" pitchFamily="34" charset="0"/>
              </a:rPr>
              <a:t>мінімальна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5 - максимальна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 smtClean="0">
                <a:latin typeface="Calibri" panose="020F0502020204030204" pitchFamily="34" charset="0"/>
              </a:rPr>
              <a:t>).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7" name="Діаграма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74483"/>
              </p:ext>
            </p:extLst>
          </p:nvPr>
        </p:nvGraphicFramePr>
        <p:xfrm>
          <a:off x="78844" y="1922226"/>
          <a:ext cx="4709180" cy="3720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іаграма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811917"/>
              </p:ext>
            </p:extLst>
          </p:nvPr>
        </p:nvGraphicFramePr>
        <p:xfrm>
          <a:off x="4644008" y="1922226"/>
          <a:ext cx="4499992" cy="3712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383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smtClean="0"/>
              <a:t>Підтримка </a:t>
            </a:r>
            <a:r>
              <a:rPr lang="ru-RU" dirty="0" err="1" smtClean="0"/>
              <a:t>Проєкту</a:t>
            </a:r>
            <a:r>
              <a:rPr lang="ru-RU" dirty="0" smtClean="0"/>
              <a:t> </a:t>
            </a:r>
            <a:r>
              <a:rPr lang="ru-RU" dirty="0"/>
              <a:t>Закону «Про </a:t>
            </a:r>
            <a:r>
              <a:rPr lang="ru-RU" dirty="0" err="1"/>
              <a:t>самоврядування</a:t>
            </a:r>
            <a:r>
              <a:rPr lang="ru-RU" dirty="0"/>
              <a:t> </a:t>
            </a:r>
            <a:r>
              <a:rPr lang="ru-RU" dirty="0" err="1"/>
              <a:t>медичних</a:t>
            </a:r>
            <a:r>
              <a:rPr lang="ru-RU" dirty="0"/>
              <a:t> </a:t>
            </a:r>
            <a:r>
              <a:rPr lang="ru-RU" dirty="0" err="1"/>
              <a:t>професій</a:t>
            </a:r>
            <a:r>
              <a:rPr lang="ru-RU" dirty="0"/>
              <a:t> в Україні» (в розрізі </a:t>
            </a:r>
            <a:r>
              <a:rPr lang="ru-RU" dirty="0" err="1"/>
              <a:t>віку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підтримуєте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Проєкт</a:t>
            </a:r>
            <a:r>
              <a:rPr lang="ru-RU" sz="1600" i="1" dirty="0">
                <a:latin typeface="Calibri" panose="020F0502020204030204" pitchFamily="34" charset="0"/>
              </a:rPr>
              <a:t> Закону «Про </a:t>
            </a:r>
            <a:r>
              <a:rPr lang="ru-RU" sz="1600" i="1" dirty="0" err="1">
                <a:latin typeface="Calibri" panose="020F0502020204030204" pitchFamily="34" charset="0"/>
              </a:rPr>
              <a:t>самоврядування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медичних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професій</a:t>
            </a:r>
            <a:r>
              <a:rPr lang="ru-RU" sz="1600" i="1" dirty="0">
                <a:latin typeface="Calibri" panose="020F0502020204030204" pitchFamily="34" charset="0"/>
              </a:rPr>
              <a:t> в </a:t>
            </a:r>
            <a:r>
              <a:rPr lang="ru-RU" sz="1600" i="1" dirty="0" err="1">
                <a:latin typeface="Calibri" panose="020F0502020204030204" pitchFamily="34" charset="0"/>
              </a:rPr>
              <a:t>Україні</a:t>
            </a:r>
            <a:r>
              <a:rPr lang="ru-RU" sz="1600" i="1" dirty="0">
                <a:latin typeface="Calibri" panose="020F0502020204030204" pitchFamily="34" charset="0"/>
              </a:rPr>
              <a:t>»?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048135"/>
              </p:ext>
            </p:extLst>
          </p:nvPr>
        </p:nvGraphicFramePr>
        <p:xfrm>
          <a:off x="78844" y="1484784"/>
          <a:ext cx="888564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458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Доцільність</a:t>
            </a:r>
            <a:r>
              <a:rPr lang="ru-RU" dirty="0" smtClean="0"/>
              <a:t> </a:t>
            </a:r>
            <a:r>
              <a:rPr lang="ru-RU" dirty="0" err="1" smtClean="0"/>
              <a:t>прийняття</a:t>
            </a:r>
            <a:r>
              <a:rPr lang="ru-RU" dirty="0" smtClean="0"/>
              <a:t> Закону </a:t>
            </a:r>
            <a:r>
              <a:rPr lang="ru-RU" dirty="0"/>
              <a:t>«Про </a:t>
            </a:r>
            <a:r>
              <a:rPr lang="ru-RU" dirty="0" err="1"/>
              <a:t>самоврядування</a:t>
            </a:r>
            <a:r>
              <a:rPr lang="ru-RU" dirty="0"/>
              <a:t> </a:t>
            </a:r>
            <a:r>
              <a:rPr lang="ru-RU" dirty="0" err="1"/>
              <a:t>медичних</a:t>
            </a:r>
            <a:r>
              <a:rPr lang="ru-RU" dirty="0"/>
              <a:t> </a:t>
            </a:r>
            <a:r>
              <a:rPr lang="ru-RU" dirty="0" err="1"/>
              <a:t>професій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»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доцільно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приймати</a:t>
            </a:r>
            <a:r>
              <a:rPr lang="ru-RU" sz="1600" i="1" dirty="0">
                <a:latin typeface="Calibri" panose="020F0502020204030204" pitchFamily="34" charset="0"/>
              </a:rPr>
              <a:t> Закон «Про </a:t>
            </a:r>
            <a:r>
              <a:rPr lang="ru-RU" sz="1600" i="1" dirty="0" err="1">
                <a:latin typeface="Calibri" panose="020F0502020204030204" pitchFamily="34" charset="0"/>
              </a:rPr>
              <a:t>самоврядування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медичних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професій</a:t>
            </a:r>
            <a:r>
              <a:rPr lang="ru-RU" sz="1600" i="1" dirty="0">
                <a:latin typeface="Calibri" panose="020F0502020204030204" pitchFamily="34" charset="0"/>
              </a:rPr>
              <a:t> в </a:t>
            </a:r>
            <a:r>
              <a:rPr lang="ru-RU" sz="1600" i="1" dirty="0" err="1">
                <a:latin typeface="Calibri" panose="020F0502020204030204" pitchFamily="34" charset="0"/>
              </a:rPr>
              <a:t>Україні</a:t>
            </a:r>
            <a:r>
              <a:rPr lang="ru-RU" sz="1600" i="1" dirty="0">
                <a:latin typeface="Calibri" panose="020F0502020204030204" pitchFamily="34" charset="0"/>
              </a:rPr>
              <a:t>» в </a:t>
            </a:r>
            <a:r>
              <a:rPr lang="ru-RU" sz="1600" i="1" dirty="0" err="1">
                <a:latin typeface="Calibri" panose="020F0502020204030204" pitchFamily="34" charset="0"/>
              </a:rPr>
              <a:t>умовах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дії</a:t>
            </a:r>
            <a:r>
              <a:rPr lang="ru-RU" sz="1600" i="1" dirty="0">
                <a:latin typeface="Calibri" panose="020F0502020204030204" pitchFamily="34" charset="0"/>
              </a:rPr>
              <a:t> правового режиму </a:t>
            </a:r>
            <a:r>
              <a:rPr lang="ru-RU" sz="1600" i="1" dirty="0" err="1">
                <a:latin typeface="Calibri" panose="020F0502020204030204" pitchFamily="34" charset="0"/>
              </a:rPr>
              <a:t>воєнного</a:t>
            </a:r>
            <a:r>
              <a:rPr lang="ru-RU" sz="1600" i="1" dirty="0">
                <a:latin typeface="Calibri" panose="020F0502020204030204" pitchFamily="34" charset="0"/>
              </a:rPr>
              <a:t> стану? 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2701007"/>
              </p:ext>
            </p:extLst>
          </p:nvPr>
        </p:nvGraphicFramePr>
        <p:xfrm>
          <a:off x="-14051" y="1556792"/>
          <a:ext cx="2628900" cy="103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іагра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448038"/>
              </p:ext>
            </p:extLst>
          </p:nvPr>
        </p:nvGraphicFramePr>
        <p:xfrm>
          <a:off x="2123728" y="1614188"/>
          <a:ext cx="6881936" cy="4479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922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454510" cy="490538"/>
          </a:xfrm>
        </p:spPr>
        <p:txBody>
          <a:bodyPr/>
          <a:lstStyle/>
          <a:p>
            <a:r>
              <a:rPr lang="ru-RU" dirty="0" err="1" smtClean="0"/>
              <a:t>Доцільність</a:t>
            </a:r>
            <a:r>
              <a:rPr lang="ru-RU" dirty="0" smtClean="0"/>
              <a:t> </a:t>
            </a:r>
            <a:r>
              <a:rPr lang="ru-RU" dirty="0" err="1" smtClean="0"/>
              <a:t>прийняття</a:t>
            </a:r>
            <a:r>
              <a:rPr lang="ru-RU" dirty="0" smtClean="0"/>
              <a:t> Закону </a:t>
            </a:r>
            <a:r>
              <a:rPr lang="ru-RU" dirty="0"/>
              <a:t>«Про </a:t>
            </a:r>
            <a:r>
              <a:rPr lang="ru-RU" dirty="0" err="1"/>
              <a:t>самоврядування</a:t>
            </a:r>
            <a:r>
              <a:rPr lang="ru-RU" dirty="0"/>
              <a:t> </a:t>
            </a:r>
            <a:r>
              <a:rPr lang="ru-RU" dirty="0" err="1"/>
              <a:t>медичних</a:t>
            </a:r>
            <a:r>
              <a:rPr lang="ru-RU" dirty="0"/>
              <a:t> </a:t>
            </a:r>
            <a:r>
              <a:rPr lang="ru-RU" dirty="0" err="1"/>
              <a:t>професій</a:t>
            </a:r>
            <a:r>
              <a:rPr lang="ru-RU" dirty="0"/>
              <a:t> в Україні» (в розрізі </a:t>
            </a:r>
            <a:r>
              <a:rPr lang="ru-RU" dirty="0" err="1"/>
              <a:t>фаху</a:t>
            </a:r>
            <a:r>
              <a:rPr lang="ru-RU" dirty="0"/>
              <a:t> та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закладу)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доцільно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приймати</a:t>
            </a:r>
            <a:r>
              <a:rPr lang="ru-RU" sz="1600" i="1" dirty="0">
                <a:latin typeface="Calibri" panose="020F0502020204030204" pitchFamily="34" charset="0"/>
              </a:rPr>
              <a:t> Закон «Про </a:t>
            </a:r>
            <a:r>
              <a:rPr lang="ru-RU" sz="1600" i="1" dirty="0" err="1">
                <a:latin typeface="Calibri" panose="020F0502020204030204" pitchFamily="34" charset="0"/>
              </a:rPr>
              <a:t>самоврядування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медичних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професій</a:t>
            </a:r>
            <a:r>
              <a:rPr lang="ru-RU" sz="1600" i="1" dirty="0">
                <a:latin typeface="Calibri" panose="020F0502020204030204" pitchFamily="34" charset="0"/>
              </a:rPr>
              <a:t> в </a:t>
            </a:r>
            <a:r>
              <a:rPr lang="ru-RU" sz="1600" i="1" dirty="0" err="1">
                <a:latin typeface="Calibri" panose="020F0502020204030204" pitchFamily="34" charset="0"/>
              </a:rPr>
              <a:t>Україні</a:t>
            </a:r>
            <a:r>
              <a:rPr lang="ru-RU" sz="1600" i="1" dirty="0">
                <a:latin typeface="Calibri" panose="020F0502020204030204" pitchFamily="34" charset="0"/>
              </a:rPr>
              <a:t>» в </a:t>
            </a:r>
            <a:r>
              <a:rPr lang="ru-RU" sz="1600" i="1" dirty="0" err="1">
                <a:latin typeface="Calibri" panose="020F0502020204030204" pitchFamily="34" charset="0"/>
              </a:rPr>
              <a:t>умовах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дії</a:t>
            </a:r>
            <a:r>
              <a:rPr lang="ru-RU" sz="1600" i="1" dirty="0">
                <a:latin typeface="Calibri" panose="020F0502020204030204" pitchFamily="34" charset="0"/>
              </a:rPr>
              <a:t> правового режиму </a:t>
            </a:r>
            <a:r>
              <a:rPr lang="ru-RU" sz="1600" i="1" dirty="0" err="1">
                <a:latin typeface="Calibri" panose="020F0502020204030204" pitchFamily="34" charset="0"/>
              </a:rPr>
              <a:t>воєнного</a:t>
            </a:r>
            <a:r>
              <a:rPr lang="ru-RU" sz="1600" i="1" dirty="0">
                <a:latin typeface="Calibri" panose="020F0502020204030204" pitchFamily="34" charset="0"/>
              </a:rPr>
              <a:t> стану? 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569979"/>
              </p:ext>
            </p:extLst>
          </p:nvPr>
        </p:nvGraphicFramePr>
        <p:xfrm>
          <a:off x="55164" y="1626760"/>
          <a:ext cx="5236916" cy="3954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6839117"/>
              </p:ext>
            </p:extLst>
          </p:nvPr>
        </p:nvGraphicFramePr>
        <p:xfrm>
          <a:off x="5076056" y="1626760"/>
          <a:ext cx="4067944" cy="396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237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Доцільність</a:t>
            </a:r>
            <a:r>
              <a:rPr lang="ru-RU" dirty="0" smtClean="0"/>
              <a:t> </a:t>
            </a:r>
            <a:r>
              <a:rPr lang="ru-RU" dirty="0" err="1" smtClean="0"/>
              <a:t>прийняття</a:t>
            </a:r>
            <a:r>
              <a:rPr lang="ru-RU" dirty="0" smtClean="0"/>
              <a:t> Закону </a:t>
            </a:r>
            <a:r>
              <a:rPr lang="ru-RU" dirty="0"/>
              <a:t>«Про </a:t>
            </a:r>
            <a:r>
              <a:rPr lang="ru-RU" dirty="0" err="1"/>
              <a:t>самоврядування</a:t>
            </a:r>
            <a:r>
              <a:rPr lang="ru-RU" dirty="0"/>
              <a:t> </a:t>
            </a:r>
            <a:r>
              <a:rPr lang="ru-RU" dirty="0" err="1"/>
              <a:t>медичних</a:t>
            </a:r>
            <a:r>
              <a:rPr lang="ru-RU" dirty="0"/>
              <a:t> </a:t>
            </a:r>
            <a:r>
              <a:rPr lang="ru-RU" dirty="0" err="1"/>
              <a:t>професій</a:t>
            </a:r>
            <a:r>
              <a:rPr lang="ru-RU" dirty="0"/>
              <a:t> в Україні» (в розрізі </a:t>
            </a:r>
            <a:r>
              <a:rPr lang="ru-RU" dirty="0" err="1"/>
              <a:t>допомоги</a:t>
            </a:r>
            <a:r>
              <a:rPr lang="ru-RU" dirty="0"/>
              <a:t> та </a:t>
            </a:r>
            <a:r>
              <a:rPr lang="ru-RU" dirty="0" err="1"/>
              <a:t>регіону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доцільно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приймати</a:t>
            </a:r>
            <a:r>
              <a:rPr lang="ru-RU" sz="1600" i="1" dirty="0">
                <a:latin typeface="Calibri" panose="020F0502020204030204" pitchFamily="34" charset="0"/>
              </a:rPr>
              <a:t> Закон «Про </a:t>
            </a:r>
            <a:r>
              <a:rPr lang="ru-RU" sz="1600" i="1" dirty="0" err="1">
                <a:latin typeface="Calibri" panose="020F0502020204030204" pitchFamily="34" charset="0"/>
              </a:rPr>
              <a:t>самоврядування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медичних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професій</a:t>
            </a:r>
            <a:r>
              <a:rPr lang="ru-RU" sz="1600" i="1" dirty="0">
                <a:latin typeface="Calibri" panose="020F0502020204030204" pitchFamily="34" charset="0"/>
              </a:rPr>
              <a:t> в </a:t>
            </a:r>
            <a:r>
              <a:rPr lang="ru-RU" sz="1600" i="1" dirty="0" err="1">
                <a:latin typeface="Calibri" panose="020F0502020204030204" pitchFamily="34" charset="0"/>
              </a:rPr>
              <a:t>Україні</a:t>
            </a:r>
            <a:r>
              <a:rPr lang="ru-RU" sz="1600" i="1" dirty="0">
                <a:latin typeface="Calibri" panose="020F0502020204030204" pitchFamily="34" charset="0"/>
              </a:rPr>
              <a:t>» в </a:t>
            </a:r>
            <a:r>
              <a:rPr lang="ru-RU" sz="1600" i="1" dirty="0" err="1">
                <a:latin typeface="Calibri" panose="020F0502020204030204" pitchFamily="34" charset="0"/>
              </a:rPr>
              <a:t>умовах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дії</a:t>
            </a:r>
            <a:r>
              <a:rPr lang="ru-RU" sz="1600" i="1" dirty="0">
                <a:latin typeface="Calibri" panose="020F0502020204030204" pitchFamily="34" charset="0"/>
              </a:rPr>
              <a:t> правового режиму </a:t>
            </a:r>
            <a:r>
              <a:rPr lang="ru-RU" sz="1600" i="1" dirty="0" err="1">
                <a:latin typeface="Calibri" panose="020F0502020204030204" pitchFamily="34" charset="0"/>
              </a:rPr>
              <a:t>воєнного</a:t>
            </a:r>
            <a:r>
              <a:rPr lang="ru-RU" sz="1600" i="1" dirty="0">
                <a:latin typeface="Calibri" panose="020F0502020204030204" pitchFamily="34" charset="0"/>
              </a:rPr>
              <a:t> стану? 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2249927"/>
              </p:ext>
            </p:extLst>
          </p:nvPr>
        </p:nvGraphicFramePr>
        <p:xfrm>
          <a:off x="0" y="1626760"/>
          <a:ext cx="4572000" cy="3954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0003738"/>
              </p:ext>
            </p:extLst>
          </p:nvPr>
        </p:nvGraphicFramePr>
        <p:xfrm>
          <a:off x="4385565" y="1626760"/>
          <a:ext cx="4650931" cy="3956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86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Доцільність</a:t>
            </a:r>
            <a:r>
              <a:rPr lang="ru-RU" dirty="0" smtClean="0"/>
              <a:t> </a:t>
            </a:r>
            <a:r>
              <a:rPr lang="ru-RU" dirty="0" err="1" smtClean="0"/>
              <a:t>прийняття</a:t>
            </a:r>
            <a:r>
              <a:rPr lang="ru-RU" dirty="0" smtClean="0"/>
              <a:t> Закону </a:t>
            </a:r>
            <a:r>
              <a:rPr lang="ru-RU" dirty="0"/>
              <a:t>«Про </a:t>
            </a:r>
            <a:r>
              <a:rPr lang="ru-RU" dirty="0" err="1"/>
              <a:t>самоврядування</a:t>
            </a:r>
            <a:r>
              <a:rPr lang="ru-RU" dirty="0"/>
              <a:t> </a:t>
            </a:r>
            <a:r>
              <a:rPr lang="ru-RU" dirty="0" err="1"/>
              <a:t>медичних</a:t>
            </a:r>
            <a:r>
              <a:rPr lang="ru-RU" dirty="0"/>
              <a:t> </a:t>
            </a:r>
            <a:r>
              <a:rPr lang="ru-RU" dirty="0" err="1"/>
              <a:t>професій</a:t>
            </a:r>
            <a:r>
              <a:rPr lang="ru-RU" dirty="0"/>
              <a:t> в Україні» (в розрізі </a:t>
            </a:r>
            <a:r>
              <a:rPr lang="ru-RU" dirty="0" err="1"/>
              <a:t>віку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доцільно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приймати</a:t>
            </a:r>
            <a:r>
              <a:rPr lang="ru-RU" sz="1600" i="1" dirty="0">
                <a:latin typeface="Calibri" panose="020F0502020204030204" pitchFamily="34" charset="0"/>
              </a:rPr>
              <a:t> Закон «Про </a:t>
            </a:r>
            <a:r>
              <a:rPr lang="ru-RU" sz="1600" i="1" dirty="0" err="1">
                <a:latin typeface="Calibri" panose="020F0502020204030204" pitchFamily="34" charset="0"/>
              </a:rPr>
              <a:t>самоврядування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медичних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професій</a:t>
            </a:r>
            <a:r>
              <a:rPr lang="ru-RU" sz="1600" i="1" dirty="0">
                <a:latin typeface="Calibri" panose="020F0502020204030204" pitchFamily="34" charset="0"/>
              </a:rPr>
              <a:t> в </a:t>
            </a:r>
            <a:r>
              <a:rPr lang="ru-RU" sz="1600" i="1" dirty="0" err="1">
                <a:latin typeface="Calibri" panose="020F0502020204030204" pitchFamily="34" charset="0"/>
              </a:rPr>
              <a:t>Україні</a:t>
            </a:r>
            <a:r>
              <a:rPr lang="ru-RU" sz="1600" i="1" dirty="0">
                <a:latin typeface="Calibri" panose="020F0502020204030204" pitchFamily="34" charset="0"/>
              </a:rPr>
              <a:t>» в </a:t>
            </a:r>
            <a:r>
              <a:rPr lang="ru-RU" sz="1600" i="1" dirty="0" err="1">
                <a:latin typeface="Calibri" panose="020F0502020204030204" pitchFamily="34" charset="0"/>
              </a:rPr>
              <a:t>умовах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дії</a:t>
            </a:r>
            <a:r>
              <a:rPr lang="ru-RU" sz="1600" i="1" dirty="0">
                <a:latin typeface="Calibri" panose="020F0502020204030204" pitchFamily="34" charset="0"/>
              </a:rPr>
              <a:t> правового режиму </a:t>
            </a:r>
            <a:r>
              <a:rPr lang="ru-RU" sz="1600" i="1" dirty="0" err="1">
                <a:latin typeface="Calibri" panose="020F0502020204030204" pitchFamily="34" charset="0"/>
              </a:rPr>
              <a:t>воєнного</a:t>
            </a:r>
            <a:r>
              <a:rPr lang="ru-RU" sz="1600" i="1" dirty="0">
                <a:latin typeface="Calibri" panose="020F0502020204030204" pitchFamily="34" charset="0"/>
              </a:rPr>
              <a:t> стану? 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7281880"/>
              </p:ext>
            </p:extLst>
          </p:nvPr>
        </p:nvGraphicFramePr>
        <p:xfrm>
          <a:off x="78844" y="1626760"/>
          <a:ext cx="8813636" cy="4106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177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Ознайомлення</a:t>
            </a:r>
            <a:r>
              <a:rPr lang="ru-RU" dirty="0" smtClean="0"/>
              <a:t> з </a:t>
            </a:r>
            <a:r>
              <a:rPr lang="uk-UA" dirty="0"/>
              <a:t>Постановою Кабінету міністрів України </a:t>
            </a:r>
            <a:r>
              <a:rPr lang="uk-UA" dirty="0" smtClean="0"/>
              <a:t>№ 174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«Чи ознайомлені ви з Постановою Кабінету міністрів України від 28 лютого 2023 р. № 174 «Деякі питання організації спроможної мережі закладів охорони здоров’я»? »</a:t>
            </a:r>
          </a:p>
        </p:txBody>
      </p:sp>
      <p:graphicFrame>
        <p:nvGraphicFramePr>
          <p:cNvPr id="4" name="Діагра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1645758"/>
              </p:ext>
            </p:extLst>
          </p:nvPr>
        </p:nvGraphicFramePr>
        <p:xfrm>
          <a:off x="1259632" y="1667620"/>
          <a:ext cx="7632848" cy="442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708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Ознайомлення</a:t>
            </a:r>
            <a:r>
              <a:rPr lang="ru-RU" dirty="0" smtClean="0"/>
              <a:t> з </a:t>
            </a:r>
            <a:r>
              <a:rPr lang="uk-UA" dirty="0"/>
              <a:t>Постановою Кабінету міністрів України </a:t>
            </a:r>
            <a:r>
              <a:rPr lang="uk-UA" dirty="0" smtClean="0"/>
              <a:t>№ 174 </a:t>
            </a:r>
            <a:r>
              <a:rPr lang="ru-RU" dirty="0"/>
              <a:t>(в розрізі </a:t>
            </a:r>
            <a:r>
              <a:rPr lang="ru-RU" dirty="0" err="1"/>
              <a:t>фаху</a:t>
            </a:r>
            <a:r>
              <a:rPr lang="ru-RU" dirty="0"/>
              <a:t> та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закладу)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«Чи ознайомлені ви з Постановою Кабінету міністрів України від 28 лютого 2023 р. № 174 «Деякі питання організації спроможної мережі закладів охорони здоров’я»? »</a:t>
            </a:r>
          </a:p>
        </p:txBody>
      </p:sp>
      <p:graphicFrame>
        <p:nvGraphicFramePr>
          <p:cNvPr id="4" name="Діагра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0949281"/>
              </p:ext>
            </p:extLst>
          </p:nvPr>
        </p:nvGraphicFramePr>
        <p:xfrm>
          <a:off x="-25653" y="1700808"/>
          <a:ext cx="4957693" cy="3745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6541331"/>
              </p:ext>
            </p:extLst>
          </p:nvPr>
        </p:nvGraphicFramePr>
        <p:xfrm>
          <a:off x="4788024" y="1626760"/>
          <a:ext cx="4430276" cy="4250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299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Ознайомлення</a:t>
            </a:r>
            <a:r>
              <a:rPr lang="ru-RU" dirty="0" smtClean="0"/>
              <a:t> з </a:t>
            </a:r>
            <a:r>
              <a:rPr lang="uk-UA" dirty="0"/>
              <a:t>Постановою Кабінету міністрів України </a:t>
            </a:r>
            <a:r>
              <a:rPr lang="uk-UA" dirty="0" smtClean="0"/>
              <a:t>№ 174</a:t>
            </a:r>
            <a:r>
              <a:rPr lang="ru-RU" dirty="0"/>
              <a:t> (в розрізі </a:t>
            </a:r>
            <a:r>
              <a:rPr lang="ru-RU" dirty="0" err="1"/>
              <a:t>допомоги</a:t>
            </a:r>
            <a:r>
              <a:rPr lang="ru-RU" dirty="0"/>
              <a:t> та </a:t>
            </a:r>
            <a:r>
              <a:rPr lang="ru-RU" dirty="0" err="1"/>
              <a:t>регіону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«Чи ознайомлені ви з Постановою Кабінету міністрів України від 28 лютого 2023 р. № 174 «Деякі питання організації спроможної мережі закладів охорони здоров’я»? »</a:t>
            </a:r>
          </a:p>
        </p:txBody>
      </p:sp>
      <p:graphicFrame>
        <p:nvGraphicFramePr>
          <p:cNvPr id="5" name="Діаграма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018429"/>
              </p:ext>
            </p:extLst>
          </p:nvPr>
        </p:nvGraphicFramePr>
        <p:xfrm>
          <a:off x="0" y="1626760"/>
          <a:ext cx="4644008" cy="4178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іаграма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2124491"/>
              </p:ext>
            </p:extLst>
          </p:nvPr>
        </p:nvGraphicFramePr>
        <p:xfrm>
          <a:off x="4644008" y="1626760"/>
          <a:ext cx="4499992" cy="4178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469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Ознайомлення</a:t>
            </a:r>
            <a:r>
              <a:rPr lang="ru-RU" dirty="0" smtClean="0"/>
              <a:t> з </a:t>
            </a:r>
            <a:r>
              <a:rPr lang="uk-UA" dirty="0"/>
              <a:t>Постановою Кабінету міністрів України </a:t>
            </a:r>
            <a:r>
              <a:rPr lang="uk-UA" dirty="0" smtClean="0"/>
              <a:t>№ 174</a:t>
            </a:r>
            <a:r>
              <a:rPr lang="ru-RU" dirty="0"/>
              <a:t> (в розрізі </a:t>
            </a:r>
            <a:r>
              <a:rPr lang="ru-RU" dirty="0" err="1"/>
              <a:t>віку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«Чи ознайомлені ви з Постановою Кабінету міністрів України від 28 лютого 2023 р. № 174 «Деякі питання організації спроможної мережі закладів охорони здоров’я»? »</a:t>
            </a:r>
          </a:p>
        </p:txBody>
      </p:sp>
      <p:graphicFrame>
        <p:nvGraphicFramePr>
          <p:cNvPr id="4" name="Діаграма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3202200"/>
              </p:ext>
            </p:extLst>
          </p:nvPr>
        </p:nvGraphicFramePr>
        <p:xfrm>
          <a:off x="78844" y="1700808"/>
          <a:ext cx="895765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13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Підтримка</a:t>
            </a:r>
            <a:r>
              <a:rPr lang="ru-RU" dirty="0" smtClean="0"/>
              <a:t> </a:t>
            </a:r>
            <a:r>
              <a:rPr lang="uk-UA" dirty="0" smtClean="0"/>
              <a:t>Постанови </a:t>
            </a:r>
            <a:r>
              <a:rPr lang="uk-UA" dirty="0"/>
              <a:t>Кабінету міністрів України № 174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«(для тих хто знає) Щодо Постанови Кабінету міністрів України від 28 лютого 2023 р. № 174 «Деякі питання організації спроможної мережі закладів охорони здоров’я»?  </a:t>
            </a:r>
            <a:r>
              <a:rPr lang="uk-UA" sz="1600" i="1" dirty="0" smtClean="0">
                <a:latin typeface="Calibri" panose="020F0502020204030204" pitchFamily="34" charset="0"/>
              </a:rPr>
              <a:t>Чи </a:t>
            </a:r>
            <a:r>
              <a:rPr lang="uk-UA" sz="1600" i="1" dirty="0">
                <a:latin typeface="Calibri" panose="020F0502020204030204" pitchFamily="34" charset="0"/>
              </a:rPr>
              <a:t>підтримуєте цю постанову</a:t>
            </a:r>
            <a:r>
              <a:rPr lang="uk-UA" sz="1600" i="1" dirty="0" smtClean="0">
                <a:latin typeface="Calibri" panose="020F0502020204030204" pitchFamily="34" charset="0"/>
              </a:rPr>
              <a:t>?»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2889377"/>
              </p:ext>
            </p:extLst>
          </p:nvPr>
        </p:nvGraphicFramePr>
        <p:xfrm>
          <a:off x="1403648" y="1922226"/>
          <a:ext cx="741682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9595117"/>
              </p:ext>
            </p:extLst>
          </p:nvPr>
        </p:nvGraphicFramePr>
        <p:xfrm>
          <a:off x="99555" y="1772816"/>
          <a:ext cx="2628900" cy="103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04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310494" cy="490538"/>
          </a:xfrm>
        </p:spPr>
        <p:txBody>
          <a:bodyPr/>
          <a:lstStyle/>
          <a:p>
            <a:r>
              <a:rPr lang="ru-RU" dirty="0"/>
              <a:t>Оцінка </a:t>
            </a:r>
            <a:r>
              <a:rPr lang="ru-RU" dirty="0" err="1"/>
              <a:t>готовності</a:t>
            </a:r>
            <a:r>
              <a:rPr lang="ru-RU" dirty="0"/>
              <a:t> </a:t>
            </a:r>
            <a:r>
              <a:rPr lang="ru-RU" dirty="0" err="1"/>
              <a:t>медичного</a:t>
            </a:r>
            <a:r>
              <a:rPr lang="ru-RU" dirty="0"/>
              <a:t> закладу до роботи в умовах війни  (в розрізі </a:t>
            </a:r>
            <a:r>
              <a:rPr lang="ru-RU" dirty="0" err="1"/>
              <a:t>віку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 </a:t>
            </a:r>
            <a:r>
              <a:rPr lang="ru-RU" sz="1600" i="1" dirty="0" err="1">
                <a:latin typeface="Calibri" panose="020F0502020204030204" pitchFamily="34" charset="0"/>
              </a:rPr>
              <a:t>ви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оцінюєте</a:t>
            </a:r>
            <a:r>
              <a:rPr lang="ru-RU" sz="1600" i="1" dirty="0">
                <a:latin typeface="Calibri" panose="020F0502020204030204" pitchFamily="34" charset="0"/>
              </a:rPr>
              <a:t> за </a:t>
            </a:r>
            <a:r>
              <a:rPr lang="ru-RU" sz="1600" i="1" dirty="0" err="1">
                <a:latin typeface="Calibri" panose="020F0502020204030204" pitchFamily="34" charset="0"/>
              </a:rPr>
              <a:t>п'ятибальною</a:t>
            </a:r>
            <a:r>
              <a:rPr lang="ru-RU" sz="1600" i="1" dirty="0">
                <a:latin typeface="Calibri" panose="020F0502020204030204" pitchFamily="34" charset="0"/>
              </a:rPr>
              <a:t>  шкалою </a:t>
            </a:r>
            <a:r>
              <a:rPr lang="ru-RU" sz="1600" i="1" dirty="0" err="1">
                <a:latin typeface="Calibri" panose="020F0502020204030204" pitchFamily="34" charset="0"/>
              </a:rPr>
              <a:t>наступні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 smtClean="0">
                <a:latin typeface="Calibri" panose="020F0502020204030204" pitchFamily="34" charset="0"/>
              </a:rPr>
              <a:t>аспекти</a:t>
            </a:r>
            <a:r>
              <a:rPr lang="ru-RU" sz="1600" i="1" dirty="0" smtClean="0">
                <a:latin typeface="Calibri" panose="020F0502020204030204" pitchFamily="34" charset="0"/>
              </a:rPr>
              <a:t>: </a:t>
            </a:r>
            <a:r>
              <a:rPr lang="ru-RU" sz="1600" i="1" dirty="0" err="1" smtClean="0">
                <a:latin typeface="Calibri" panose="020F0502020204030204" pitchFamily="34" charset="0"/>
              </a:rPr>
              <a:t>готовність</a:t>
            </a:r>
            <a:r>
              <a:rPr lang="ru-RU" sz="1600" i="1" dirty="0" smtClean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вашого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медичного</a:t>
            </a:r>
            <a:r>
              <a:rPr lang="ru-RU" sz="1600" i="1" dirty="0">
                <a:latin typeface="Calibri" panose="020F0502020204030204" pitchFamily="34" charset="0"/>
              </a:rPr>
              <a:t> закладу до </a:t>
            </a:r>
            <a:r>
              <a:rPr lang="ru-RU" sz="1600" i="1" dirty="0" err="1">
                <a:latin typeface="Calibri" panose="020F0502020204030204" pitchFamily="34" charset="0"/>
              </a:rPr>
              <a:t>роботи</a:t>
            </a:r>
            <a:r>
              <a:rPr lang="ru-RU" sz="1600" i="1" dirty="0">
                <a:latin typeface="Calibri" panose="020F0502020204030204" pitchFamily="34" charset="0"/>
              </a:rPr>
              <a:t> в </a:t>
            </a:r>
            <a:r>
              <a:rPr lang="ru-RU" sz="1600" i="1" dirty="0" err="1">
                <a:latin typeface="Calibri" panose="020F0502020204030204" pitchFamily="34" charset="0"/>
              </a:rPr>
              <a:t>умовах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війни</a:t>
            </a:r>
            <a:r>
              <a:rPr lang="ru-RU" sz="1600" i="1" dirty="0" smtClean="0">
                <a:latin typeface="Calibri" panose="020F0502020204030204" pitchFamily="34" charset="0"/>
              </a:rPr>
              <a:t>?  </a:t>
            </a:r>
            <a:r>
              <a:rPr lang="ru-RU" sz="1600" i="1" dirty="0">
                <a:latin typeface="Calibri" panose="020F0502020204030204" pitchFamily="34" charset="0"/>
              </a:rPr>
              <a:t>(за шкалою </a:t>
            </a:r>
            <a:r>
              <a:rPr lang="ru-RU" sz="1600" i="1" dirty="0" err="1">
                <a:latin typeface="Calibri" panose="020F0502020204030204" pitchFamily="34" charset="0"/>
              </a:rPr>
              <a:t>від</a:t>
            </a:r>
            <a:r>
              <a:rPr lang="ru-RU" sz="1600" i="1" dirty="0">
                <a:latin typeface="Calibri" panose="020F0502020204030204" pitchFamily="34" charset="0"/>
              </a:rPr>
              <a:t> 1 до 5, де 1 - </a:t>
            </a:r>
            <a:r>
              <a:rPr lang="ru-RU" sz="1600" i="1" dirty="0" err="1">
                <a:latin typeface="Calibri" panose="020F0502020204030204" pitchFamily="34" charset="0"/>
              </a:rPr>
              <a:t>мінімальна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5 - максимальна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 smtClean="0">
                <a:latin typeface="Calibri" panose="020F0502020204030204" pitchFamily="34" charset="0"/>
              </a:rPr>
              <a:t>).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7" name="Діаграма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204266"/>
              </p:ext>
            </p:extLst>
          </p:nvPr>
        </p:nvGraphicFramePr>
        <p:xfrm>
          <a:off x="78844" y="1922226"/>
          <a:ext cx="8957652" cy="3811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73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Підтримка</a:t>
            </a:r>
            <a:r>
              <a:rPr lang="ru-RU" dirty="0" smtClean="0"/>
              <a:t> </a:t>
            </a:r>
            <a:r>
              <a:rPr lang="uk-UA" dirty="0" smtClean="0"/>
              <a:t>Постанови </a:t>
            </a:r>
            <a:r>
              <a:rPr lang="uk-UA" dirty="0"/>
              <a:t>Кабінету міністрів України № </a:t>
            </a:r>
            <a:r>
              <a:rPr lang="uk-UA" dirty="0" smtClean="0"/>
              <a:t>174 </a:t>
            </a:r>
            <a:r>
              <a:rPr lang="ru-RU" dirty="0"/>
              <a:t>(в розрізі </a:t>
            </a:r>
            <a:r>
              <a:rPr lang="ru-RU" dirty="0" err="1"/>
              <a:t>фаху</a:t>
            </a:r>
            <a:r>
              <a:rPr lang="ru-RU" dirty="0"/>
              <a:t> та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закладу)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«(для тих хто знає) Щодо Постанови Кабінету міністрів України від 28 лютого 2023 р. № 174 «Деякі питання організації спроможної мережі закладів охорони здоров’я»?  </a:t>
            </a:r>
            <a:r>
              <a:rPr lang="uk-UA" sz="1600" i="1" dirty="0" smtClean="0">
                <a:latin typeface="Calibri" panose="020F0502020204030204" pitchFamily="34" charset="0"/>
              </a:rPr>
              <a:t>Чи </a:t>
            </a:r>
            <a:r>
              <a:rPr lang="uk-UA" sz="1600" i="1" dirty="0">
                <a:latin typeface="Calibri" panose="020F0502020204030204" pitchFamily="34" charset="0"/>
              </a:rPr>
              <a:t>підтримуєте цю постанову</a:t>
            </a:r>
            <a:r>
              <a:rPr lang="uk-UA" sz="1600" i="1" dirty="0" smtClean="0">
                <a:latin typeface="Calibri" panose="020F0502020204030204" pitchFamily="34" charset="0"/>
              </a:rPr>
              <a:t>?»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7899042"/>
              </p:ext>
            </p:extLst>
          </p:nvPr>
        </p:nvGraphicFramePr>
        <p:xfrm>
          <a:off x="0" y="1988840"/>
          <a:ext cx="514806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8712722"/>
              </p:ext>
            </p:extLst>
          </p:nvPr>
        </p:nvGraphicFramePr>
        <p:xfrm>
          <a:off x="4788024" y="1922226"/>
          <a:ext cx="4176464" cy="3739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098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Підтримка</a:t>
            </a:r>
            <a:r>
              <a:rPr lang="ru-RU" dirty="0" smtClean="0"/>
              <a:t> </a:t>
            </a:r>
            <a:r>
              <a:rPr lang="uk-UA" dirty="0" smtClean="0"/>
              <a:t>Постанови </a:t>
            </a:r>
            <a:r>
              <a:rPr lang="uk-UA" dirty="0"/>
              <a:t>Кабінету міністрів України № </a:t>
            </a:r>
            <a:r>
              <a:rPr lang="uk-UA" dirty="0" smtClean="0"/>
              <a:t>174</a:t>
            </a:r>
            <a:r>
              <a:rPr lang="ru-RU" dirty="0"/>
              <a:t> (в розрізі </a:t>
            </a:r>
            <a:r>
              <a:rPr lang="ru-RU" dirty="0" err="1"/>
              <a:t>допомоги</a:t>
            </a:r>
            <a:r>
              <a:rPr lang="ru-RU" dirty="0"/>
              <a:t> та </a:t>
            </a:r>
            <a:r>
              <a:rPr lang="ru-RU" dirty="0" err="1"/>
              <a:t>регіону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«(для тих хто знає) Щодо Постанови Кабінету міністрів України від 28 лютого 2023 р. № 174 «Деякі питання організації спроможної мережі закладів охорони здоров’я»?  </a:t>
            </a:r>
            <a:r>
              <a:rPr lang="uk-UA" sz="1600" i="1" dirty="0" smtClean="0">
                <a:latin typeface="Calibri" panose="020F0502020204030204" pitchFamily="34" charset="0"/>
              </a:rPr>
              <a:t>Чи </a:t>
            </a:r>
            <a:r>
              <a:rPr lang="uk-UA" sz="1600" i="1" dirty="0">
                <a:latin typeface="Calibri" panose="020F0502020204030204" pitchFamily="34" charset="0"/>
              </a:rPr>
              <a:t>підтримуєте цю постанову</a:t>
            </a:r>
            <a:r>
              <a:rPr lang="uk-UA" sz="1600" i="1" dirty="0" smtClean="0">
                <a:latin typeface="Calibri" panose="020F0502020204030204" pitchFamily="34" charset="0"/>
              </a:rPr>
              <a:t>?»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087757"/>
              </p:ext>
            </p:extLst>
          </p:nvPr>
        </p:nvGraphicFramePr>
        <p:xfrm>
          <a:off x="5922" y="1922226"/>
          <a:ext cx="4566078" cy="3730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6456326"/>
              </p:ext>
            </p:extLst>
          </p:nvPr>
        </p:nvGraphicFramePr>
        <p:xfrm>
          <a:off x="4427984" y="1922226"/>
          <a:ext cx="4664204" cy="3739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514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Підтримка</a:t>
            </a:r>
            <a:r>
              <a:rPr lang="ru-RU" dirty="0" smtClean="0"/>
              <a:t> </a:t>
            </a:r>
            <a:r>
              <a:rPr lang="uk-UA" dirty="0" smtClean="0"/>
              <a:t>Постанови </a:t>
            </a:r>
            <a:r>
              <a:rPr lang="uk-UA" dirty="0"/>
              <a:t>Кабінету міністрів України № </a:t>
            </a:r>
            <a:r>
              <a:rPr lang="uk-UA" dirty="0" smtClean="0"/>
              <a:t>174</a:t>
            </a:r>
            <a:r>
              <a:rPr lang="ru-RU" dirty="0"/>
              <a:t> (в розрізі </a:t>
            </a:r>
            <a:r>
              <a:rPr lang="ru-RU" dirty="0" err="1"/>
              <a:t>віку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«(для тих хто знає) Щодо Постанови Кабінету міністрів України від 28 лютого 2023 р. № 174 «Деякі питання організації спроможної мережі закладів охорони здоров’я»?  </a:t>
            </a:r>
            <a:r>
              <a:rPr lang="uk-UA" sz="1600" i="1" dirty="0" smtClean="0">
                <a:latin typeface="Calibri" panose="020F0502020204030204" pitchFamily="34" charset="0"/>
              </a:rPr>
              <a:t>Чи </a:t>
            </a:r>
            <a:r>
              <a:rPr lang="uk-UA" sz="1600" i="1" dirty="0">
                <a:latin typeface="Calibri" panose="020F0502020204030204" pitchFamily="34" charset="0"/>
              </a:rPr>
              <a:t>підтримуєте цю постанову</a:t>
            </a:r>
            <a:r>
              <a:rPr lang="uk-UA" sz="1600" i="1" dirty="0" smtClean="0">
                <a:latin typeface="Calibri" panose="020F0502020204030204" pitchFamily="34" charset="0"/>
              </a:rPr>
              <a:t>?»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7383746"/>
              </p:ext>
            </p:extLst>
          </p:nvPr>
        </p:nvGraphicFramePr>
        <p:xfrm>
          <a:off x="0" y="1922226"/>
          <a:ext cx="8892480" cy="3667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510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45834" y="116632"/>
            <a:ext cx="8526518" cy="490538"/>
          </a:xfrm>
        </p:spPr>
        <p:txBody>
          <a:bodyPr/>
          <a:lstStyle/>
          <a:p>
            <a:r>
              <a:rPr lang="ru-RU" dirty="0" err="1" smtClean="0"/>
              <a:t>Доцільність</a:t>
            </a:r>
            <a:r>
              <a:rPr lang="ru-RU" dirty="0" smtClean="0"/>
              <a:t> </a:t>
            </a:r>
            <a:r>
              <a:rPr lang="ru-RU" dirty="0" err="1" smtClean="0"/>
              <a:t>введеня</a:t>
            </a:r>
            <a:r>
              <a:rPr lang="ru-RU" dirty="0" smtClean="0"/>
              <a:t> </a:t>
            </a:r>
            <a:r>
              <a:rPr lang="uk-UA" dirty="0" smtClean="0"/>
              <a:t>Постанови </a:t>
            </a:r>
            <a:r>
              <a:rPr lang="uk-UA" dirty="0"/>
              <a:t>Кабінету міністрів України № 174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«(для тих хто знає) Щодо Постанови Кабінету міністрів України від 28 лютого 2023 р. № 174 «Деякі питання організації спроможної мережі закладів охорони здоров’я»?   </a:t>
            </a:r>
            <a:r>
              <a:rPr lang="uk-UA" sz="1600" i="1" dirty="0" smtClean="0">
                <a:latin typeface="Calibri" panose="020F0502020204030204" pitchFamily="34" charset="0"/>
              </a:rPr>
              <a:t>Чи </a:t>
            </a:r>
            <a:r>
              <a:rPr lang="uk-UA" sz="1600" i="1" dirty="0">
                <a:latin typeface="Calibri" panose="020F0502020204030204" pitchFamily="34" charset="0"/>
              </a:rPr>
              <a:t>доцільно в умовах дії правового режиму воєнного стану вводити в дію зміни передбачені постановою</a:t>
            </a:r>
            <a:r>
              <a:rPr lang="uk-UA" sz="1600" i="1" dirty="0" smtClean="0">
                <a:latin typeface="Calibri" panose="020F0502020204030204" pitchFamily="34" charset="0"/>
              </a:rPr>
              <a:t>?»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541971"/>
              </p:ext>
            </p:extLst>
          </p:nvPr>
        </p:nvGraphicFramePr>
        <p:xfrm>
          <a:off x="1645306" y="1922226"/>
          <a:ext cx="7488832" cy="4442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146374"/>
              </p:ext>
            </p:extLst>
          </p:nvPr>
        </p:nvGraphicFramePr>
        <p:xfrm>
          <a:off x="78844" y="1988840"/>
          <a:ext cx="2628900" cy="103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79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45834" y="116632"/>
            <a:ext cx="8526518" cy="490538"/>
          </a:xfrm>
        </p:spPr>
        <p:txBody>
          <a:bodyPr/>
          <a:lstStyle/>
          <a:p>
            <a:r>
              <a:rPr lang="ru-RU" dirty="0" err="1" smtClean="0"/>
              <a:t>Доцільність</a:t>
            </a:r>
            <a:r>
              <a:rPr lang="ru-RU" dirty="0" smtClean="0"/>
              <a:t> </a:t>
            </a:r>
            <a:r>
              <a:rPr lang="ru-RU" dirty="0" err="1" smtClean="0"/>
              <a:t>введеня</a:t>
            </a:r>
            <a:r>
              <a:rPr lang="ru-RU" dirty="0" smtClean="0"/>
              <a:t> </a:t>
            </a:r>
            <a:r>
              <a:rPr lang="uk-UA" dirty="0" smtClean="0"/>
              <a:t>Постанови </a:t>
            </a:r>
            <a:r>
              <a:rPr lang="uk-UA" dirty="0"/>
              <a:t>Кабінету міністрів України № </a:t>
            </a:r>
            <a:r>
              <a:rPr lang="uk-UA" dirty="0" smtClean="0"/>
              <a:t>174 </a:t>
            </a:r>
            <a:r>
              <a:rPr lang="ru-RU" dirty="0"/>
              <a:t>(в розрізі </a:t>
            </a:r>
            <a:r>
              <a:rPr lang="ru-RU" dirty="0" err="1"/>
              <a:t>фаху</a:t>
            </a:r>
            <a:r>
              <a:rPr lang="ru-RU" dirty="0"/>
              <a:t> та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закладу)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«(для тих хто знає) Щодо Постанови Кабінету міністрів України від 28 лютого 2023 р. № 174 «Деякі питання організації спроможної мережі закладів охорони здоров’я»?   </a:t>
            </a:r>
            <a:r>
              <a:rPr lang="uk-UA" sz="1600" i="1" dirty="0" smtClean="0">
                <a:latin typeface="Calibri" panose="020F0502020204030204" pitchFamily="34" charset="0"/>
              </a:rPr>
              <a:t>Чи </a:t>
            </a:r>
            <a:r>
              <a:rPr lang="uk-UA" sz="1600" i="1" dirty="0">
                <a:latin typeface="Calibri" panose="020F0502020204030204" pitchFamily="34" charset="0"/>
              </a:rPr>
              <a:t>доцільно в умовах дії правового режиму воєнного стану вводити в дію зміни передбачені постановою</a:t>
            </a:r>
            <a:r>
              <a:rPr lang="uk-UA" sz="1600" i="1" dirty="0" smtClean="0">
                <a:latin typeface="Calibri" panose="020F0502020204030204" pitchFamily="34" charset="0"/>
              </a:rPr>
              <a:t>?»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782787"/>
              </p:ext>
            </p:extLst>
          </p:nvPr>
        </p:nvGraphicFramePr>
        <p:xfrm>
          <a:off x="0" y="1963087"/>
          <a:ext cx="5292080" cy="3756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637983"/>
              </p:ext>
            </p:extLst>
          </p:nvPr>
        </p:nvGraphicFramePr>
        <p:xfrm>
          <a:off x="5004048" y="1963087"/>
          <a:ext cx="4037383" cy="3770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527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45834" y="116632"/>
            <a:ext cx="8526518" cy="490538"/>
          </a:xfrm>
        </p:spPr>
        <p:txBody>
          <a:bodyPr/>
          <a:lstStyle/>
          <a:p>
            <a:r>
              <a:rPr lang="ru-RU" dirty="0" err="1" smtClean="0"/>
              <a:t>Доцільність</a:t>
            </a:r>
            <a:r>
              <a:rPr lang="ru-RU" dirty="0" smtClean="0"/>
              <a:t> </a:t>
            </a:r>
            <a:r>
              <a:rPr lang="ru-RU" dirty="0" err="1" smtClean="0"/>
              <a:t>введеня</a:t>
            </a:r>
            <a:r>
              <a:rPr lang="ru-RU" dirty="0" smtClean="0"/>
              <a:t> </a:t>
            </a:r>
            <a:r>
              <a:rPr lang="uk-UA" dirty="0" smtClean="0"/>
              <a:t>Постанови </a:t>
            </a:r>
            <a:r>
              <a:rPr lang="uk-UA" dirty="0"/>
              <a:t>Кабінету міністрів України № </a:t>
            </a:r>
            <a:r>
              <a:rPr lang="uk-UA" dirty="0" smtClean="0"/>
              <a:t>174</a:t>
            </a:r>
            <a:r>
              <a:rPr lang="ru-RU" dirty="0"/>
              <a:t> (в розрізі </a:t>
            </a:r>
            <a:r>
              <a:rPr lang="ru-RU" dirty="0" err="1"/>
              <a:t>допомоги</a:t>
            </a:r>
            <a:r>
              <a:rPr lang="ru-RU" dirty="0"/>
              <a:t> та </a:t>
            </a:r>
            <a:r>
              <a:rPr lang="ru-RU" dirty="0" err="1"/>
              <a:t>регіону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«(для тих хто знає) Щодо Постанови Кабінету міністрів України від 28 лютого 2023 р. № 174 «Деякі питання організації спроможної мережі закладів охорони здоров’я»?   </a:t>
            </a:r>
            <a:r>
              <a:rPr lang="uk-UA" sz="1600" i="1" dirty="0" smtClean="0">
                <a:latin typeface="Calibri" panose="020F0502020204030204" pitchFamily="34" charset="0"/>
              </a:rPr>
              <a:t>Чи </a:t>
            </a:r>
            <a:r>
              <a:rPr lang="uk-UA" sz="1600" i="1" dirty="0">
                <a:latin typeface="Calibri" panose="020F0502020204030204" pitchFamily="34" charset="0"/>
              </a:rPr>
              <a:t>доцільно в умовах дії правового режиму воєнного стану вводити в дію зміни передбачені постановою</a:t>
            </a:r>
            <a:r>
              <a:rPr lang="uk-UA" sz="1600" i="1" dirty="0" smtClean="0">
                <a:latin typeface="Calibri" panose="020F0502020204030204" pitchFamily="34" charset="0"/>
              </a:rPr>
              <a:t>?»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0765274"/>
              </p:ext>
            </p:extLst>
          </p:nvPr>
        </p:nvGraphicFramePr>
        <p:xfrm>
          <a:off x="-28610" y="1922226"/>
          <a:ext cx="4600610" cy="365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3473102"/>
              </p:ext>
            </p:extLst>
          </p:nvPr>
        </p:nvGraphicFramePr>
        <p:xfrm>
          <a:off x="4355976" y="1922226"/>
          <a:ext cx="4756454" cy="3667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148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45834" y="116632"/>
            <a:ext cx="8526518" cy="490538"/>
          </a:xfrm>
        </p:spPr>
        <p:txBody>
          <a:bodyPr/>
          <a:lstStyle/>
          <a:p>
            <a:r>
              <a:rPr lang="ru-RU" dirty="0" err="1" smtClean="0"/>
              <a:t>Доцільність</a:t>
            </a:r>
            <a:r>
              <a:rPr lang="ru-RU" dirty="0" smtClean="0"/>
              <a:t> </a:t>
            </a:r>
            <a:r>
              <a:rPr lang="ru-RU" dirty="0" err="1" smtClean="0"/>
              <a:t>введеня</a:t>
            </a:r>
            <a:r>
              <a:rPr lang="ru-RU" dirty="0" smtClean="0"/>
              <a:t> </a:t>
            </a:r>
            <a:r>
              <a:rPr lang="uk-UA" dirty="0" smtClean="0"/>
              <a:t>Постанови </a:t>
            </a:r>
            <a:r>
              <a:rPr lang="uk-UA" dirty="0"/>
              <a:t>Кабінету міністрів України № </a:t>
            </a:r>
            <a:r>
              <a:rPr lang="uk-UA" dirty="0" smtClean="0"/>
              <a:t>174</a:t>
            </a:r>
            <a:r>
              <a:rPr lang="ru-RU" dirty="0"/>
              <a:t> (в розрізі </a:t>
            </a:r>
            <a:r>
              <a:rPr lang="ru-RU" dirty="0" err="1"/>
              <a:t>віку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«(для тих хто знає) Щодо Постанови Кабінету міністрів України від 28 лютого 2023 р. № 174 «Деякі питання організації спроможної мережі закладів охорони здоров’я»?   </a:t>
            </a:r>
            <a:r>
              <a:rPr lang="uk-UA" sz="1600" i="1" dirty="0" smtClean="0">
                <a:latin typeface="Calibri" panose="020F0502020204030204" pitchFamily="34" charset="0"/>
              </a:rPr>
              <a:t>Чи </a:t>
            </a:r>
            <a:r>
              <a:rPr lang="uk-UA" sz="1600" i="1" dirty="0">
                <a:latin typeface="Calibri" panose="020F0502020204030204" pitchFamily="34" charset="0"/>
              </a:rPr>
              <a:t>доцільно в умовах дії правового режиму воєнного стану вводити в дію зміни передбачені постановою</a:t>
            </a:r>
            <a:r>
              <a:rPr lang="uk-UA" sz="1600" i="1" dirty="0" smtClean="0">
                <a:latin typeface="Calibri" panose="020F0502020204030204" pitchFamily="34" charset="0"/>
              </a:rPr>
              <a:t>?»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6544361"/>
              </p:ext>
            </p:extLst>
          </p:nvPr>
        </p:nvGraphicFramePr>
        <p:xfrm>
          <a:off x="0" y="1922226"/>
          <a:ext cx="8892480" cy="3739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441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/>
              <a:t>Ознайомлення</a:t>
            </a:r>
            <a:r>
              <a:rPr lang="ru-RU" dirty="0"/>
              <a:t> з </a:t>
            </a:r>
            <a:r>
              <a:rPr lang="uk-UA" dirty="0"/>
              <a:t>Постановою Кабінету міністрів України № </a:t>
            </a:r>
            <a:r>
              <a:rPr lang="uk-UA" dirty="0" smtClean="0"/>
              <a:t>216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«Чи ознайомлені ви з Постановою Кабінету міністрів України від 10 березня 2023 р. № 216 "Про затвердження Порядку використання коштів, передбачених у державному бюджеті для здійснення безперервного професійного розвитку працівників сфери охорони здоров’я на </a:t>
            </a:r>
            <a:r>
              <a:rPr lang="uk-UA" sz="1600" i="1" dirty="0" smtClean="0">
                <a:latin typeface="Calibri" panose="020F0502020204030204" pitchFamily="34" charset="0"/>
              </a:rPr>
              <a:t>2023рік"?»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6447871"/>
              </p:ext>
            </p:extLst>
          </p:nvPr>
        </p:nvGraphicFramePr>
        <p:xfrm>
          <a:off x="1259632" y="1844824"/>
          <a:ext cx="756084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799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/>
              <a:t>Ознайомлення</a:t>
            </a:r>
            <a:r>
              <a:rPr lang="ru-RU" dirty="0"/>
              <a:t> з </a:t>
            </a:r>
            <a:r>
              <a:rPr lang="uk-UA" dirty="0"/>
              <a:t>Постановою Кабінету міністрів України № </a:t>
            </a:r>
            <a:r>
              <a:rPr lang="uk-UA" dirty="0" smtClean="0"/>
              <a:t>216 </a:t>
            </a:r>
            <a:r>
              <a:rPr lang="ru-RU" dirty="0"/>
              <a:t>(в розрізі </a:t>
            </a:r>
            <a:r>
              <a:rPr lang="ru-RU" dirty="0" err="1"/>
              <a:t>фаху</a:t>
            </a:r>
            <a:r>
              <a:rPr lang="ru-RU" dirty="0"/>
              <a:t> та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закладу)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«Чи ознайомлені ви з Постановою Кабінету міністрів України від 10 березня 2023 р. № 216 "Про затвердження Порядку використання коштів, передбачених у державному бюджеті для здійснення безперервного професійного розвитку працівників сфери охорони здоров’я на </a:t>
            </a:r>
            <a:r>
              <a:rPr lang="uk-UA" sz="1600" i="1" dirty="0" smtClean="0">
                <a:latin typeface="Calibri" panose="020F0502020204030204" pitchFamily="34" charset="0"/>
              </a:rPr>
              <a:t>2023рік"?»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356026"/>
              </p:ext>
            </p:extLst>
          </p:nvPr>
        </p:nvGraphicFramePr>
        <p:xfrm>
          <a:off x="0" y="1922226"/>
          <a:ext cx="4932040" cy="3595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8138895"/>
              </p:ext>
            </p:extLst>
          </p:nvPr>
        </p:nvGraphicFramePr>
        <p:xfrm>
          <a:off x="4860032" y="1922226"/>
          <a:ext cx="4313560" cy="3883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8053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/>
              <a:t>Ознайомлення</a:t>
            </a:r>
            <a:r>
              <a:rPr lang="ru-RU" dirty="0"/>
              <a:t> з </a:t>
            </a:r>
            <a:r>
              <a:rPr lang="uk-UA" dirty="0"/>
              <a:t>Постановою Кабінету міністрів України № </a:t>
            </a:r>
            <a:r>
              <a:rPr lang="uk-UA" dirty="0" smtClean="0"/>
              <a:t>216</a:t>
            </a:r>
            <a:r>
              <a:rPr lang="ru-RU" dirty="0"/>
              <a:t> (в розрізі </a:t>
            </a:r>
            <a:r>
              <a:rPr lang="ru-RU" dirty="0" err="1"/>
              <a:t>допомоги</a:t>
            </a:r>
            <a:r>
              <a:rPr lang="ru-RU" dirty="0"/>
              <a:t> та </a:t>
            </a:r>
            <a:r>
              <a:rPr lang="ru-RU" dirty="0" err="1"/>
              <a:t>регіону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«Чи ознайомлені ви з Постановою Кабінету міністрів України від 10 березня 2023 р. № 216 "Про затвердження Порядку використання коштів, передбачених у державному бюджеті для здійснення безперервного професійного розвитку працівників сфери охорони здоров’я на </a:t>
            </a:r>
            <a:r>
              <a:rPr lang="uk-UA" sz="1600" i="1" dirty="0" smtClean="0">
                <a:latin typeface="Calibri" panose="020F0502020204030204" pitchFamily="34" charset="0"/>
              </a:rPr>
              <a:t>2023рік"?»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818245"/>
              </p:ext>
            </p:extLst>
          </p:nvPr>
        </p:nvGraphicFramePr>
        <p:xfrm>
          <a:off x="-108520" y="1922226"/>
          <a:ext cx="4536504" cy="3596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075986"/>
              </p:ext>
            </p:extLst>
          </p:nvPr>
        </p:nvGraphicFramePr>
        <p:xfrm>
          <a:off x="4355976" y="1922226"/>
          <a:ext cx="4862324" cy="3595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868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 smtClean="0"/>
              <a:t>готовності</a:t>
            </a:r>
            <a:r>
              <a:rPr lang="ru-RU" i="1" dirty="0">
                <a:latin typeface="Calibri" panose="020F0502020204030204" pitchFamily="34" charset="0"/>
              </a:rPr>
              <a:t> </a:t>
            </a:r>
            <a:r>
              <a:rPr lang="ru-RU" dirty="0"/>
              <a:t>персоналу </a:t>
            </a:r>
            <a:r>
              <a:rPr lang="ru-RU" dirty="0" err="1"/>
              <a:t>медичного</a:t>
            </a:r>
            <a:r>
              <a:rPr lang="ru-RU" dirty="0"/>
              <a:t> закладу до </a:t>
            </a:r>
            <a:r>
              <a:rPr lang="ru-RU" dirty="0" err="1"/>
              <a:t>роботи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війни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 </a:t>
            </a:r>
            <a:r>
              <a:rPr lang="ru-RU" sz="1600" i="1" dirty="0" err="1">
                <a:latin typeface="Calibri" panose="020F0502020204030204" pitchFamily="34" charset="0"/>
              </a:rPr>
              <a:t>ви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оцінюєте</a:t>
            </a:r>
            <a:r>
              <a:rPr lang="ru-RU" sz="1600" i="1" dirty="0">
                <a:latin typeface="Calibri" panose="020F0502020204030204" pitchFamily="34" charset="0"/>
              </a:rPr>
              <a:t> за </a:t>
            </a:r>
            <a:r>
              <a:rPr lang="ru-RU" sz="1600" i="1" dirty="0" err="1">
                <a:latin typeface="Calibri" panose="020F0502020204030204" pitchFamily="34" charset="0"/>
              </a:rPr>
              <a:t>п'ятибальною</a:t>
            </a:r>
            <a:r>
              <a:rPr lang="ru-RU" sz="1600" i="1" dirty="0">
                <a:latin typeface="Calibri" panose="020F0502020204030204" pitchFamily="34" charset="0"/>
              </a:rPr>
              <a:t>  шкалою </a:t>
            </a:r>
            <a:r>
              <a:rPr lang="ru-RU" sz="1600" i="1" dirty="0" err="1">
                <a:latin typeface="Calibri" panose="020F0502020204030204" pitchFamily="34" charset="0"/>
              </a:rPr>
              <a:t>наступні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 smtClean="0">
                <a:latin typeface="Calibri" panose="020F0502020204030204" pitchFamily="34" charset="0"/>
              </a:rPr>
              <a:t>аспекти</a:t>
            </a:r>
            <a:r>
              <a:rPr lang="ru-RU" sz="1600" i="1" dirty="0" smtClean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підготовку</a:t>
            </a:r>
            <a:r>
              <a:rPr lang="ru-RU" sz="1600" i="1" dirty="0">
                <a:latin typeface="Calibri" panose="020F0502020204030204" pitchFamily="34" charset="0"/>
              </a:rPr>
              <a:t> персоналу </a:t>
            </a:r>
            <a:r>
              <a:rPr lang="ru-RU" sz="1600" i="1" dirty="0" err="1">
                <a:latin typeface="Calibri" panose="020F0502020204030204" pitchFamily="34" charset="0"/>
              </a:rPr>
              <a:t>вашого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медичного</a:t>
            </a:r>
            <a:r>
              <a:rPr lang="ru-RU" sz="1600" i="1" dirty="0">
                <a:latin typeface="Calibri" panose="020F0502020204030204" pitchFamily="34" charset="0"/>
              </a:rPr>
              <a:t> закладу до </a:t>
            </a:r>
            <a:r>
              <a:rPr lang="ru-RU" sz="1600" i="1" dirty="0" err="1">
                <a:latin typeface="Calibri" panose="020F0502020204030204" pitchFamily="34" charset="0"/>
              </a:rPr>
              <a:t>роботи</a:t>
            </a:r>
            <a:r>
              <a:rPr lang="ru-RU" sz="1600" i="1" dirty="0">
                <a:latin typeface="Calibri" panose="020F0502020204030204" pitchFamily="34" charset="0"/>
              </a:rPr>
              <a:t> в </a:t>
            </a:r>
            <a:r>
              <a:rPr lang="ru-RU" sz="1600" i="1" dirty="0" err="1">
                <a:latin typeface="Calibri" panose="020F0502020204030204" pitchFamily="34" charset="0"/>
              </a:rPr>
              <a:t>умовах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війни</a:t>
            </a:r>
            <a:r>
              <a:rPr lang="ru-RU" sz="1600" i="1" dirty="0" smtClean="0">
                <a:latin typeface="Calibri" panose="020F0502020204030204" pitchFamily="34" charset="0"/>
              </a:rPr>
              <a:t>?  </a:t>
            </a:r>
            <a:r>
              <a:rPr lang="ru-RU" sz="1600" i="1" dirty="0">
                <a:latin typeface="Calibri" panose="020F0502020204030204" pitchFamily="34" charset="0"/>
              </a:rPr>
              <a:t>(за шкалою </a:t>
            </a:r>
            <a:r>
              <a:rPr lang="ru-RU" sz="1600" i="1" dirty="0" err="1">
                <a:latin typeface="Calibri" panose="020F0502020204030204" pitchFamily="34" charset="0"/>
              </a:rPr>
              <a:t>від</a:t>
            </a:r>
            <a:r>
              <a:rPr lang="ru-RU" sz="1600" i="1" dirty="0">
                <a:latin typeface="Calibri" panose="020F0502020204030204" pitchFamily="34" charset="0"/>
              </a:rPr>
              <a:t> 1 до 5, де 1 - </a:t>
            </a:r>
            <a:r>
              <a:rPr lang="ru-RU" sz="1600" i="1" dirty="0" err="1">
                <a:latin typeface="Calibri" panose="020F0502020204030204" pitchFamily="34" charset="0"/>
              </a:rPr>
              <a:t>мінімальна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5 - максимальна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 smtClean="0">
                <a:latin typeface="Calibri" panose="020F0502020204030204" pitchFamily="34" charset="0"/>
              </a:rPr>
              <a:t>).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019162"/>
              </p:ext>
            </p:extLst>
          </p:nvPr>
        </p:nvGraphicFramePr>
        <p:xfrm>
          <a:off x="1043608" y="1963086"/>
          <a:ext cx="7416824" cy="3986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5"/>
          <p:cNvSpPr/>
          <p:nvPr/>
        </p:nvSpPr>
        <p:spPr>
          <a:xfrm>
            <a:off x="2518351" y="5822205"/>
            <a:ext cx="4186141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Середньозважена оцінка: 3,78</a:t>
            </a:r>
            <a:endParaRPr lang="uk-UA" sz="16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8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/>
              <a:t>Ознайомлення</a:t>
            </a:r>
            <a:r>
              <a:rPr lang="ru-RU" dirty="0"/>
              <a:t> з </a:t>
            </a:r>
            <a:r>
              <a:rPr lang="uk-UA" dirty="0"/>
              <a:t>Постановою Кабінету міністрів України № </a:t>
            </a:r>
            <a:r>
              <a:rPr lang="uk-UA" dirty="0" smtClean="0"/>
              <a:t>216</a:t>
            </a:r>
            <a:r>
              <a:rPr lang="ru-RU" dirty="0"/>
              <a:t> (в розрізі </a:t>
            </a:r>
            <a:r>
              <a:rPr lang="ru-RU" dirty="0" err="1"/>
              <a:t>віку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«Чи ознайомлені ви з Постановою Кабінету міністрів України від 10 березня 2023 р. № 216 "Про затвердження Порядку використання коштів, передбачених у державному бюджеті для здійснення безперервного професійного розвитку працівників сфери охорони здоров’я на </a:t>
            </a:r>
            <a:r>
              <a:rPr lang="uk-UA" sz="1600" i="1" dirty="0" smtClean="0">
                <a:latin typeface="Calibri" panose="020F0502020204030204" pitchFamily="34" charset="0"/>
              </a:rPr>
              <a:t>2023рік"?»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7885443"/>
              </p:ext>
            </p:extLst>
          </p:nvPr>
        </p:nvGraphicFramePr>
        <p:xfrm>
          <a:off x="78844" y="1988840"/>
          <a:ext cx="874162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31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Підтримка</a:t>
            </a:r>
            <a:r>
              <a:rPr lang="ru-RU" dirty="0" smtClean="0"/>
              <a:t> </a:t>
            </a:r>
            <a:r>
              <a:rPr lang="uk-UA" dirty="0" smtClean="0"/>
              <a:t>Постанови </a:t>
            </a:r>
            <a:r>
              <a:rPr lang="uk-UA" dirty="0"/>
              <a:t>Кабінету міністрів України № 216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«(для тих хто знає)   Щодо Постанови Кабінету міністрів України від 10 березня 2023 р. № 216 "Про затвердження Порядку використання коштів, передбачених у державному бюджеті для здійснення безперервного професійного розвитку працівників сфери охорони здоров’я на 2023 рік"?   </a:t>
            </a:r>
            <a:r>
              <a:rPr lang="uk-UA" sz="1600" i="1" dirty="0" smtClean="0">
                <a:latin typeface="Calibri" panose="020F0502020204030204" pitchFamily="34" charset="0"/>
              </a:rPr>
              <a:t>Чи </a:t>
            </a:r>
            <a:r>
              <a:rPr lang="uk-UA" sz="1600" i="1" dirty="0">
                <a:latin typeface="Calibri" panose="020F0502020204030204" pitchFamily="34" charset="0"/>
              </a:rPr>
              <a:t>підтримуєте ви цю постанову</a:t>
            </a:r>
            <a:r>
              <a:rPr lang="uk-UA" sz="1600" i="1" dirty="0" smtClean="0">
                <a:latin typeface="Calibri" panose="020F0502020204030204" pitchFamily="34" charset="0"/>
              </a:rPr>
              <a:t>?»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266199"/>
              </p:ext>
            </p:extLst>
          </p:nvPr>
        </p:nvGraphicFramePr>
        <p:xfrm>
          <a:off x="1403648" y="1988840"/>
          <a:ext cx="7530008" cy="438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7109670"/>
              </p:ext>
            </p:extLst>
          </p:nvPr>
        </p:nvGraphicFramePr>
        <p:xfrm>
          <a:off x="-19731" y="1988840"/>
          <a:ext cx="2628900" cy="103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416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Підтримка</a:t>
            </a:r>
            <a:r>
              <a:rPr lang="ru-RU" dirty="0" smtClean="0"/>
              <a:t> </a:t>
            </a:r>
            <a:r>
              <a:rPr lang="uk-UA" dirty="0" smtClean="0"/>
              <a:t>Постанови </a:t>
            </a:r>
            <a:r>
              <a:rPr lang="uk-UA" dirty="0"/>
              <a:t>Кабінету міністрів України № </a:t>
            </a:r>
            <a:r>
              <a:rPr lang="uk-UA" dirty="0" smtClean="0"/>
              <a:t>216 </a:t>
            </a:r>
            <a:r>
              <a:rPr lang="ru-RU" dirty="0"/>
              <a:t>(в розрізі </a:t>
            </a:r>
            <a:r>
              <a:rPr lang="ru-RU" dirty="0" err="1"/>
              <a:t>фаху</a:t>
            </a:r>
            <a:r>
              <a:rPr lang="ru-RU" dirty="0"/>
              <a:t> та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закладу)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«(для тих хто знає)   Щодо Постанови Кабінету міністрів України від 10 березня 2023 р. № 216 "Про затвердження Порядку використання коштів, передбачених у державному бюджеті для здійснення безперервного професійного розвитку працівників сфери охорони здоров’я на 2023 рік"?   </a:t>
            </a:r>
            <a:r>
              <a:rPr lang="uk-UA" sz="1600" i="1" dirty="0" smtClean="0">
                <a:latin typeface="Calibri" panose="020F0502020204030204" pitchFamily="34" charset="0"/>
              </a:rPr>
              <a:t>Чи </a:t>
            </a:r>
            <a:r>
              <a:rPr lang="uk-UA" sz="1600" i="1" dirty="0">
                <a:latin typeface="Calibri" panose="020F0502020204030204" pitchFamily="34" charset="0"/>
              </a:rPr>
              <a:t>підтримуєте ви цю постанову</a:t>
            </a:r>
            <a:r>
              <a:rPr lang="uk-UA" sz="1600" i="1" dirty="0" smtClean="0">
                <a:latin typeface="Calibri" panose="020F0502020204030204" pitchFamily="34" charset="0"/>
              </a:rPr>
              <a:t>?»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135117"/>
              </p:ext>
            </p:extLst>
          </p:nvPr>
        </p:nvGraphicFramePr>
        <p:xfrm>
          <a:off x="20713" y="2217691"/>
          <a:ext cx="4839319" cy="3515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793612"/>
              </p:ext>
            </p:extLst>
          </p:nvPr>
        </p:nvGraphicFramePr>
        <p:xfrm>
          <a:off x="4860032" y="2211029"/>
          <a:ext cx="416014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876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Підтримка</a:t>
            </a:r>
            <a:r>
              <a:rPr lang="ru-RU" dirty="0" smtClean="0"/>
              <a:t> </a:t>
            </a:r>
            <a:r>
              <a:rPr lang="uk-UA" dirty="0" smtClean="0"/>
              <a:t>Постанови </a:t>
            </a:r>
            <a:r>
              <a:rPr lang="uk-UA" dirty="0"/>
              <a:t>Кабінету міністрів України № </a:t>
            </a:r>
            <a:r>
              <a:rPr lang="uk-UA" dirty="0" smtClean="0"/>
              <a:t>216</a:t>
            </a:r>
            <a:r>
              <a:rPr lang="ru-RU" dirty="0"/>
              <a:t> (в розрізі </a:t>
            </a:r>
            <a:r>
              <a:rPr lang="ru-RU" dirty="0" err="1"/>
              <a:t>допомоги</a:t>
            </a:r>
            <a:r>
              <a:rPr lang="ru-RU" dirty="0"/>
              <a:t> та </a:t>
            </a:r>
            <a:r>
              <a:rPr lang="ru-RU" dirty="0" err="1"/>
              <a:t>регіону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«(для тих хто знає)   Щодо Постанови Кабінету міністрів України від 10 березня 2023 р. № 216 "Про затвердження Порядку використання коштів, передбачених у державному бюджеті для здійснення безперервного професійного розвитку працівників сфери охорони здоров’я на 2023 рік"?   </a:t>
            </a:r>
            <a:r>
              <a:rPr lang="uk-UA" sz="1600" i="1" dirty="0" smtClean="0">
                <a:latin typeface="Calibri" panose="020F0502020204030204" pitchFamily="34" charset="0"/>
              </a:rPr>
              <a:t>Чи </a:t>
            </a:r>
            <a:r>
              <a:rPr lang="uk-UA" sz="1600" i="1" dirty="0">
                <a:latin typeface="Calibri" panose="020F0502020204030204" pitchFamily="34" charset="0"/>
              </a:rPr>
              <a:t>підтримуєте ви цю постанову</a:t>
            </a:r>
            <a:r>
              <a:rPr lang="uk-UA" sz="1600" i="1" dirty="0" smtClean="0">
                <a:latin typeface="Calibri" panose="020F0502020204030204" pitchFamily="34" charset="0"/>
              </a:rPr>
              <a:t>?»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2763132"/>
              </p:ext>
            </p:extLst>
          </p:nvPr>
        </p:nvGraphicFramePr>
        <p:xfrm>
          <a:off x="0" y="2217691"/>
          <a:ext cx="4499992" cy="3363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597025"/>
              </p:ext>
            </p:extLst>
          </p:nvPr>
        </p:nvGraphicFramePr>
        <p:xfrm>
          <a:off x="4211960" y="2217691"/>
          <a:ext cx="4824536" cy="3371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963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Підтримка</a:t>
            </a:r>
            <a:r>
              <a:rPr lang="ru-RU" dirty="0" smtClean="0"/>
              <a:t> </a:t>
            </a:r>
            <a:r>
              <a:rPr lang="uk-UA" dirty="0" smtClean="0"/>
              <a:t>Постанови </a:t>
            </a:r>
            <a:r>
              <a:rPr lang="uk-UA" dirty="0"/>
              <a:t>Кабінету міністрів України № </a:t>
            </a:r>
            <a:r>
              <a:rPr lang="uk-UA" dirty="0" smtClean="0"/>
              <a:t>216</a:t>
            </a:r>
            <a:r>
              <a:rPr lang="ru-RU" dirty="0"/>
              <a:t> (в розрізі </a:t>
            </a:r>
            <a:r>
              <a:rPr lang="ru-RU" dirty="0" err="1"/>
              <a:t>віку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«(для тих хто знає)   Щодо Постанови Кабінету міністрів України від 10 березня 2023 р. № 216 "Про затвердження Порядку використання коштів, передбачених у державному бюджеті для здійснення безперервного професійного розвитку працівників сфери охорони здоров’я на 2023 рік"?   </a:t>
            </a:r>
            <a:r>
              <a:rPr lang="uk-UA" sz="1600" i="1" dirty="0" smtClean="0">
                <a:latin typeface="Calibri" panose="020F0502020204030204" pitchFamily="34" charset="0"/>
              </a:rPr>
              <a:t>Чи </a:t>
            </a:r>
            <a:r>
              <a:rPr lang="uk-UA" sz="1600" i="1" dirty="0">
                <a:latin typeface="Calibri" panose="020F0502020204030204" pitchFamily="34" charset="0"/>
              </a:rPr>
              <a:t>підтримуєте ви цю постанову</a:t>
            </a:r>
            <a:r>
              <a:rPr lang="uk-UA" sz="1600" i="1" dirty="0" smtClean="0">
                <a:latin typeface="Calibri" panose="020F0502020204030204" pitchFamily="34" charset="0"/>
              </a:rPr>
              <a:t>?»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399035"/>
              </p:ext>
            </p:extLst>
          </p:nvPr>
        </p:nvGraphicFramePr>
        <p:xfrm>
          <a:off x="78844" y="2217691"/>
          <a:ext cx="8741628" cy="3515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915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71712" y="116632"/>
            <a:ext cx="8670534" cy="490538"/>
          </a:xfrm>
        </p:spPr>
        <p:txBody>
          <a:bodyPr/>
          <a:lstStyle/>
          <a:p>
            <a:r>
              <a:rPr lang="ru-RU" dirty="0" err="1" smtClean="0"/>
              <a:t>Доцільність</a:t>
            </a:r>
            <a:r>
              <a:rPr lang="ru-RU" dirty="0" smtClean="0"/>
              <a:t> </a:t>
            </a:r>
            <a:r>
              <a:rPr lang="ru-RU" dirty="0" err="1" smtClean="0"/>
              <a:t>введення</a:t>
            </a:r>
            <a:r>
              <a:rPr lang="ru-RU" dirty="0" smtClean="0"/>
              <a:t> </a:t>
            </a:r>
            <a:r>
              <a:rPr lang="uk-UA" dirty="0" smtClean="0"/>
              <a:t>Постанови </a:t>
            </a:r>
            <a:r>
              <a:rPr lang="uk-UA" dirty="0"/>
              <a:t>Кабінету міністрів України № 216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«(для тих хто знає)   Щодо Постанови Кабінету міністрів України від 10 березня 2023 р. № 216 "Про затвердження Порядку використання коштів, передбачених у державному бюджеті для здійснення безперервного професійного розвитку працівників сфери охорони здоров’я на 2023 рік"?   </a:t>
            </a:r>
            <a:r>
              <a:rPr lang="uk-UA" sz="1600" i="1" dirty="0" smtClean="0">
                <a:latin typeface="Calibri" panose="020F0502020204030204" pitchFamily="34" charset="0"/>
              </a:rPr>
              <a:t>Чи </a:t>
            </a:r>
            <a:r>
              <a:rPr lang="uk-UA" sz="1600" i="1" dirty="0">
                <a:latin typeface="Calibri" panose="020F0502020204030204" pitchFamily="34" charset="0"/>
              </a:rPr>
              <a:t>доцільно в умовах дії правового режиму воєнного стану вводити в дію зміни  БПР, які передбачені постановою</a:t>
            </a:r>
            <a:r>
              <a:rPr lang="uk-UA" sz="1600" i="1" dirty="0" smtClean="0">
                <a:latin typeface="Calibri" panose="020F0502020204030204" pitchFamily="34" charset="0"/>
              </a:rPr>
              <a:t>?»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563601"/>
              </p:ext>
            </p:extLst>
          </p:nvPr>
        </p:nvGraphicFramePr>
        <p:xfrm>
          <a:off x="1547664" y="2276872"/>
          <a:ext cx="741682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6903724"/>
              </p:ext>
            </p:extLst>
          </p:nvPr>
        </p:nvGraphicFramePr>
        <p:xfrm>
          <a:off x="-71712" y="2348880"/>
          <a:ext cx="2628900" cy="103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105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71712" y="116632"/>
            <a:ext cx="8670534" cy="490538"/>
          </a:xfrm>
        </p:spPr>
        <p:txBody>
          <a:bodyPr/>
          <a:lstStyle/>
          <a:p>
            <a:r>
              <a:rPr lang="ru-RU" dirty="0" err="1" smtClean="0"/>
              <a:t>Доцільність</a:t>
            </a:r>
            <a:r>
              <a:rPr lang="ru-RU" dirty="0" smtClean="0"/>
              <a:t> </a:t>
            </a:r>
            <a:r>
              <a:rPr lang="ru-RU" dirty="0" err="1" smtClean="0"/>
              <a:t>введення</a:t>
            </a:r>
            <a:r>
              <a:rPr lang="ru-RU" dirty="0" smtClean="0"/>
              <a:t> </a:t>
            </a:r>
            <a:r>
              <a:rPr lang="uk-UA" dirty="0" smtClean="0"/>
              <a:t>Постанови </a:t>
            </a:r>
            <a:r>
              <a:rPr lang="uk-UA" dirty="0"/>
              <a:t>Кабінету міністрів України № </a:t>
            </a:r>
            <a:r>
              <a:rPr lang="uk-UA" dirty="0" smtClean="0"/>
              <a:t>216 </a:t>
            </a:r>
            <a:r>
              <a:rPr lang="ru-RU" dirty="0"/>
              <a:t>(в розрізі </a:t>
            </a:r>
            <a:r>
              <a:rPr lang="ru-RU" dirty="0" err="1"/>
              <a:t>фаху</a:t>
            </a:r>
            <a:r>
              <a:rPr lang="ru-RU" dirty="0"/>
              <a:t> та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закладу)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«(для тих хто знає)   Щодо Постанови Кабінету міністрів України від 10 березня 2023 р. № 216 "Про затвердження Порядку використання коштів, передбачених у державному бюджеті для здійснення безперервного професійного розвитку працівників сфери охорони здоров’я на 2023 рік"?   </a:t>
            </a:r>
            <a:r>
              <a:rPr lang="uk-UA" sz="1600" i="1" dirty="0" smtClean="0">
                <a:latin typeface="Calibri" panose="020F0502020204030204" pitchFamily="34" charset="0"/>
              </a:rPr>
              <a:t>Чи </a:t>
            </a:r>
            <a:r>
              <a:rPr lang="uk-UA" sz="1600" i="1" dirty="0">
                <a:latin typeface="Calibri" panose="020F0502020204030204" pitchFamily="34" charset="0"/>
              </a:rPr>
              <a:t>доцільно в умовах дії правового режиму воєнного стану вводити в дію зміни  БПР, які передбачені постановою</a:t>
            </a:r>
            <a:r>
              <a:rPr lang="uk-UA" sz="1600" i="1" dirty="0" smtClean="0">
                <a:latin typeface="Calibri" panose="020F0502020204030204" pitchFamily="34" charset="0"/>
              </a:rPr>
              <a:t>?»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9881872"/>
              </p:ext>
            </p:extLst>
          </p:nvPr>
        </p:nvGraphicFramePr>
        <p:xfrm>
          <a:off x="0" y="2420889"/>
          <a:ext cx="514806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6186198"/>
              </p:ext>
            </p:extLst>
          </p:nvPr>
        </p:nvGraphicFramePr>
        <p:xfrm>
          <a:off x="4899024" y="2420888"/>
          <a:ext cx="4209480" cy="337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744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71712" y="116632"/>
            <a:ext cx="8670534" cy="490538"/>
          </a:xfrm>
        </p:spPr>
        <p:txBody>
          <a:bodyPr/>
          <a:lstStyle/>
          <a:p>
            <a:r>
              <a:rPr lang="ru-RU" dirty="0" err="1" smtClean="0"/>
              <a:t>Доцільність</a:t>
            </a:r>
            <a:r>
              <a:rPr lang="ru-RU" dirty="0" smtClean="0"/>
              <a:t> </a:t>
            </a:r>
            <a:r>
              <a:rPr lang="ru-RU" dirty="0" err="1" smtClean="0"/>
              <a:t>введення</a:t>
            </a:r>
            <a:r>
              <a:rPr lang="ru-RU" dirty="0" smtClean="0"/>
              <a:t> </a:t>
            </a:r>
            <a:r>
              <a:rPr lang="uk-UA" dirty="0" smtClean="0"/>
              <a:t>Постанови </a:t>
            </a:r>
            <a:r>
              <a:rPr lang="uk-UA" dirty="0"/>
              <a:t>Кабінету міністрів України № </a:t>
            </a:r>
            <a:r>
              <a:rPr lang="uk-UA" dirty="0" smtClean="0"/>
              <a:t>216</a:t>
            </a:r>
            <a:r>
              <a:rPr lang="ru-RU" dirty="0"/>
              <a:t> (в розрізі </a:t>
            </a:r>
            <a:r>
              <a:rPr lang="ru-RU" dirty="0" err="1"/>
              <a:t>допомоги</a:t>
            </a:r>
            <a:r>
              <a:rPr lang="ru-RU" dirty="0"/>
              <a:t> та </a:t>
            </a:r>
            <a:r>
              <a:rPr lang="ru-RU" dirty="0" err="1"/>
              <a:t>регіону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«(для тих хто знає)   Щодо Постанови Кабінету міністрів України від 10 березня 2023 р. № 216 "Про затвердження Порядку використання коштів, передбачених у державному бюджеті для здійснення безперервного професійного розвитку працівників сфери охорони здоров’я на 2023 рік"?   </a:t>
            </a:r>
            <a:r>
              <a:rPr lang="uk-UA" sz="1600" i="1" dirty="0" smtClean="0">
                <a:latin typeface="Calibri" panose="020F0502020204030204" pitchFamily="34" charset="0"/>
              </a:rPr>
              <a:t>Чи </a:t>
            </a:r>
            <a:r>
              <a:rPr lang="uk-UA" sz="1600" i="1" dirty="0">
                <a:latin typeface="Calibri" panose="020F0502020204030204" pitchFamily="34" charset="0"/>
              </a:rPr>
              <a:t>доцільно в умовах дії правового режиму воєнного стану вводити в дію зміни  БПР, які передбачені постановою</a:t>
            </a:r>
            <a:r>
              <a:rPr lang="uk-UA" sz="1600" i="1" dirty="0" smtClean="0">
                <a:latin typeface="Calibri" panose="020F0502020204030204" pitchFamily="34" charset="0"/>
              </a:rPr>
              <a:t>?»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041331"/>
              </p:ext>
            </p:extLst>
          </p:nvPr>
        </p:nvGraphicFramePr>
        <p:xfrm>
          <a:off x="0" y="2513157"/>
          <a:ext cx="4427984" cy="3220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3209552"/>
              </p:ext>
            </p:extLst>
          </p:nvPr>
        </p:nvGraphicFramePr>
        <p:xfrm>
          <a:off x="4211960" y="2513157"/>
          <a:ext cx="4880228" cy="3220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620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71712" y="116632"/>
            <a:ext cx="8670534" cy="490538"/>
          </a:xfrm>
        </p:spPr>
        <p:txBody>
          <a:bodyPr/>
          <a:lstStyle/>
          <a:p>
            <a:r>
              <a:rPr lang="ru-RU" dirty="0" err="1" smtClean="0"/>
              <a:t>Доцільність</a:t>
            </a:r>
            <a:r>
              <a:rPr lang="ru-RU" dirty="0" smtClean="0"/>
              <a:t> </a:t>
            </a:r>
            <a:r>
              <a:rPr lang="ru-RU" dirty="0" err="1" smtClean="0"/>
              <a:t>введення</a:t>
            </a:r>
            <a:r>
              <a:rPr lang="ru-RU" dirty="0" smtClean="0"/>
              <a:t> </a:t>
            </a:r>
            <a:r>
              <a:rPr lang="uk-UA" dirty="0" smtClean="0"/>
              <a:t>Постанови </a:t>
            </a:r>
            <a:r>
              <a:rPr lang="uk-UA" dirty="0"/>
              <a:t>Кабінету міністрів України № </a:t>
            </a:r>
            <a:r>
              <a:rPr lang="uk-UA" dirty="0" smtClean="0"/>
              <a:t>216</a:t>
            </a:r>
            <a:r>
              <a:rPr lang="ru-RU" dirty="0"/>
              <a:t> (в розрізі </a:t>
            </a:r>
            <a:r>
              <a:rPr lang="ru-RU" dirty="0" err="1"/>
              <a:t>віку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«(для тих хто знає)   Щодо Постанови Кабінету міністрів України від 10 березня 2023 р. № 216 "Про затвердження Порядку використання коштів, передбачених у державному бюджеті для здійснення безперервного професійного розвитку працівників сфери охорони здоров’я на 2023 рік"?   </a:t>
            </a:r>
            <a:r>
              <a:rPr lang="uk-UA" sz="1600" i="1" dirty="0" smtClean="0">
                <a:latin typeface="Calibri" panose="020F0502020204030204" pitchFamily="34" charset="0"/>
              </a:rPr>
              <a:t>Чи </a:t>
            </a:r>
            <a:r>
              <a:rPr lang="uk-UA" sz="1600" i="1" dirty="0">
                <a:latin typeface="Calibri" panose="020F0502020204030204" pitchFamily="34" charset="0"/>
              </a:rPr>
              <a:t>доцільно в умовах дії правового режиму воєнного стану вводити в дію зміни  БПР, які передбачені постановою</a:t>
            </a:r>
            <a:r>
              <a:rPr lang="uk-UA" sz="1600" i="1" dirty="0" smtClean="0">
                <a:latin typeface="Calibri" panose="020F0502020204030204" pitchFamily="34" charset="0"/>
              </a:rPr>
              <a:t>?»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655174"/>
              </p:ext>
            </p:extLst>
          </p:nvPr>
        </p:nvGraphicFramePr>
        <p:xfrm>
          <a:off x="78844" y="2420889"/>
          <a:ext cx="881363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278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Покриття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«Чи покриває сума договору НСЗУ 2023 з закладом охорони здоров'я, в якому ви працюєте, витрати закладу, з урахуванням необхідності дотримання мінімального розміру оплати праці</a:t>
            </a:r>
            <a:r>
              <a:rPr lang="uk-UA" sz="1600" i="1" dirty="0" smtClean="0">
                <a:latin typeface="Calibri" panose="020F0502020204030204" pitchFamily="34" charset="0"/>
              </a:rPr>
              <a:t>?»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422680"/>
              </p:ext>
            </p:extLst>
          </p:nvPr>
        </p:nvGraphicFramePr>
        <p:xfrm>
          <a:off x="1259632" y="1676473"/>
          <a:ext cx="7161202" cy="4265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52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/>
              <a:t>Оцінка </a:t>
            </a:r>
            <a:r>
              <a:rPr lang="ru-RU" dirty="0" err="1" smtClean="0"/>
              <a:t>готовності</a:t>
            </a:r>
            <a:r>
              <a:rPr lang="ru-RU" i="1" dirty="0">
                <a:latin typeface="Calibri" panose="020F0502020204030204" pitchFamily="34" charset="0"/>
              </a:rPr>
              <a:t> </a:t>
            </a:r>
            <a:r>
              <a:rPr lang="ru-RU" dirty="0"/>
              <a:t>персоналу </a:t>
            </a:r>
            <a:r>
              <a:rPr lang="ru-RU" dirty="0" err="1"/>
              <a:t>медичного</a:t>
            </a:r>
            <a:r>
              <a:rPr lang="ru-RU" dirty="0"/>
              <a:t> закладу до роботи в умовах </a:t>
            </a:r>
            <a:r>
              <a:rPr lang="ru-RU" dirty="0" smtClean="0"/>
              <a:t>війни (</a:t>
            </a:r>
            <a:r>
              <a:rPr lang="ru-RU" dirty="0"/>
              <a:t>в розрізі </a:t>
            </a:r>
            <a:r>
              <a:rPr lang="ru-RU" dirty="0" err="1"/>
              <a:t>фаху</a:t>
            </a:r>
            <a:r>
              <a:rPr lang="ru-RU" dirty="0"/>
              <a:t> та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закладу)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 </a:t>
            </a:r>
            <a:r>
              <a:rPr lang="ru-RU" sz="1600" i="1" dirty="0" err="1">
                <a:latin typeface="Calibri" panose="020F0502020204030204" pitchFamily="34" charset="0"/>
              </a:rPr>
              <a:t>ви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оцінюєте</a:t>
            </a:r>
            <a:r>
              <a:rPr lang="ru-RU" sz="1600" i="1" dirty="0">
                <a:latin typeface="Calibri" panose="020F0502020204030204" pitchFamily="34" charset="0"/>
              </a:rPr>
              <a:t> за </a:t>
            </a:r>
            <a:r>
              <a:rPr lang="ru-RU" sz="1600" i="1" dirty="0" err="1">
                <a:latin typeface="Calibri" panose="020F0502020204030204" pitchFamily="34" charset="0"/>
              </a:rPr>
              <a:t>п'ятибальною</a:t>
            </a:r>
            <a:r>
              <a:rPr lang="ru-RU" sz="1600" i="1" dirty="0">
                <a:latin typeface="Calibri" panose="020F0502020204030204" pitchFamily="34" charset="0"/>
              </a:rPr>
              <a:t>  шкалою </a:t>
            </a:r>
            <a:r>
              <a:rPr lang="ru-RU" sz="1600" i="1" dirty="0" err="1">
                <a:latin typeface="Calibri" panose="020F0502020204030204" pitchFamily="34" charset="0"/>
              </a:rPr>
              <a:t>наступні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 smtClean="0">
                <a:latin typeface="Calibri" panose="020F0502020204030204" pitchFamily="34" charset="0"/>
              </a:rPr>
              <a:t>аспекти</a:t>
            </a:r>
            <a:r>
              <a:rPr lang="ru-RU" sz="1600" i="1" dirty="0" smtClean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підготовку</a:t>
            </a:r>
            <a:r>
              <a:rPr lang="ru-RU" sz="1600" i="1" dirty="0">
                <a:latin typeface="Calibri" panose="020F0502020204030204" pitchFamily="34" charset="0"/>
              </a:rPr>
              <a:t> персоналу </a:t>
            </a:r>
            <a:r>
              <a:rPr lang="ru-RU" sz="1600" i="1" dirty="0" err="1">
                <a:latin typeface="Calibri" panose="020F0502020204030204" pitchFamily="34" charset="0"/>
              </a:rPr>
              <a:t>вашого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медичного</a:t>
            </a:r>
            <a:r>
              <a:rPr lang="ru-RU" sz="1600" i="1" dirty="0">
                <a:latin typeface="Calibri" panose="020F0502020204030204" pitchFamily="34" charset="0"/>
              </a:rPr>
              <a:t> закладу до </a:t>
            </a:r>
            <a:r>
              <a:rPr lang="ru-RU" sz="1600" i="1" dirty="0" err="1">
                <a:latin typeface="Calibri" panose="020F0502020204030204" pitchFamily="34" charset="0"/>
              </a:rPr>
              <a:t>роботи</a:t>
            </a:r>
            <a:r>
              <a:rPr lang="ru-RU" sz="1600" i="1" dirty="0">
                <a:latin typeface="Calibri" panose="020F0502020204030204" pitchFamily="34" charset="0"/>
              </a:rPr>
              <a:t> в </a:t>
            </a:r>
            <a:r>
              <a:rPr lang="ru-RU" sz="1600" i="1" dirty="0" err="1">
                <a:latin typeface="Calibri" panose="020F0502020204030204" pitchFamily="34" charset="0"/>
              </a:rPr>
              <a:t>умовах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війни</a:t>
            </a:r>
            <a:r>
              <a:rPr lang="ru-RU" sz="1600" i="1" dirty="0" smtClean="0">
                <a:latin typeface="Calibri" panose="020F0502020204030204" pitchFamily="34" charset="0"/>
              </a:rPr>
              <a:t>?  </a:t>
            </a:r>
            <a:r>
              <a:rPr lang="ru-RU" sz="1600" i="1" dirty="0">
                <a:latin typeface="Calibri" panose="020F0502020204030204" pitchFamily="34" charset="0"/>
              </a:rPr>
              <a:t>(за шкалою </a:t>
            </a:r>
            <a:r>
              <a:rPr lang="ru-RU" sz="1600" i="1" dirty="0" err="1">
                <a:latin typeface="Calibri" panose="020F0502020204030204" pitchFamily="34" charset="0"/>
              </a:rPr>
              <a:t>від</a:t>
            </a:r>
            <a:r>
              <a:rPr lang="ru-RU" sz="1600" i="1" dirty="0">
                <a:latin typeface="Calibri" panose="020F0502020204030204" pitchFamily="34" charset="0"/>
              </a:rPr>
              <a:t> 1 до 5, де 1 - </a:t>
            </a:r>
            <a:r>
              <a:rPr lang="ru-RU" sz="1600" i="1" dirty="0" err="1">
                <a:latin typeface="Calibri" panose="020F0502020204030204" pitchFamily="34" charset="0"/>
              </a:rPr>
              <a:t>мінімальна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5 - максимальна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 smtClean="0">
                <a:latin typeface="Calibri" panose="020F0502020204030204" pitchFamily="34" charset="0"/>
              </a:rPr>
              <a:t>).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86464"/>
              </p:ext>
            </p:extLst>
          </p:nvPr>
        </p:nvGraphicFramePr>
        <p:xfrm>
          <a:off x="30578" y="1844824"/>
          <a:ext cx="518949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1629968"/>
              </p:ext>
            </p:extLst>
          </p:nvPr>
        </p:nvGraphicFramePr>
        <p:xfrm>
          <a:off x="4860032" y="1844824"/>
          <a:ext cx="418986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800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Покриття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/>
              <a:t> (в розрізі </a:t>
            </a:r>
            <a:r>
              <a:rPr lang="ru-RU" dirty="0" err="1"/>
              <a:t>фаху</a:t>
            </a:r>
            <a:r>
              <a:rPr lang="ru-RU" dirty="0"/>
              <a:t> та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закладу)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«Чи покриває сума договору НСЗУ 2023 з закладом охорони здоров'я, в якому ви працюєте, витрати закладу, з урахуванням необхідності дотримання мінімального розміру оплати праці</a:t>
            </a:r>
            <a:r>
              <a:rPr lang="uk-UA" sz="1600" i="1" dirty="0" smtClean="0">
                <a:latin typeface="Calibri" panose="020F0502020204030204" pitchFamily="34" charset="0"/>
              </a:rPr>
              <a:t>?»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0521844"/>
              </p:ext>
            </p:extLst>
          </p:nvPr>
        </p:nvGraphicFramePr>
        <p:xfrm>
          <a:off x="-108520" y="1626760"/>
          <a:ext cx="5256584" cy="4178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6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00342"/>
              </p:ext>
            </p:extLst>
          </p:nvPr>
        </p:nvGraphicFramePr>
        <p:xfrm>
          <a:off x="4932040" y="1626760"/>
          <a:ext cx="4176464" cy="4178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70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Покриття</a:t>
            </a:r>
            <a:r>
              <a:rPr lang="ru-RU" dirty="0" smtClean="0"/>
              <a:t> </a:t>
            </a:r>
            <a:r>
              <a:rPr lang="ru-RU" dirty="0" err="1"/>
              <a:t>витрат</a:t>
            </a:r>
            <a:r>
              <a:rPr lang="ru-RU" dirty="0"/>
              <a:t> (в розрізі </a:t>
            </a:r>
            <a:r>
              <a:rPr lang="ru-RU" dirty="0" err="1"/>
              <a:t>допомоги</a:t>
            </a:r>
            <a:r>
              <a:rPr lang="ru-RU" dirty="0"/>
              <a:t> та </a:t>
            </a:r>
            <a:r>
              <a:rPr lang="ru-RU" dirty="0" err="1"/>
              <a:t>регіону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«Чи покриває сума договору НСЗУ 2023 з закладом охорони здоров'я, в якому ви працюєте, витрати закладу, з урахуванням необхідності дотримання мінімального розміру оплати праці</a:t>
            </a:r>
            <a:r>
              <a:rPr lang="uk-UA" sz="1600" i="1" dirty="0" smtClean="0">
                <a:latin typeface="Calibri" panose="020F0502020204030204" pitchFamily="34" charset="0"/>
              </a:rPr>
              <a:t>?»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590404"/>
              </p:ext>
            </p:extLst>
          </p:nvPr>
        </p:nvGraphicFramePr>
        <p:xfrm>
          <a:off x="-4937" y="1626760"/>
          <a:ext cx="4504929" cy="4106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016871"/>
              </p:ext>
            </p:extLst>
          </p:nvPr>
        </p:nvGraphicFramePr>
        <p:xfrm>
          <a:off x="4499992" y="1626760"/>
          <a:ext cx="4536504" cy="4106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354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Покриття</a:t>
            </a:r>
            <a:r>
              <a:rPr lang="ru-RU" dirty="0" smtClean="0"/>
              <a:t> </a:t>
            </a:r>
            <a:r>
              <a:rPr lang="ru-RU" dirty="0" err="1"/>
              <a:t>витрат</a:t>
            </a:r>
            <a:r>
              <a:rPr lang="ru-RU" dirty="0"/>
              <a:t> (в розрізі </a:t>
            </a:r>
            <a:r>
              <a:rPr lang="ru-RU" dirty="0" err="1"/>
              <a:t>віку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«Чи покриває сума договору НСЗУ 2023 з закладом охорони здоров'я, в якому ви працюєте, витрати закладу, з урахуванням необхідності дотримання мінімального розміру оплати праці</a:t>
            </a:r>
            <a:r>
              <a:rPr lang="uk-UA" sz="1600" i="1" dirty="0" smtClean="0">
                <a:latin typeface="Calibri" panose="020F0502020204030204" pitchFamily="34" charset="0"/>
              </a:rPr>
              <a:t>?»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6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824237"/>
              </p:ext>
            </p:extLst>
          </p:nvPr>
        </p:nvGraphicFramePr>
        <p:xfrm>
          <a:off x="78844" y="1772816"/>
          <a:ext cx="888564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958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672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/>
              <a:t>Оцінка </a:t>
            </a:r>
            <a:r>
              <a:rPr lang="ru-RU" dirty="0" err="1" smtClean="0"/>
              <a:t>готовності</a:t>
            </a:r>
            <a:r>
              <a:rPr lang="ru-RU" i="1" dirty="0">
                <a:latin typeface="Calibri" panose="020F0502020204030204" pitchFamily="34" charset="0"/>
              </a:rPr>
              <a:t> </a:t>
            </a:r>
            <a:r>
              <a:rPr lang="ru-RU" dirty="0"/>
              <a:t>персоналу </a:t>
            </a:r>
            <a:r>
              <a:rPr lang="ru-RU" dirty="0" err="1"/>
              <a:t>медичного</a:t>
            </a:r>
            <a:r>
              <a:rPr lang="ru-RU" dirty="0"/>
              <a:t> закладу до роботи в умовах війни (в розрізі </a:t>
            </a:r>
            <a:r>
              <a:rPr lang="ru-RU" dirty="0" err="1"/>
              <a:t>допомоги</a:t>
            </a:r>
            <a:r>
              <a:rPr lang="ru-RU" dirty="0"/>
              <a:t> та </a:t>
            </a:r>
            <a:r>
              <a:rPr lang="ru-RU" dirty="0" err="1"/>
              <a:t>регіону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 </a:t>
            </a:r>
            <a:r>
              <a:rPr lang="ru-RU" sz="1600" i="1" dirty="0" err="1">
                <a:latin typeface="Calibri" panose="020F0502020204030204" pitchFamily="34" charset="0"/>
              </a:rPr>
              <a:t>ви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оцінюєте</a:t>
            </a:r>
            <a:r>
              <a:rPr lang="ru-RU" sz="1600" i="1" dirty="0">
                <a:latin typeface="Calibri" panose="020F0502020204030204" pitchFamily="34" charset="0"/>
              </a:rPr>
              <a:t> за </a:t>
            </a:r>
            <a:r>
              <a:rPr lang="ru-RU" sz="1600" i="1" dirty="0" err="1">
                <a:latin typeface="Calibri" panose="020F0502020204030204" pitchFamily="34" charset="0"/>
              </a:rPr>
              <a:t>п'ятибальною</a:t>
            </a:r>
            <a:r>
              <a:rPr lang="ru-RU" sz="1600" i="1" dirty="0">
                <a:latin typeface="Calibri" panose="020F0502020204030204" pitchFamily="34" charset="0"/>
              </a:rPr>
              <a:t>  шкалою </a:t>
            </a:r>
            <a:r>
              <a:rPr lang="ru-RU" sz="1600" i="1" dirty="0" err="1">
                <a:latin typeface="Calibri" panose="020F0502020204030204" pitchFamily="34" charset="0"/>
              </a:rPr>
              <a:t>наступні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 smtClean="0">
                <a:latin typeface="Calibri" panose="020F0502020204030204" pitchFamily="34" charset="0"/>
              </a:rPr>
              <a:t>аспекти</a:t>
            </a:r>
            <a:r>
              <a:rPr lang="ru-RU" sz="1600" i="1" dirty="0" smtClean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підготовку</a:t>
            </a:r>
            <a:r>
              <a:rPr lang="ru-RU" sz="1600" i="1" dirty="0">
                <a:latin typeface="Calibri" panose="020F0502020204030204" pitchFamily="34" charset="0"/>
              </a:rPr>
              <a:t> персоналу </a:t>
            </a:r>
            <a:r>
              <a:rPr lang="ru-RU" sz="1600" i="1" dirty="0" err="1">
                <a:latin typeface="Calibri" panose="020F0502020204030204" pitchFamily="34" charset="0"/>
              </a:rPr>
              <a:t>вашого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медичного</a:t>
            </a:r>
            <a:r>
              <a:rPr lang="ru-RU" sz="1600" i="1" dirty="0">
                <a:latin typeface="Calibri" panose="020F0502020204030204" pitchFamily="34" charset="0"/>
              </a:rPr>
              <a:t> закладу до </a:t>
            </a:r>
            <a:r>
              <a:rPr lang="ru-RU" sz="1600" i="1" dirty="0" err="1">
                <a:latin typeface="Calibri" panose="020F0502020204030204" pitchFamily="34" charset="0"/>
              </a:rPr>
              <a:t>роботи</a:t>
            </a:r>
            <a:r>
              <a:rPr lang="ru-RU" sz="1600" i="1" dirty="0">
                <a:latin typeface="Calibri" panose="020F0502020204030204" pitchFamily="34" charset="0"/>
              </a:rPr>
              <a:t> в </a:t>
            </a:r>
            <a:r>
              <a:rPr lang="ru-RU" sz="1600" i="1" dirty="0" err="1">
                <a:latin typeface="Calibri" panose="020F0502020204030204" pitchFamily="34" charset="0"/>
              </a:rPr>
              <a:t>умовах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війни</a:t>
            </a:r>
            <a:r>
              <a:rPr lang="ru-RU" sz="1600" i="1" dirty="0" smtClean="0">
                <a:latin typeface="Calibri" panose="020F0502020204030204" pitchFamily="34" charset="0"/>
              </a:rPr>
              <a:t>?  </a:t>
            </a:r>
            <a:r>
              <a:rPr lang="ru-RU" sz="1600" i="1" dirty="0">
                <a:latin typeface="Calibri" panose="020F0502020204030204" pitchFamily="34" charset="0"/>
              </a:rPr>
              <a:t>(за шкалою </a:t>
            </a:r>
            <a:r>
              <a:rPr lang="ru-RU" sz="1600" i="1" dirty="0" err="1">
                <a:latin typeface="Calibri" panose="020F0502020204030204" pitchFamily="34" charset="0"/>
              </a:rPr>
              <a:t>від</a:t>
            </a:r>
            <a:r>
              <a:rPr lang="ru-RU" sz="1600" i="1" dirty="0">
                <a:latin typeface="Calibri" panose="020F0502020204030204" pitchFamily="34" charset="0"/>
              </a:rPr>
              <a:t> 1 до 5, де 1 - </a:t>
            </a:r>
            <a:r>
              <a:rPr lang="ru-RU" sz="1600" i="1" dirty="0" err="1">
                <a:latin typeface="Calibri" panose="020F0502020204030204" pitchFamily="34" charset="0"/>
              </a:rPr>
              <a:t>мінімальна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5 - максимальна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 smtClean="0">
                <a:latin typeface="Calibri" panose="020F0502020204030204" pitchFamily="34" charset="0"/>
              </a:rPr>
              <a:t>).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906867"/>
              </p:ext>
            </p:extLst>
          </p:nvPr>
        </p:nvGraphicFramePr>
        <p:xfrm>
          <a:off x="0" y="1988840"/>
          <a:ext cx="457200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0651522"/>
              </p:ext>
            </p:extLst>
          </p:nvPr>
        </p:nvGraphicFramePr>
        <p:xfrm>
          <a:off x="4499992" y="1922226"/>
          <a:ext cx="4549904" cy="3739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307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/>
              <a:t>Оцінка </a:t>
            </a:r>
            <a:r>
              <a:rPr lang="ru-RU" dirty="0" err="1" smtClean="0"/>
              <a:t>готовності</a:t>
            </a:r>
            <a:r>
              <a:rPr lang="ru-RU" i="1" dirty="0">
                <a:latin typeface="Calibri" panose="020F0502020204030204" pitchFamily="34" charset="0"/>
              </a:rPr>
              <a:t> </a:t>
            </a:r>
            <a:r>
              <a:rPr lang="ru-RU" dirty="0"/>
              <a:t>персоналу </a:t>
            </a:r>
            <a:r>
              <a:rPr lang="ru-RU" dirty="0" err="1"/>
              <a:t>медичного</a:t>
            </a:r>
            <a:r>
              <a:rPr lang="ru-RU" dirty="0"/>
              <a:t> закладу до роботи в умовах війни (в розрізі </a:t>
            </a:r>
            <a:r>
              <a:rPr lang="ru-RU" dirty="0" err="1"/>
              <a:t>віку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 </a:t>
            </a:r>
            <a:r>
              <a:rPr lang="ru-RU" sz="1600" i="1" dirty="0" err="1">
                <a:latin typeface="Calibri" panose="020F0502020204030204" pitchFamily="34" charset="0"/>
              </a:rPr>
              <a:t>ви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оцінюєте</a:t>
            </a:r>
            <a:r>
              <a:rPr lang="ru-RU" sz="1600" i="1" dirty="0">
                <a:latin typeface="Calibri" panose="020F0502020204030204" pitchFamily="34" charset="0"/>
              </a:rPr>
              <a:t> за </a:t>
            </a:r>
            <a:r>
              <a:rPr lang="ru-RU" sz="1600" i="1" dirty="0" err="1">
                <a:latin typeface="Calibri" panose="020F0502020204030204" pitchFamily="34" charset="0"/>
              </a:rPr>
              <a:t>п'ятибальною</a:t>
            </a:r>
            <a:r>
              <a:rPr lang="ru-RU" sz="1600" i="1" dirty="0">
                <a:latin typeface="Calibri" panose="020F0502020204030204" pitchFamily="34" charset="0"/>
              </a:rPr>
              <a:t>  шкалою </a:t>
            </a:r>
            <a:r>
              <a:rPr lang="ru-RU" sz="1600" i="1" dirty="0" err="1">
                <a:latin typeface="Calibri" panose="020F0502020204030204" pitchFamily="34" charset="0"/>
              </a:rPr>
              <a:t>наступні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 smtClean="0">
                <a:latin typeface="Calibri" panose="020F0502020204030204" pitchFamily="34" charset="0"/>
              </a:rPr>
              <a:t>аспекти</a:t>
            </a:r>
            <a:r>
              <a:rPr lang="ru-RU" sz="1600" i="1" dirty="0" smtClean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підготовку</a:t>
            </a:r>
            <a:r>
              <a:rPr lang="ru-RU" sz="1600" i="1" dirty="0">
                <a:latin typeface="Calibri" panose="020F0502020204030204" pitchFamily="34" charset="0"/>
              </a:rPr>
              <a:t> персоналу </a:t>
            </a:r>
            <a:r>
              <a:rPr lang="ru-RU" sz="1600" i="1" dirty="0" err="1">
                <a:latin typeface="Calibri" panose="020F0502020204030204" pitchFamily="34" charset="0"/>
              </a:rPr>
              <a:t>вашого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медичного</a:t>
            </a:r>
            <a:r>
              <a:rPr lang="ru-RU" sz="1600" i="1" dirty="0">
                <a:latin typeface="Calibri" panose="020F0502020204030204" pitchFamily="34" charset="0"/>
              </a:rPr>
              <a:t> закладу до </a:t>
            </a:r>
            <a:r>
              <a:rPr lang="ru-RU" sz="1600" i="1" dirty="0" err="1">
                <a:latin typeface="Calibri" panose="020F0502020204030204" pitchFamily="34" charset="0"/>
              </a:rPr>
              <a:t>роботи</a:t>
            </a:r>
            <a:r>
              <a:rPr lang="ru-RU" sz="1600" i="1" dirty="0">
                <a:latin typeface="Calibri" panose="020F0502020204030204" pitchFamily="34" charset="0"/>
              </a:rPr>
              <a:t> в </a:t>
            </a:r>
            <a:r>
              <a:rPr lang="ru-RU" sz="1600" i="1" dirty="0" err="1">
                <a:latin typeface="Calibri" panose="020F0502020204030204" pitchFamily="34" charset="0"/>
              </a:rPr>
              <a:t>умовах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війни</a:t>
            </a:r>
            <a:r>
              <a:rPr lang="ru-RU" sz="1600" i="1" dirty="0" smtClean="0">
                <a:latin typeface="Calibri" panose="020F0502020204030204" pitchFamily="34" charset="0"/>
              </a:rPr>
              <a:t>?  </a:t>
            </a:r>
            <a:r>
              <a:rPr lang="ru-RU" sz="1600" i="1" dirty="0">
                <a:latin typeface="Calibri" panose="020F0502020204030204" pitchFamily="34" charset="0"/>
              </a:rPr>
              <a:t>(за шкалою </a:t>
            </a:r>
            <a:r>
              <a:rPr lang="ru-RU" sz="1600" i="1" dirty="0" err="1">
                <a:latin typeface="Calibri" panose="020F0502020204030204" pitchFamily="34" charset="0"/>
              </a:rPr>
              <a:t>від</a:t>
            </a:r>
            <a:r>
              <a:rPr lang="ru-RU" sz="1600" i="1" dirty="0">
                <a:latin typeface="Calibri" panose="020F0502020204030204" pitchFamily="34" charset="0"/>
              </a:rPr>
              <a:t> 1 до 5, де 1 - </a:t>
            </a:r>
            <a:r>
              <a:rPr lang="ru-RU" sz="1600" i="1" dirty="0" err="1">
                <a:latin typeface="Calibri" panose="020F0502020204030204" pitchFamily="34" charset="0"/>
              </a:rPr>
              <a:t>мінімальна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5 - максимальна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 smtClean="0">
                <a:latin typeface="Calibri" panose="020F0502020204030204" pitchFamily="34" charset="0"/>
              </a:rPr>
              <a:t>).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5011214"/>
              </p:ext>
            </p:extLst>
          </p:nvPr>
        </p:nvGraphicFramePr>
        <p:xfrm>
          <a:off x="78844" y="1922226"/>
          <a:ext cx="8885644" cy="3811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367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Зміна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проживання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довелося</a:t>
            </a:r>
            <a:r>
              <a:rPr lang="ru-RU" sz="1600" i="1" dirty="0">
                <a:latin typeface="Calibri" panose="020F0502020204030204" pitchFamily="34" charset="0"/>
              </a:rPr>
              <a:t> вам </a:t>
            </a:r>
            <a:r>
              <a:rPr lang="ru-RU" sz="1600" i="1" dirty="0" err="1">
                <a:latin typeface="Calibri" panose="020F0502020204030204" pitchFamily="34" charset="0"/>
              </a:rPr>
              <a:t>змінити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місце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проживання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після</a:t>
            </a:r>
            <a:r>
              <a:rPr lang="ru-RU" sz="1600" i="1" dirty="0">
                <a:latin typeface="Calibri" panose="020F0502020204030204" pitchFamily="34" charset="0"/>
              </a:rPr>
              <a:t> 24 лютого 2022 року?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63815"/>
              </p:ext>
            </p:extLst>
          </p:nvPr>
        </p:nvGraphicFramePr>
        <p:xfrm>
          <a:off x="1259632" y="1372712"/>
          <a:ext cx="7307128" cy="4324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650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smtClean="0"/>
              <a:t>Зміна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проживання</a:t>
            </a:r>
            <a:r>
              <a:rPr lang="ru-RU" dirty="0" smtClean="0"/>
              <a:t> (</a:t>
            </a:r>
            <a:r>
              <a:rPr lang="ru-RU" dirty="0"/>
              <a:t>в розрізі </a:t>
            </a:r>
            <a:r>
              <a:rPr lang="ru-RU" dirty="0" err="1"/>
              <a:t>фаху</a:t>
            </a:r>
            <a:r>
              <a:rPr lang="ru-RU" dirty="0"/>
              <a:t> та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закладу)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довелося</a:t>
            </a:r>
            <a:r>
              <a:rPr lang="ru-RU" sz="1600" i="1" dirty="0">
                <a:latin typeface="Calibri" panose="020F0502020204030204" pitchFamily="34" charset="0"/>
              </a:rPr>
              <a:t> вам </a:t>
            </a:r>
            <a:r>
              <a:rPr lang="ru-RU" sz="1600" i="1" dirty="0" err="1">
                <a:latin typeface="Calibri" panose="020F0502020204030204" pitchFamily="34" charset="0"/>
              </a:rPr>
              <a:t>змінити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місце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проживання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після</a:t>
            </a:r>
            <a:r>
              <a:rPr lang="ru-RU" sz="1600" i="1" dirty="0">
                <a:latin typeface="Calibri" panose="020F0502020204030204" pitchFamily="34" charset="0"/>
              </a:rPr>
              <a:t> 24 лютого 2022 року?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6825217"/>
              </p:ext>
            </p:extLst>
          </p:nvPr>
        </p:nvGraphicFramePr>
        <p:xfrm>
          <a:off x="78844" y="1556792"/>
          <a:ext cx="4781188" cy="3921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6451340"/>
              </p:ext>
            </p:extLst>
          </p:nvPr>
        </p:nvGraphicFramePr>
        <p:xfrm>
          <a:off x="4860032" y="1628800"/>
          <a:ext cx="412508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553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smtClean="0"/>
              <a:t>Зміна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/>
              <a:t>проживання</a:t>
            </a:r>
            <a:r>
              <a:rPr lang="ru-RU" dirty="0"/>
              <a:t> (в розрізі </a:t>
            </a:r>
            <a:r>
              <a:rPr lang="ru-RU" dirty="0" err="1"/>
              <a:t>допомоги</a:t>
            </a:r>
            <a:r>
              <a:rPr lang="ru-RU" dirty="0"/>
              <a:t> та </a:t>
            </a:r>
            <a:r>
              <a:rPr lang="ru-RU" dirty="0" err="1"/>
              <a:t>регіону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довелося</a:t>
            </a:r>
            <a:r>
              <a:rPr lang="ru-RU" sz="1600" i="1" dirty="0">
                <a:latin typeface="Calibri" panose="020F0502020204030204" pitchFamily="34" charset="0"/>
              </a:rPr>
              <a:t> вам </a:t>
            </a:r>
            <a:r>
              <a:rPr lang="ru-RU" sz="1600" i="1" dirty="0" err="1">
                <a:latin typeface="Calibri" panose="020F0502020204030204" pitchFamily="34" charset="0"/>
              </a:rPr>
              <a:t>змінити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місце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проживання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після</a:t>
            </a:r>
            <a:r>
              <a:rPr lang="ru-RU" sz="1600" i="1" dirty="0">
                <a:latin typeface="Calibri" panose="020F0502020204030204" pitchFamily="34" charset="0"/>
              </a:rPr>
              <a:t> 24 лютого 2022 року?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292242"/>
              </p:ext>
            </p:extLst>
          </p:nvPr>
        </p:nvGraphicFramePr>
        <p:xfrm>
          <a:off x="0" y="1484784"/>
          <a:ext cx="4499992" cy="4065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3573754"/>
              </p:ext>
            </p:extLst>
          </p:nvPr>
        </p:nvGraphicFramePr>
        <p:xfrm>
          <a:off x="4572000" y="1484784"/>
          <a:ext cx="448512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469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smtClean="0"/>
              <a:t>Зміна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/>
              <a:t>проживання</a:t>
            </a:r>
            <a:r>
              <a:rPr lang="ru-RU" dirty="0"/>
              <a:t> (в розрізі </a:t>
            </a:r>
            <a:r>
              <a:rPr lang="ru-RU" dirty="0" err="1"/>
              <a:t>віку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довелося</a:t>
            </a:r>
            <a:r>
              <a:rPr lang="ru-RU" sz="1600" i="1" dirty="0">
                <a:latin typeface="Calibri" panose="020F0502020204030204" pitchFamily="34" charset="0"/>
              </a:rPr>
              <a:t> вам </a:t>
            </a:r>
            <a:r>
              <a:rPr lang="ru-RU" sz="1600" i="1" dirty="0" err="1">
                <a:latin typeface="Calibri" panose="020F0502020204030204" pitchFamily="34" charset="0"/>
              </a:rPr>
              <a:t>змінити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місце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проживання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після</a:t>
            </a:r>
            <a:r>
              <a:rPr lang="ru-RU" sz="1600" i="1" dirty="0">
                <a:latin typeface="Calibri" panose="020F0502020204030204" pitchFamily="34" charset="0"/>
              </a:rPr>
              <a:t> 24 лютого 2022 року?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6765430"/>
              </p:ext>
            </p:extLst>
          </p:nvPr>
        </p:nvGraphicFramePr>
        <p:xfrm>
          <a:off x="78844" y="1331295"/>
          <a:ext cx="864096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319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/>
          <p:nvPr/>
        </p:nvSpPr>
        <p:spPr>
          <a:xfrm>
            <a:off x="1979712" y="836712"/>
            <a:ext cx="6753302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Тип </a:t>
            </a:r>
            <a:r>
              <a:rPr lang="ru-RU" sz="1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дослідження</a:t>
            </a:r>
            <a:r>
              <a:rPr lang="ru-RU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ru-RU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кількісне</a:t>
            </a: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дослідження</a:t>
            </a: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Метод </a:t>
            </a:r>
            <a:r>
              <a:rPr lang="ru-RU" sz="1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збору</a:t>
            </a:r>
            <a:r>
              <a:rPr lang="ru-RU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первинної</a:t>
            </a:r>
            <a:r>
              <a:rPr lang="ru-RU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інформації</a:t>
            </a:r>
            <a:r>
              <a:rPr lang="ru-RU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он-</a:t>
            </a:r>
            <a:r>
              <a:rPr lang="ru-RU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лайн</a:t>
            </a: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опитування</a:t>
            </a: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репрезентативне</a:t>
            </a: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за </a:t>
            </a:r>
            <a:r>
              <a:rPr lang="ru-RU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віком</a:t>
            </a: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географією</a:t>
            </a: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формою </a:t>
            </a:r>
            <a:r>
              <a:rPr lang="ru-RU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власності</a:t>
            </a: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медичного</a:t>
            </a: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закладу (</a:t>
            </a:r>
            <a:r>
              <a:rPr lang="ru-RU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комунальна</a:t>
            </a: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державна</a:t>
            </a: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та видом </a:t>
            </a:r>
            <a:r>
              <a:rPr lang="ru-RU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надання</a:t>
            </a: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медичної</a:t>
            </a: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допомоги</a:t>
            </a: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ru-RU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первинна</a:t>
            </a: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вторинна</a:t>
            </a: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третинна</a:t>
            </a: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endParaRPr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Період</a:t>
            </a:r>
            <a:r>
              <a:rPr lang="ru-RU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проведення</a:t>
            </a:r>
            <a:r>
              <a:rPr lang="ru-RU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польових</a:t>
            </a:r>
            <a:r>
              <a:rPr lang="ru-RU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робіт</a:t>
            </a:r>
            <a:r>
              <a:rPr lang="ru-RU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1-4 </a:t>
            </a:r>
            <a:r>
              <a:rPr lang="ru-RU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червня</a:t>
            </a: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2023 року.</a:t>
            </a:r>
            <a:endParaRPr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Генеральна</a:t>
            </a:r>
            <a:r>
              <a:rPr lang="ru-RU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сукупність</a:t>
            </a:r>
            <a:r>
              <a:rPr lang="ru-RU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працівники</a:t>
            </a:r>
            <a:r>
              <a:rPr lang="ru-RU" sz="1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медичної</a:t>
            </a: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галузі</a:t>
            </a: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які</a:t>
            </a: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працюють</a:t>
            </a: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ru-RU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медичних</a:t>
            </a: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закладах на </a:t>
            </a:r>
            <a:r>
              <a:rPr lang="ru-RU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території</a:t>
            </a: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України</a:t>
            </a: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(за </a:t>
            </a:r>
            <a:r>
              <a:rPr lang="ru-RU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винятком</a:t>
            </a: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окупованих</a:t>
            </a: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територій</a:t>
            </a: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та АР </a:t>
            </a:r>
            <a:r>
              <a:rPr lang="ru-RU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Крим</a:t>
            </a: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467544" y="3717032"/>
            <a:ext cx="8110585" cy="112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Обсяг</a:t>
            </a:r>
            <a:r>
              <a:rPr lang="ru-RU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вибірки</a:t>
            </a:r>
            <a:r>
              <a:rPr lang="ru-RU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ru-RU" sz="1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4650 </a:t>
            </a:r>
            <a:r>
              <a:rPr lang="ru-RU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респондентів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396509" y="4280263"/>
            <a:ext cx="825265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Теоретична </a:t>
            </a:r>
            <a:r>
              <a:rPr lang="ru-RU" sz="14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статистична</a:t>
            </a:r>
            <a:r>
              <a:rPr lang="ru-RU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похибка</a:t>
            </a:r>
            <a:r>
              <a:rPr lang="ru-RU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репрезентативності</a:t>
            </a:r>
            <a:r>
              <a:rPr lang="ru-RU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(при </a:t>
            </a:r>
            <a:r>
              <a:rPr lang="ru-RU" sz="1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довірчій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ймовірності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95% і):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900" marR="0" lvl="0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відсотку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відповідей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50% – +/-</a:t>
            </a:r>
            <a:r>
              <a:rPr lang="ru-RU" sz="1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1,4%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900" marR="0" lvl="0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відсотку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відповідей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в 25% та 75% – +/- </a:t>
            </a:r>
            <a:r>
              <a:rPr lang="ru-RU" sz="1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1,3%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900" marR="0" lvl="0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відсотку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відповідей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в 10% та 90% – +/- </a:t>
            </a:r>
            <a:r>
              <a:rPr lang="ru-RU" sz="1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0,9%.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9354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82128"/>
            <a:ext cx="8143352" cy="490538"/>
          </a:xfrm>
        </p:spPr>
        <p:txBody>
          <a:bodyPr/>
          <a:lstStyle/>
          <a:p>
            <a:r>
              <a:rPr lang="ru-RU" dirty="0" err="1" smtClean="0"/>
              <a:t>Оцінка</a:t>
            </a:r>
            <a:r>
              <a:rPr lang="ru-RU" dirty="0" smtClean="0"/>
              <a:t> </a:t>
            </a:r>
            <a:r>
              <a:rPr lang="ru-RU" dirty="0" err="1" smtClean="0"/>
              <a:t>ефективності</a:t>
            </a:r>
            <a:r>
              <a:rPr lang="ru-RU" dirty="0" smtClean="0"/>
              <a:t> </a:t>
            </a:r>
            <a:r>
              <a:rPr lang="ru-RU" dirty="0" err="1"/>
              <a:t>роботи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 smtClean="0"/>
              <a:t>здоров‘я</a:t>
            </a:r>
            <a:r>
              <a:rPr lang="ru-RU" dirty="0" smtClean="0"/>
              <a:t>: </a:t>
            </a:r>
            <a:r>
              <a:rPr lang="ru-RU" dirty="0" err="1" smtClean="0"/>
              <a:t>зведений</a:t>
            </a:r>
            <a:r>
              <a:rPr lang="ru-RU" dirty="0" smtClean="0"/>
              <a:t> </a:t>
            </a:r>
            <a:r>
              <a:rPr lang="ru-RU" dirty="0" err="1" smtClean="0"/>
              <a:t>графік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 </a:t>
            </a:r>
            <a:r>
              <a:rPr lang="ru-RU" sz="1600" i="1" dirty="0" err="1">
                <a:latin typeface="Calibri" panose="020F0502020204030204" pitchFamily="34" charset="0"/>
              </a:rPr>
              <a:t>ви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оцінюєте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ефективність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роботи</a:t>
            </a:r>
            <a:r>
              <a:rPr lang="ru-RU" sz="1600" i="1" dirty="0">
                <a:latin typeface="Calibri" panose="020F0502020204030204" pitchFamily="34" charset="0"/>
              </a:rPr>
              <a:t> у </a:t>
            </a:r>
            <a:r>
              <a:rPr lang="ru-RU" sz="1600" i="1" dirty="0" err="1">
                <a:latin typeface="Calibri" panose="020F0502020204030204" pitchFamily="34" charset="0"/>
              </a:rPr>
              <a:t>сфері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охорони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здоров'я</a:t>
            </a:r>
            <a:r>
              <a:rPr lang="ru-RU" sz="1600" i="1" dirty="0">
                <a:latin typeface="Calibri" panose="020F0502020204030204" pitchFamily="34" charset="0"/>
              </a:rPr>
              <a:t> за </a:t>
            </a:r>
            <a:r>
              <a:rPr lang="ru-RU" sz="1600" i="1" dirty="0" err="1">
                <a:latin typeface="Calibri" panose="020F0502020204030204" pitchFamily="34" charset="0"/>
              </a:rPr>
              <a:t>останній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 smtClean="0">
                <a:latin typeface="Calibri" panose="020F0502020204030204" pitchFamily="34" charset="0"/>
              </a:rPr>
              <a:t>рік</a:t>
            </a:r>
            <a:r>
              <a:rPr lang="ru-RU" sz="1600" i="1" dirty="0" smtClean="0">
                <a:latin typeface="Calibri" panose="020F0502020204030204" pitchFamily="34" charset="0"/>
              </a:rPr>
              <a:t> </a:t>
            </a:r>
            <a:r>
              <a:rPr lang="ru-RU" sz="1600" i="1" dirty="0" err="1" smtClean="0">
                <a:latin typeface="Calibri" panose="020F0502020204030204" pitchFamily="34" charset="0"/>
              </a:rPr>
              <a:t>центральної</a:t>
            </a:r>
            <a:r>
              <a:rPr lang="ru-RU" sz="1600" i="1" dirty="0" smtClean="0">
                <a:latin typeface="Calibri" panose="020F0502020204030204" pitchFamily="34" charset="0"/>
              </a:rPr>
              <a:t> </a:t>
            </a:r>
            <a:r>
              <a:rPr lang="ru-RU" sz="1600" i="1" dirty="0" err="1" smtClean="0">
                <a:latin typeface="Calibri" panose="020F0502020204030204" pitchFamily="34" charset="0"/>
              </a:rPr>
              <a:t>влади</a:t>
            </a:r>
            <a:r>
              <a:rPr lang="ru-RU" sz="1600" i="1" dirty="0">
                <a:latin typeface="Calibri" panose="020F0502020204030204" pitchFamily="34" charset="0"/>
              </a:rPr>
              <a:t> / </a:t>
            </a:r>
            <a:r>
              <a:rPr lang="ru-RU" sz="1600" i="1" dirty="0" err="1">
                <a:latin typeface="Calibri" panose="020F0502020204030204" pitchFamily="34" charset="0"/>
              </a:rPr>
              <a:t>місцевої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влади</a:t>
            </a:r>
            <a:r>
              <a:rPr lang="ru-RU" sz="1600" i="1" dirty="0">
                <a:latin typeface="Calibri" panose="020F0502020204030204" pitchFamily="34" charset="0"/>
              </a:rPr>
              <a:t>? (за шкалою від 1 до 5, де 1 - </a:t>
            </a:r>
            <a:r>
              <a:rPr lang="ru-RU" sz="1600" i="1" dirty="0" err="1">
                <a:latin typeface="Calibri" panose="020F0502020204030204" pitchFamily="34" charset="0"/>
              </a:rPr>
              <a:t>мінімальна</a:t>
            </a:r>
            <a:r>
              <a:rPr lang="ru-RU" sz="1600" i="1" dirty="0">
                <a:latin typeface="Calibri" panose="020F0502020204030204" pitchFamily="34" charset="0"/>
              </a:rPr>
              <a:t> оцінка, 5 - максимальна оцінка, а 6 - важко відповісти</a:t>
            </a:r>
            <a:r>
              <a:rPr lang="ru-RU" sz="1600" i="1" dirty="0" smtClean="0">
                <a:latin typeface="Calibri" panose="020F0502020204030204" pitchFamily="34" charset="0"/>
              </a:rPr>
              <a:t>).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0583666"/>
              </p:ext>
            </p:extLst>
          </p:nvPr>
        </p:nvGraphicFramePr>
        <p:xfrm>
          <a:off x="179512" y="1963087"/>
          <a:ext cx="8784976" cy="3698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999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171" y="116632"/>
            <a:ext cx="8143352" cy="418530"/>
          </a:xfrm>
        </p:spPr>
        <p:txBody>
          <a:bodyPr/>
          <a:lstStyle/>
          <a:p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 smtClean="0"/>
              <a:t>центральної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 </a:t>
            </a:r>
            <a:r>
              <a:rPr lang="ru-RU" sz="1600" i="1" dirty="0" err="1">
                <a:latin typeface="Calibri" panose="020F0502020204030204" pitchFamily="34" charset="0"/>
              </a:rPr>
              <a:t>ви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оцінюєте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ефективність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роботи</a:t>
            </a:r>
            <a:r>
              <a:rPr lang="ru-RU" sz="1600" i="1" dirty="0">
                <a:latin typeface="Calibri" panose="020F0502020204030204" pitchFamily="34" charset="0"/>
              </a:rPr>
              <a:t> у </a:t>
            </a:r>
            <a:r>
              <a:rPr lang="ru-RU" sz="1600" i="1" dirty="0" err="1">
                <a:latin typeface="Calibri" panose="020F0502020204030204" pitchFamily="34" charset="0"/>
              </a:rPr>
              <a:t>сфері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охорони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здоров'я</a:t>
            </a:r>
            <a:r>
              <a:rPr lang="ru-RU" sz="1600" i="1" dirty="0">
                <a:latin typeface="Calibri" panose="020F0502020204030204" pitchFamily="34" charset="0"/>
              </a:rPr>
              <a:t> за </a:t>
            </a:r>
            <a:r>
              <a:rPr lang="ru-RU" sz="1600" i="1" dirty="0" err="1">
                <a:latin typeface="Calibri" panose="020F0502020204030204" pitchFamily="34" charset="0"/>
              </a:rPr>
              <a:t>останній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 smtClean="0">
                <a:latin typeface="Calibri" panose="020F0502020204030204" pitchFamily="34" charset="0"/>
              </a:rPr>
              <a:t>рік</a:t>
            </a:r>
            <a:r>
              <a:rPr lang="ru-RU" sz="1600" i="1" dirty="0" smtClean="0">
                <a:latin typeface="Calibri" panose="020F0502020204030204" pitchFamily="34" charset="0"/>
              </a:rPr>
              <a:t> </a:t>
            </a:r>
            <a:r>
              <a:rPr lang="ru-RU" sz="1600" i="1" dirty="0" err="1" smtClean="0">
                <a:latin typeface="Calibri" panose="020F0502020204030204" pitchFamily="34" charset="0"/>
              </a:rPr>
              <a:t>центральної</a:t>
            </a:r>
            <a:r>
              <a:rPr lang="ru-RU" sz="1600" i="1" dirty="0" smtClean="0">
                <a:latin typeface="Calibri" panose="020F0502020204030204" pitchFamily="34" charset="0"/>
              </a:rPr>
              <a:t> </a:t>
            </a:r>
            <a:r>
              <a:rPr lang="ru-RU" sz="1600" i="1" dirty="0" err="1" smtClean="0">
                <a:latin typeface="Calibri" panose="020F0502020204030204" pitchFamily="34" charset="0"/>
              </a:rPr>
              <a:t>влади</a:t>
            </a:r>
            <a:r>
              <a:rPr lang="ru-RU" sz="1600" i="1" dirty="0" smtClean="0">
                <a:latin typeface="Calibri" panose="020F0502020204030204" pitchFamily="34" charset="0"/>
              </a:rPr>
              <a:t>? </a:t>
            </a:r>
            <a:r>
              <a:rPr lang="ru-RU" sz="1600" i="1" dirty="0">
                <a:latin typeface="Calibri" panose="020F0502020204030204" pitchFamily="34" charset="0"/>
              </a:rPr>
              <a:t>(за шкалою </a:t>
            </a:r>
            <a:r>
              <a:rPr lang="ru-RU" sz="1600" i="1" dirty="0" err="1">
                <a:latin typeface="Calibri" panose="020F0502020204030204" pitchFamily="34" charset="0"/>
              </a:rPr>
              <a:t>від</a:t>
            </a:r>
            <a:r>
              <a:rPr lang="ru-RU" sz="1600" i="1" dirty="0">
                <a:latin typeface="Calibri" panose="020F0502020204030204" pitchFamily="34" charset="0"/>
              </a:rPr>
              <a:t> 1 до 5, де 1 - </a:t>
            </a:r>
            <a:r>
              <a:rPr lang="ru-RU" sz="1600" i="1" dirty="0" err="1">
                <a:latin typeface="Calibri" panose="020F0502020204030204" pitchFamily="34" charset="0"/>
              </a:rPr>
              <a:t>мінімальна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5 - максимальна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а 6 - </a:t>
            </a:r>
            <a:r>
              <a:rPr lang="ru-RU" sz="1600" i="1" dirty="0" err="1">
                <a:latin typeface="Calibri" panose="020F0502020204030204" pitchFamily="34" charset="0"/>
              </a:rPr>
              <a:t>важко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відповісти</a:t>
            </a:r>
            <a:r>
              <a:rPr lang="ru-RU" sz="1600" i="1" dirty="0" smtClean="0">
                <a:latin typeface="Calibri" panose="020F0502020204030204" pitchFamily="34" charset="0"/>
              </a:rPr>
              <a:t>).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5" name="Діагра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0784074"/>
              </p:ext>
            </p:extLst>
          </p:nvPr>
        </p:nvGraphicFramePr>
        <p:xfrm>
          <a:off x="1475656" y="1920007"/>
          <a:ext cx="7089576" cy="4216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5"/>
          <p:cNvSpPr/>
          <p:nvPr/>
        </p:nvSpPr>
        <p:spPr>
          <a:xfrm>
            <a:off x="2518351" y="5822205"/>
            <a:ext cx="4186141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Середньозважена оцінка: 3,43</a:t>
            </a:r>
            <a:endParaRPr lang="uk-UA" sz="16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81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171" y="116632"/>
            <a:ext cx="8143352" cy="418530"/>
          </a:xfrm>
        </p:spPr>
        <p:txBody>
          <a:bodyPr/>
          <a:lstStyle/>
          <a:p>
            <a:r>
              <a:rPr lang="ru-RU" dirty="0"/>
              <a:t>Оцінка </a:t>
            </a:r>
            <a:r>
              <a:rPr lang="ru-RU" dirty="0" err="1"/>
              <a:t>ефективності</a:t>
            </a:r>
            <a:r>
              <a:rPr lang="ru-RU" dirty="0"/>
              <a:t> роботи у сфері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 smtClean="0"/>
              <a:t>центральної</a:t>
            </a:r>
            <a:r>
              <a:rPr lang="ru-RU" dirty="0" smtClean="0"/>
              <a:t> влади в динаміці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 </a:t>
            </a:r>
            <a:r>
              <a:rPr lang="ru-RU" sz="1600" i="1" dirty="0" err="1">
                <a:latin typeface="Calibri" panose="020F0502020204030204" pitchFamily="34" charset="0"/>
              </a:rPr>
              <a:t>ви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оцінюєте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ефективність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роботи</a:t>
            </a:r>
            <a:r>
              <a:rPr lang="ru-RU" sz="1600" i="1" dirty="0">
                <a:latin typeface="Calibri" panose="020F0502020204030204" pitchFamily="34" charset="0"/>
              </a:rPr>
              <a:t> у </a:t>
            </a:r>
            <a:r>
              <a:rPr lang="ru-RU" sz="1600" i="1" dirty="0" err="1">
                <a:latin typeface="Calibri" panose="020F0502020204030204" pitchFamily="34" charset="0"/>
              </a:rPr>
              <a:t>сфері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охорони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здоров'я</a:t>
            </a:r>
            <a:r>
              <a:rPr lang="ru-RU" sz="1600" i="1" dirty="0">
                <a:latin typeface="Calibri" panose="020F0502020204030204" pitchFamily="34" charset="0"/>
              </a:rPr>
              <a:t> за </a:t>
            </a:r>
            <a:r>
              <a:rPr lang="ru-RU" sz="1600" i="1" dirty="0" err="1">
                <a:latin typeface="Calibri" panose="020F0502020204030204" pitchFamily="34" charset="0"/>
              </a:rPr>
              <a:t>останній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 smtClean="0">
                <a:latin typeface="Calibri" panose="020F0502020204030204" pitchFamily="34" charset="0"/>
              </a:rPr>
              <a:t>рік</a:t>
            </a:r>
            <a:r>
              <a:rPr lang="ru-RU" sz="1600" i="1" dirty="0" smtClean="0">
                <a:latin typeface="Calibri" panose="020F0502020204030204" pitchFamily="34" charset="0"/>
              </a:rPr>
              <a:t> </a:t>
            </a:r>
            <a:r>
              <a:rPr lang="ru-RU" sz="1600" i="1" dirty="0" err="1" smtClean="0">
                <a:latin typeface="Calibri" panose="020F0502020204030204" pitchFamily="34" charset="0"/>
              </a:rPr>
              <a:t>центральної</a:t>
            </a:r>
            <a:r>
              <a:rPr lang="ru-RU" sz="1600" i="1" dirty="0" smtClean="0">
                <a:latin typeface="Calibri" panose="020F0502020204030204" pitchFamily="34" charset="0"/>
              </a:rPr>
              <a:t> </a:t>
            </a:r>
            <a:r>
              <a:rPr lang="ru-RU" sz="1600" i="1" dirty="0" err="1" smtClean="0">
                <a:latin typeface="Calibri" panose="020F0502020204030204" pitchFamily="34" charset="0"/>
              </a:rPr>
              <a:t>влади</a:t>
            </a:r>
            <a:r>
              <a:rPr lang="ru-RU" sz="1600" i="1" dirty="0" smtClean="0">
                <a:latin typeface="Calibri" panose="020F0502020204030204" pitchFamily="34" charset="0"/>
              </a:rPr>
              <a:t>? </a:t>
            </a:r>
            <a:r>
              <a:rPr lang="ru-RU" sz="1600" i="1" dirty="0">
                <a:latin typeface="Calibri" panose="020F0502020204030204" pitchFamily="34" charset="0"/>
              </a:rPr>
              <a:t>(за шкалою </a:t>
            </a:r>
            <a:r>
              <a:rPr lang="ru-RU" sz="1600" i="1" dirty="0" err="1">
                <a:latin typeface="Calibri" panose="020F0502020204030204" pitchFamily="34" charset="0"/>
              </a:rPr>
              <a:t>від</a:t>
            </a:r>
            <a:r>
              <a:rPr lang="ru-RU" sz="1600" i="1" dirty="0">
                <a:latin typeface="Calibri" panose="020F0502020204030204" pitchFamily="34" charset="0"/>
              </a:rPr>
              <a:t> 1 до 5, де 1 - </a:t>
            </a:r>
            <a:r>
              <a:rPr lang="ru-RU" sz="1600" i="1" dirty="0" err="1">
                <a:latin typeface="Calibri" panose="020F0502020204030204" pitchFamily="34" charset="0"/>
              </a:rPr>
              <a:t>мінімальна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5 - максимальна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а 6 - </a:t>
            </a:r>
            <a:r>
              <a:rPr lang="ru-RU" sz="1600" i="1" dirty="0" err="1">
                <a:latin typeface="Calibri" panose="020F0502020204030204" pitchFamily="34" charset="0"/>
              </a:rPr>
              <a:t>важко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відповісти</a:t>
            </a:r>
            <a:r>
              <a:rPr lang="ru-RU" sz="1600" i="1" dirty="0" smtClean="0">
                <a:latin typeface="Calibri" panose="020F0502020204030204" pitchFamily="34" charset="0"/>
              </a:rPr>
              <a:t>).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154425"/>
              </p:ext>
            </p:extLst>
          </p:nvPr>
        </p:nvGraphicFramePr>
        <p:xfrm>
          <a:off x="78172" y="1922226"/>
          <a:ext cx="8886316" cy="3811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907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170" y="116632"/>
            <a:ext cx="8310253" cy="418530"/>
          </a:xfrm>
        </p:spPr>
        <p:txBody>
          <a:bodyPr/>
          <a:lstStyle/>
          <a:p>
            <a:r>
              <a:rPr lang="ru-RU" dirty="0"/>
              <a:t>Оцінка </a:t>
            </a:r>
            <a:r>
              <a:rPr lang="ru-RU" dirty="0" err="1"/>
              <a:t>ефективності</a:t>
            </a:r>
            <a:r>
              <a:rPr lang="ru-RU" dirty="0"/>
              <a:t> роботи у сфері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 smtClean="0"/>
              <a:t>центральної</a:t>
            </a:r>
            <a:r>
              <a:rPr lang="ru-RU" dirty="0" smtClean="0"/>
              <a:t> влади (</a:t>
            </a:r>
            <a:r>
              <a:rPr lang="ru-RU" dirty="0"/>
              <a:t>в розрізі </a:t>
            </a:r>
            <a:r>
              <a:rPr lang="ru-RU" dirty="0" err="1"/>
              <a:t>фаху</a:t>
            </a:r>
            <a:r>
              <a:rPr lang="ru-RU" dirty="0"/>
              <a:t> та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закладу)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 </a:t>
            </a:r>
            <a:r>
              <a:rPr lang="ru-RU" sz="1600" i="1" dirty="0" err="1">
                <a:latin typeface="Calibri" panose="020F0502020204030204" pitchFamily="34" charset="0"/>
              </a:rPr>
              <a:t>ви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оцінюєте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ефективність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роботи</a:t>
            </a:r>
            <a:r>
              <a:rPr lang="ru-RU" sz="1600" i="1" dirty="0">
                <a:latin typeface="Calibri" panose="020F0502020204030204" pitchFamily="34" charset="0"/>
              </a:rPr>
              <a:t> у </a:t>
            </a:r>
            <a:r>
              <a:rPr lang="ru-RU" sz="1600" i="1" dirty="0" err="1">
                <a:latin typeface="Calibri" panose="020F0502020204030204" pitchFamily="34" charset="0"/>
              </a:rPr>
              <a:t>сфері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охорони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здоров'я</a:t>
            </a:r>
            <a:r>
              <a:rPr lang="ru-RU" sz="1600" i="1" dirty="0">
                <a:latin typeface="Calibri" panose="020F0502020204030204" pitchFamily="34" charset="0"/>
              </a:rPr>
              <a:t> за </a:t>
            </a:r>
            <a:r>
              <a:rPr lang="ru-RU" sz="1600" i="1" dirty="0" err="1">
                <a:latin typeface="Calibri" panose="020F0502020204030204" pitchFamily="34" charset="0"/>
              </a:rPr>
              <a:t>останній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 smtClean="0">
                <a:latin typeface="Calibri" panose="020F0502020204030204" pitchFamily="34" charset="0"/>
              </a:rPr>
              <a:t>рік</a:t>
            </a:r>
            <a:r>
              <a:rPr lang="ru-RU" sz="1600" i="1" dirty="0" smtClean="0">
                <a:latin typeface="Calibri" panose="020F0502020204030204" pitchFamily="34" charset="0"/>
              </a:rPr>
              <a:t> </a:t>
            </a:r>
            <a:r>
              <a:rPr lang="ru-RU" sz="1600" i="1" dirty="0" err="1" smtClean="0">
                <a:latin typeface="Calibri" panose="020F0502020204030204" pitchFamily="34" charset="0"/>
              </a:rPr>
              <a:t>центральної</a:t>
            </a:r>
            <a:r>
              <a:rPr lang="ru-RU" sz="1600" i="1" dirty="0" smtClean="0">
                <a:latin typeface="Calibri" panose="020F0502020204030204" pitchFamily="34" charset="0"/>
              </a:rPr>
              <a:t> </a:t>
            </a:r>
            <a:r>
              <a:rPr lang="ru-RU" sz="1600" i="1" dirty="0" err="1" smtClean="0">
                <a:latin typeface="Calibri" panose="020F0502020204030204" pitchFamily="34" charset="0"/>
              </a:rPr>
              <a:t>влади</a:t>
            </a:r>
            <a:r>
              <a:rPr lang="ru-RU" sz="1600" i="1" dirty="0" smtClean="0">
                <a:latin typeface="Calibri" panose="020F0502020204030204" pitchFamily="34" charset="0"/>
              </a:rPr>
              <a:t>? </a:t>
            </a:r>
            <a:r>
              <a:rPr lang="ru-RU" sz="1600" i="1" dirty="0">
                <a:latin typeface="Calibri" panose="020F0502020204030204" pitchFamily="34" charset="0"/>
              </a:rPr>
              <a:t>(за шкалою </a:t>
            </a:r>
            <a:r>
              <a:rPr lang="ru-RU" sz="1600" i="1" dirty="0" err="1">
                <a:latin typeface="Calibri" panose="020F0502020204030204" pitchFamily="34" charset="0"/>
              </a:rPr>
              <a:t>від</a:t>
            </a:r>
            <a:r>
              <a:rPr lang="ru-RU" sz="1600" i="1" dirty="0">
                <a:latin typeface="Calibri" panose="020F0502020204030204" pitchFamily="34" charset="0"/>
              </a:rPr>
              <a:t> 1 до 5, де 1 - </a:t>
            </a:r>
            <a:r>
              <a:rPr lang="ru-RU" sz="1600" i="1" dirty="0" err="1">
                <a:latin typeface="Calibri" panose="020F0502020204030204" pitchFamily="34" charset="0"/>
              </a:rPr>
              <a:t>мінімальна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5 - максимальна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а 6 - </a:t>
            </a:r>
            <a:r>
              <a:rPr lang="ru-RU" sz="1600" i="1" dirty="0" err="1">
                <a:latin typeface="Calibri" panose="020F0502020204030204" pitchFamily="34" charset="0"/>
              </a:rPr>
              <a:t>важко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відповісти</a:t>
            </a:r>
            <a:r>
              <a:rPr lang="ru-RU" sz="1600" i="1" dirty="0" smtClean="0">
                <a:latin typeface="Calibri" panose="020F0502020204030204" pitchFamily="34" charset="0"/>
              </a:rPr>
              <a:t>).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5" name="Діаграма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5852701"/>
              </p:ext>
            </p:extLst>
          </p:nvPr>
        </p:nvGraphicFramePr>
        <p:xfrm>
          <a:off x="0" y="1922226"/>
          <a:ext cx="5220072" cy="3739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іаграма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1394698"/>
              </p:ext>
            </p:extLst>
          </p:nvPr>
        </p:nvGraphicFramePr>
        <p:xfrm>
          <a:off x="4860032" y="1922226"/>
          <a:ext cx="4189864" cy="3739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321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171" y="116632"/>
            <a:ext cx="8143352" cy="418530"/>
          </a:xfrm>
        </p:spPr>
        <p:txBody>
          <a:bodyPr/>
          <a:lstStyle/>
          <a:p>
            <a:r>
              <a:rPr lang="ru-RU" dirty="0"/>
              <a:t>Оцінка </a:t>
            </a:r>
            <a:r>
              <a:rPr lang="ru-RU" dirty="0" err="1"/>
              <a:t>ефективності</a:t>
            </a:r>
            <a:r>
              <a:rPr lang="ru-RU" dirty="0"/>
              <a:t> роботи у сфері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 smtClean="0"/>
              <a:t>центральної</a:t>
            </a:r>
            <a:r>
              <a:rPr lang="ru-RU" dirty="0" smtClean="0"/>
              <a:t> </a:t>
            </a:r>
            <a:r>
              <a:rPr lang="ru-RU" dirty="0"/>
              <a:t>влади (в розрізі </a:t>
            </a:r>
            <a:r>
              <a:rPr lang="ru-RU" dirty="0" err="1"/>
              <a:t>допомоги</a:t>
            </a:r>
            <a:r>
              <a:rPr lang="ru-RU" dirty="0"/>
              <a:t> та </a:t>
            </a:r>
            <a:r>
              <a:rPr lang="ru-RU" dirty="0" err="1"/>
              <a:t>регіону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 </a:t>
            </a:r>
            <a:r>
              <a:rPr lang="ru-RU" sz="1600" i="1" dirty="0" err="1">
                <a:latin typeface="Calibri" panose="020F0502020204030204" pitchFamily="34" charset="0"/>
              </a:rPr>
              <a:t>ви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оцінюєте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ефективність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роботи</a:t>
            </a:r>
            <a:r>
              <a:rPr lang="ru-RU" sz="1600" i="1" dirty="0">
                <a:latin typeface="Calibri" panose="020F0502020204030204" pitchFamily="34" charset="0"/>
              </a:rPr>
              <a:t> у </a:t>
            </a:r>
            <a:r>
              <a:rPr lang="ru-RU" sz="1600" i="1" dirty="0" err="1">
                <a:latin typeface="Calibri" panose="020F0502020204030204" pitchFamily="34" charset="0"/>
              </a:rPr>
              <a:t>сфері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охорони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здоров'я</a:t>
            </a:r>
            <a:r>
              <a:rPr lang="ru-RU" sz="1600" i="1" dirty="0">
                <a:latin typeface="Calibri" panose="020F0502020204030204" pitchFamily="34" charset="0"/>
              </a:rPr>
              <a:t> за </a:t>
            </a:r>
            <a:r>
              <a:rPr lang="ru-RU" sz="1600" i="1" dirty="0" err="1">
                <a:latin typeface="Calibri" panose="020F0502020204030204" pitchFamily="34" charset="0"/>
              </a:rPr>
              <a:t>останній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 smtClean="0">
                <a:latin typeface="Calibri" panose="020F0502020204030204" pitchFamily="34" charset="0"/>
              </a:rPr>
              <a:t>рік</a:t>
            </a:r>
            <a:r>
              <a:rPr lang="ru-RU" sz="1600" i="1" dirty="0" smtClean="0">
                <a:latin typeface="Calibri" panose="020F0502020204030204" pitchFamily="34" charset="0"/>
              </a:rPr>
              <a:t> </a:t>
            </a:r>
            <a:r>
              <a:rPr lang="ru-RU" sz="1600" i="1" dirty="0" err="1" smtClean="0">
                <a:latin typeface="Calibri" panose="020F0502020204030204" pitchFamily="34" charset="0"/>
              </a:rPr>
              <a:t>центральної</a:t>
            </a:r>
            <a:r>
              <a:rPr lang="ru-RU" sz="1600" i="1" dirty="0" smtClean="0">
                <a:latin typeface="Calibri" panose="020F0502020204030204" pitchFamily="34" charset="0"/>
              </a:rPr>
              <a:t> </a:t>
            </a:r>
            <a:r>
              <a:rPr lang="ru-RU" sz="1600" i="1" dirty="0" err="1" smtClean="0">
                <a:latin typeface="Calibri" panose="020F0502020204030204" pitchFamily="34" charset="0"/>
              </a:rPr>
              <a:t>влади</a:t>
            </a:r>
            <a:r>
              <a:rPr lang="ru-RU" sz="1600" i="1" dirty="0" smtClean="0">
                <a:latin typeface="Calibri" panose="020F0502020204030204" pitchFamily="34" charset="0"/>
              </a:rPr>
              <a:t>? </a:t>
            </a:r>
            <a:r>
              <a:rPr lang="ru-RU" sz="1600" i="1" dirty="0">
                <a:latin typeface="Calibri" panose="020F0502020204030204" pitchFamily="34" charset="0"/>
              </a:rPr>
              <a:t>(за шкалою </a:t>
            </a:r>
            <a:r>
              <a:rPr lang="ru-RU" sz="1600" i="1" dirty="0" err="1">
                <a:latin typeface="Calibri" panose="020F0502020204030204" pitchFamily="34" charset="0"/>
              </a:rPr>
              <a:t>від</a:t>
            </a:r>
            <a:r>
              <a:rPr lang="ru-RU" sz="1600" i="1" dirty="0">
                <a:latin typeface="Calibri" panose="020F0502020204030204" pitchFamily="34" charset="0"/>
              </a:rPr>
              <a:t> 1 до 5, де 1 - </a:t>
            </a:r>
            <a:r>
              <a:rPr lang="ru-RU" sz="1600" i="1" dirty="0" err="1">
                <a:latin typeface="Calibri" panose="020F0502020204030204" pitchFamily="34" charset="0"/>
              </a:rPr>
              <a:t>мінімальна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5 - максимальна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а 6 - </a:t>
            </a:r>
            <a:r>
              <a:rPr lang="ru-RU" sz="1600" i="1" dirty="0" err="1">
                <a:latin typeface="Calibri" panose="020F0502020204030204" pitchFamily="34" charset="0"/>
              </a:rPr>
              <a:t>важко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відповісти</a:t>
            </a:r>
            <a:r>
              <a:rPr lang="ru-RU" sz="1600" i="1" dirty="0" smtClean="0">
                <a:latin typeface="Calibri" panose="020F0502020204030204" pitchFamily="34" charset="0"/>
              </a:rPr>
              <a:t>).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5" name="Діаграма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800437"/>
              </p:ext>
            </p:extLst>
          </p:nvPr>
        </p:nvGraphicFramePr>
        <p:xfrm>
          <a:off x="-14802" y="1922226"/>
          <a:ext cx="4586802" cy="3739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іаграма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9506227"/>
              </p:ext>
            </p:extLst>
          </p:nvPr>
        </p:nvGraphicFramePr>
        <p:xfrm>
          <a:off x="4427984" y="1922226"/>
          <a:ext cx="4621912" cy="3739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498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171" y="116632"/>
            <a:ext cx="8143352" cy="418530"/>
          </a:xfrm>
        </p:spPr>
        <p:txBody>
          <a:bodyPr/>
          <a:lstStyle/>
          <a:p>
            <a:r>
              <a:rPr lang="ru-RU" dirty="0"/>
              <a:t>Оцінка </a:t>
            </a:r>
            <a:r>
              <a:rPr lang="ru-RU" dirty="0" err="1"/>
              <a:t>ефективності</a:t>
            </a:r>
            <a:r>
              <a:rPr lang="ru-RU" dirty="0"/>
              <a:t> роботи у сфері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 smtClean="0"/>
              <a:t>центральної</a:t>
            </a:r>
            <a:r>
              <a:rPr lang="ru-RU" dirty="0" smtClean="0"/>
              <a:t> </a:t>
            </a:r>
            <a:r>
              <a:rPr lang="ru-RU" dirty="0"/>
              <a:t>влади (в розрізі </a:t>
            </a:r>
            <a:r>
              <a:rPr lang="ru-RU" dirty="0" err="1"/>
              <a:t>віку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 </a:t>
            </a:r>
            <a:r>
              <a:rPr lang="ru-RU" sz="1600" i="1" dirty="0" err="1">
                <a:latin typeface="Calibri" panose="020F0502020204030204" pitchFamily="34" charset="0"/>
              </a:rPr>
              <a:t>ви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оцінюєте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ефективність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роботи</a:t>
            </a:r>
            <a:r>
              <a:rPr lang="ru-RU" sz="1600" i="1" dirty="0">
                <a:latin typeface="Calibri" panose="020F0502020204030204" pitchFamily="34" charset="0"/>
              </a:rPr>
              <a:t> у </a:t>
            </a:r>
            <a:r>
              <a:rPr lang="ru-RU" sz="1600" i="1" dirty="0" err="1">
                <a:latin typeface="Calibri" panose="020F0502020204030204" pitchFamily="34" charset="0"/>
              </a:rPr>
              <a:t>сфері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охорони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здоров'я</a:t>
            </a:r>
            <a:r>
              <a:rPr lang="ru-RU" sz="1600" i="1" dirty="0">
                <a:latin typeface="Calibri" panose="020F0502020204030204" pitchFamily="34" charset="0"/>
              </a:rPr>
              <a:t> за </a:t>
            </a:r>
            <a:r>
              <a:rPr lang="ru-RU" sz="1600" i="1" dirty="0" err="1">
                <a:latin typeface="Calibri" panose="020F0502020204030204" pitchFamily="34" charset="0"/>
              </a:rPr>
              <a:t>останній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 smtClean="0">
                <a:latin typeface="Calibri" panose="020F0502020204030204" pitchFamily="34" charset="0"/>
              </a:rPr>
              <a:t>рік</a:t>
            </a:r>
            <a:r>
              <a:rPr lang="ru-RU" sz="1600" i="1" dirty="0" smtClean="0">
                <a:latin typeface="Calibri" panose="020F0502020204030204" pitchFamily="34" charset="0"/>
              </a:rPr>
              <a:t> </a:t>
            </a:r>
            <a:r>
              <a:rPr lang="ru-RU" sz="1600" i="1" dirty="0" err="1" smtClean="0">
                <a:latin typeface="Calibri" panose="020F0502020204030204" pitchFamily="34" charset="0"/>
              </a:rPr>
              <a:t>центральної</a:t>
            </a:r>
            <a:r>
              <a:rPr lang="ru-RU" sz="1600" i="1" dirty="0" smtClean="0">
                <a:latin typeface="Calibri" panose="020F0502020204030204" pitchFamily="34" charset="0"/>
              </a:rPr>
              <a:t> </a:t>
            </a:r>
            <a:r>
              <a:rPr lang="ru-RU" sz="1600" i="1" dirty="0" err="1" smtClean="0">
                <a:latin typeface="Calibri" panose="020F0502020204030204" pitchFamily="34" charset="0"/>
              </a:rPr>
              <a:t>влади</a:t>
            </a:r>
            <a:r>
              <a:rPr lang="ru-RU" sz="1600" i="1" dirty="0" smtClean="0">
                <a:latin typeface="Calibri" panose="020F0502020204030204" pitchFamily="34" charset="0"/>
              </a:rPr>
              <a:t>? </a:t>
            </a:r>
            <a:r>
              <a:rPr lang="ru-RU" sz="1600" i="1" dirty="0">
                <a:latin typeface="Calibri" panose="020F0502020204030204" pitchFamily="34" charset="0"/>
              </a:rPr>
              <a:t>(за шкалою </a:t>
            </a:r>
            <a:r>
              <a:rPr lang="ru-RU" sz="1600" i="1" dirty="0" err="1">
                <a:latin typeface="Calibri" panose="020F0502020204030204" pitchFamily="34" charset="0"/>
              </a:rPr>
              <a:t>від</a:t>
            </a:r>
            <a:r>
              <a:rPr lang="ru-RU" sz="1600" i="1" dirty="0">
                <a:latin typeface="Calibri" panose="020F0502020204030204" pitchFamily="34" charset="0"/>
              </a:rPr>
              <a:t> 1 до 5, де 1 - </a:t>
            </a:r>
            <a:r>
              <a:rPr lang="ru-RU" sz="1600" i="1" dirty="0" err="1">
                <a:latin typeface="Calibri" panose="020F0502020204030204" pitchFamily="34" charset="0"/>
              </a:rPr>
              <a:t>мінімальна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5 - максимальна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а 6 - </a:t>
            </a:r>
            <a:r>
              <a:rPr lang="ru-RU" sz="1600" i="1" dirty="0" err="1">
                <a:latin typeface="Calibri" panose="020F0502020204030204" pitchFamily="34" charset="0"/>
              </a:rPr>
              <a:t>важко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відповісти</a:t>
            </a:r>
            <a:r>
              <a:rPr lang="ru-RU" sz="1600" i="1" dirty="0" smtClean="0">
                <a:latin typeface="Calibri" panose="020F0502020204030204" pitchFamily="34" charset="0"/>
              </a:rPr>
              <a:t>).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5" name="Діаграма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8485368"/>
              </p:ext>
            </p:extLst>
          </p:nvPr>
        </p:nvGraphicFramePr>
        <p:xfrm>
          <a:off x="1" y="1922226"/>
          <a:ext cx="8892480" cy="3739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641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77353"/>
            <a:ext cx="8143352" cy="490538"/>
          </a:xfrm>
        </p:spPr>
        <p:txBody>
          <a:bodyPr/>
          <a:lstStyle/>
          <a:p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 </a:t>
            </a:r>
            <a:r>
              <a:rPr lang="ru-RU" dirty="0" err="1" smtClean="0"/>
              <a:t>місцевої</a:t>
            </a:r>
            <a:r>
              <a:rPr lang="ru-RU" dirty="0" smtClean="0"/>
              <a:t> </a:t>
            </a:r>
            <a:r>
              <a:rPr lang="ru-RU" dirty="0" err="1"/>
              <a:t>влади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 </a:t>
            </a:r>
            <a:r>
              <a:rPr lang="ru-RU" sz="1600" i="1" dirty="0" err="1">
                <a:latin typeface="Calibri" panose="020F0502020204030204" pitchFamily="34" charset="0"/>
              </a:rPr>
              <a:t>ви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оцінюєте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ефективність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роботи</a:t>
            </a:r>
            <a:r>
              <a:rPr lang="ru-RU" sz="1600" i="1" dirty="0">
                <a:latin typeface="Calibri" panose="020F0502020204030204" pitchFamily="34" charset="0"/>
              </a:rPr>
              <a:t> у </a:t>
            </a:r>
            <a:r>
              <a:rPr lang="ru-RU" sz="1600" i="1" dirty="0" err="1">
                <a:latin typeface="Calibri" panose="020F0502020204030204" pitchFamily="34" charset="0"/>
              </a:rPr>
              <a:t>сфері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охорони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здоров'я</a:t>
            </a:r>
            <a:r>
              <a:rPr lang="ru-RU" sz="1600" i="1" dirty="0">
                <a:latin typeface="Calibri" panose="020F0502020204030204" pitchFamily="34" charset="0"/>
              </a:rPr>
              <a:t> за </a:t>
            </a:r>
            <a:r>
              <a:rPr lang="ru-RU" sz="1600" i="1" dirty="0" err="1">
                <a:latin typeface="Calibri" panose="020F0502020204030204" pitchFamily="34" charset="0"/>
              </a:rPr>
              <a:t>останній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 smtClean="0">
                <a:latin typeface="Calibri" panose="020F0502020204030204" pitchFamily="34" charset="0"/>
              </a:rPr>
              <a:t>рік</a:t>
            </a:r>
            <a:r>
              <a:rPr lang="ru-RU" sz="1600" i="1" dirty="0" smtClean="0">
                <a:latin typeface="Calibri" panose="020F0502020204030204" pitchFamily="34" charset="0"/>
              </a:rPr>
              <a:t> </a:t>
            </a:r>
            <a:r>
              <a:rPr lang="ru-RU" sz="1600" i="1" dirty="0" err="1" smtClean="0">
                <a:latin typeface="Calibri" panose="020F0502020204030204" pitchFamily="34" charset="0"/>
              </a:rPr>
              <a:t>місцевої</a:t>
            </a:r>
            <a:r>
              <a:rPr lang="ru-RU" sz="1600" i="1" dirty="0" smtClean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влади</a:t>
            </a:r>
            <a:r>
              <a:rPr lang="ru-RU" sz="1600" i="1" dirty="0">
                <a:latin typeface="Calibri" panose="020F0502020204030204" pitchFamily="34" charset="0"/>
              </a:rPr>
              <a:t>? (за шкалою </a:t>
            </a:r>
            <a:r>
              <a:rPr lang="ru-RU" sz="1600" i="1" dirty="0" err="1">
                <a:latin typeface="Calibri" panose="020F0502020204030204" pitchFamily="34" charset="0"/>
              </a:rPr>
              <a:t>від</a:t>
            </a:r>
            <a:r>
              <a:rPr lang="ru-RU" sz="1600" i="1" dirty="0">
                <a:latin typeface="Calibri" panose="020F0502020204030204" pitchFamily="34" charset="0"/>
              </a:rPr>
              <a:t> 1 до 5, де 1 - </a:t>
            </a:r>
            <a:r>
              <a:rPr lang="ru-RU" sz="1600" i="1" dirty="0" err="1">
                <a:latin typeface="Calibri" panose="020F0502020204030204" pitchFamily="34" charset="0"/>
              </a:rPr>
              <a:t>мінімальна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5 - максимальна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а 6 - </a:t>
            </a:r>
            <a:r>
              <a:rPr lang="ru-RU" sz="1600" i="1" dirty="0" err="1">
                <a:latin typeface="Calibri" panose="020F0502020204030204" pitchFamily="34" charset="0"/>
              </a:rPr>
              <a:t>важко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відповісти</a:t>
            </a:r>
            <a:r>
              <a:rPr lang="ru-RU" sz="1600" i="1" dirty="0" smtClean="0">
                <a:latin typeface="Calibri" panose="020F0502020204030204" pitchFamily="34" charset="0"/>
              </a:rPr>
              <a:t>).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5" name="Діагра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578455"/>
              </p:ext>
            </p:extLst>
          </p:nvPr>
        </p:nvGraphicFramePr>
        <p:xfrm>
          <a:off x="1259632" y="1556792"/>
          <a:ext cx="7285786" cy="4403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5"/>
          <p:cNvSpPr/>
          <p:nvPr/>
        </p:nvSpPr>
        <p:spPr>
          <a:xfrm>
            <a:off x="2518351" y="5822205"/>
            <a:ext cx="4186141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Середньозважена оцінка: 3,33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8" name="Діагра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729181"/>
              </p:ext>
            </p:extLst>
          </p:nvPr>
        </p:nvGraphicFramePr>
        <p:xfrm>
          <a:off x="609600" y="1626760"/>
          <a:ext cx="7935818" cy="4195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336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77353"/>
            <a:ext cx="8143352" cy="490538"/>
          </a:xfrm>
        </p:spPr>
        <p:txBody>
          <a:bodyPr/>
          <a:lstStyle/>
          <a:p>
            <a:r>
              <a:rPr lang="ru-RU" dirty="0"/>
              <a:t>Оцінка </a:t>
            </a:r>
            <a:r>
              <a:rPr lang="ru-RU" dirty="0" err="1"/>
              <a:t>ефективності</a:t>
            </a:r>
            <a:r>
              <a:rPr lang="ru-RU" dirty="0"/>
              <a:t> роботи у сфері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 </a:t>
            </a:r>
            <a:r>
              <a:rPr lang="ru-RU" dirty="0" err="1" smtClean="0"/>
              <a:t>місцевої</a:t>
            </a:r>
            <a:r>
              <a:rPr lang="ru-RU" dirty="0" smtClean="0"/>
              <a:t> влади в динаміці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 </a:t>
            </a:r>
            <a:r>
              <a:rPr lang="ru-RU" sz="1600" i="1" dirty="0" err="1">
                <a:latin typeface="Calibri" panose="020F0502020204030204" pitchFamily="34" charset="0"/>
              </a:rPr>
              <a:t>ви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оцінюєте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ефективність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роботи</a:t>
            </a:r>
            <a:r>
              <a:rPr lang="ru-RU" sz="1600" i="1" dirty="0">
                <a:latin typeface="Calibri" panose="020F0502020204030204" pitchFamily="34" charset="0"/>
              </a:rPr>
              <a:t> у </a:t>
            </a:r>
            <a:r>
              <a:rPr lang="ru-RU" sz="1600" i="1" dirty="0" err="1">
                <a:latin typeface="Calibri" panose="020F0502020204030204" pitchFamily="34" charset="0"/>
              </a:rPr>
              <a:t>сфері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охорони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здоров'я</a:t>
            </a:r>
            <a:r>
              <a:rPr lang="ru-RU" sz="1600" i="1" dirty="0">
                <a:latin typeface="Calibri" panose="020F0502020204030204" pitchFamily="34" charset="0"/>
              </a:rPr>
              <a:t> за </a:t>
            </a:r>
            <a:r>
              <a:rPr lang="ru-RU" sz="1600" i="1" dirty="0" err="1">
                <a:latin typeface="Calibri" panose="020F0502020204030204" pitchFamily="34" charset="0"/>
              </a:rPr>
              <a:t>останній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 smtClean="0">
                <a:latin typeface="Calibri" panose="020F0502020204030204" pitchFamily="34" charset="0"/>
              </a:rPr>
              <a:t>рік</a:t>
            </a:r>
            <a:r>
              <a:rPr lang="ru-RU" sz="1600" i="1" dirty="0" smtClean="0">
                <a:latin typeface="Calibri" panose="020F0502020204030204" pitchFamily="34" charset="0"/>
              </a:rPr>
              <a:t> </a:t>
            </a:r>
            <a:r>
              <a:rPr lang="ru-RU" sz="1600" i="1" dirty="0" err="1" smtClean="0">
                <a:latin typeface="Calibri" panose="020F0502020204030204" pitchFamily="34" charset="0"/>
              </a:rPr>
              <a:t>місцевої</a:t>
            </a:r>
            <a:r>
              <a:rPr lang="ru-RU" sz="1600" i="1" dirty="0" smtClean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влади</a:t>
            </a:r>
            <a:r>
              <a:rPr lang="ru-RU" sz="1600" i="1" dirty="0">
                <a:latin typeface="Calibri" panose="020F0502020204030204" pitchFamily="34" charset="0"/>
              </a:rPr>
              <a:t>? (за шкалою </a:t>
            </a:r>
            <a:r>
              <a:rPr lang="ru-RU" sz="1600" i="1" dirty="0" err="1">
                <a:latin typeface="Calibri" panose="020F0502020204030204" pitchFamily="34" charset="0"/>
              </a:rPr>
              <a:t>від</a:t>
            </a:r>
            <a:r>
              <a:rPr lang="ru-RU" sz="1600" i="1" dirty="0">
                <a:latin typeface="Calibri" panose="020F0502020204030204" pitchFamily="34" charset="0"/>
              </a:rPr>
              <a:t> 1 до 5, де 1 - </a:t>
            </a:r>
            <a:r>
              <a:rPr lang="ru-RU" sz="1600" i="1" dirty="0" err="1">
                <a:latin typeface="Calibri" panose="020F0502020204030204" pitchFamily="34" charset="0"/>
              </a:rPr>
              <a:t>мінімальна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5 - максимальна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а 6 - </a:t>
            </a:r>
            <a:r>
              <a:rPr lang="ru-RU" sz="1600" i="1" dirty="0" err="1">
                <a:latin typeface="Calibri" panose="020F0502020204030204" pitchFamily="34" charset="0"/>
              </a:rPr>
              <a:t>важко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відповісти</a:t>
            </a:r>
            <a:r>
              <a:rPr lang="ru-RU" sz="1600" i="1" dirty="0" smtClean="0">
                <a:latin typeface="Calibri" panose="020F0502020204030204" pitchFamily="34" charset="0"/>
              </a:rPr>
              <a:t>).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805439"/>
              </p:ext>
            </p:extLst>
          </p:nvPr>
        </p:nvGraphicFramePr>
        <p:xfrm>
          <a:off x="0" y="1772816"/>
          <a:ext cx="8928991" cy="403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953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77353"/>
            <a:ext cx="8143352" cy="490538"/>
          </a:xfrm>
        </p:spPr>
        <p:txBody>
          <a:bodyPr/>
          <a:lstStyle/>
          <a:p>
            <a:r>
              <a:rPr lang="ru-RU" dirty="0"/>
              <a:t>Оцінка </a:t>
            </a:r>
            <a:r>
              <a:rPr lang="ru-RU" dirty="0" err="1"/>
              <a:t>ефективності</a:t>
            </a:r>
            <a:r>
              <a:rPr lang="ru-RU" dirty="0"/>
              <a:t> роботи у сфері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 </a:t>
            </a:r>
            <a:r>
              <a:rPr lang="ru-RU" dirty="0" err="1" smtClean="0"/>
              <a:t>місцевої</a:t>
            </a:r>
            <a:r>
              <a:rPr lang="ru-RU" dirty="0" smtClean="0"/>
              <a:t> влади (</a:t>
            </a:r>
            <a:r>
              <a:rPr lang="ru-RU" dirty="0"/>
              <a:t>в розрізі </a:t>
            </a:r>
            <a:r>
              <a:rPr lang="ru-RU" dirty="0" err="1"/>
              <a:t>фаху</a:t>
            </a:r>
            <a:r>
              <a:rPr lang="ru-RU" dirty="0"/>
              <a:t> та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закладу)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 </a:t>
            </a:r>
            <a:r>
              <a:rPr lang="ru-RU" sz="1600" i="1" dirty="0" err="1">
                <a:latin typeface="Calibri" panose="020F0502020204030204" pitchFamily="34" charset="0"/>
              </a:rPr>
              <a:t>ви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оцінюєте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ефективність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роботи</a:t>
            </a:r>
            <a:r>
              <a:rPr lang="ru-RU" sz="1600" i="1" dirty="0">
                <a:latin typeface="Calibri" panose="020F0502020204030204" pitchFamily="34" charset="0"/>
              </a:rPr>
              <a:t> у </a:t>
            </a:r>
            <a:r>
              <a:rPr lang="ru-RU" sz="1600" i="1" dirty="0" err="1">
                <a:latin typeface="Calibri" panose="020F0502020204030204" pitchFamily="34" charset="0"/>
              </a:rPr>
              <a:t>сфері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охорони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здоров'я</a:t>
            </a:r>
            <a:r>
              <a:rPr lang="ru-RU" sz="1600" i="1" dirty="0">
                <a:latin typeface="Calibri" panose="020F0502020204030204" pitchFamily="34" charset="0"/>
              </a:rPr>
              <a:t> за </a:t>
            </a:r>
            <a:r>
              <a:rPr lang="ru-RU" sz="1600" i="1" dirty="0" err="1">
                <a:latin typeface="Calibri" panose="020F0502020204030204" pitchFamily="34" charset="0"/>
              </a:rPr>
              <a:t>останній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 smtClean="0">
                <a:latin typeface="Calibri" panose="020F0502020204030204" pitchFamily="34" charset="0"/>
              </a:rPr>
              <a:t>рік</a:t>
            </a:r>
            <a:r>
              <a:rPr lang="ru-RU" sz="1600" i="1" dirty="0" smtClean="0">
                <a:latin typeface="Calibri" panose="020F0502020204030204" pitchFamily="34" charset="0"/>
              </a:rPr>
              <a:t> </a:t>
            </a:r>
            <a:r>
              <a:rPr lang="ru-RU" sz="1600" i="1" dirty="0" err="1" smtClean="0">
                <a:latin typeface="Calibri" panose="020F0502020204030204" pitchFamily="34" charset="0"/>
              </a:rPr>
              <a:t>місцевої</a:t>
            </a:r>
            <a:r>
              <a:rPr lang="ru-RU" sz="1600" i="1" dirty="0" smtClean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влади</a:t>
            </a:r>
            <a:r>
              <a:rPr lang="ru-RU" sz="1600" i="1" dirty="0">
                <a:latin typeface="Calibri" panose="020F0502020204030204" pitchFamily="34" charset="0"/>
              </a:rPr>
              <a:t>? (за шкалою </a:t>
            </a:r>
            <a:r>
              <a:rPr lang="ru-RU" sz="1600" i="1" dirty="0" err="1">
                <a:latin typeface="Calibri" panose="020F0502020204030204" pitchFamily="34" charset="0"/>
              </a:rPr>
              <a:t>від</a:t>
            </a:r>
            <a:r>
              <a:rPr lang="ru-RU" sz="1600" i="1" dirty="0">
                <a:latin typeface="Calibri" panose="020F0502020204030204" pitchFamily="34" charset="0"/>
              </a:rPr>
              <a:t> 1 до 5, де 1 - </a:t>
            </a:r>
            <a:r>
              <a:rPr lang="ru-RU" sz="1600" i="1" dirty="0" err="1">
                <a:latin typeface="Calibri" panose="020F0502020204030204" pitchFamily="34" charset="0"/>
              </a:rPr>
              <a:t>мінімальна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5 - максимальна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а 6 - </a:t>
            </a:r>
            <a:r>
              <a:rPr lang="ru-RU" sz="1600" i="1" dirty="0" err="1">
                <a:latin typeface="Calibri" panose="020F0502020204030204" pitchFamily="34" charset="0"/>
              </a:rPr>
              <a:t>важко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відповісти</a:t>
            </a:r>
            <a:r>
              <a:rPr lang="ru-RU" sz="1600" i="1" dirty="0" smtClean="0">
                <a:latin typeface="Calibri" panose="020F0502020204030204" pitchFamily="34" charset="0"/>
              </a:rPr>
              <a:t>).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5" name="Діаграма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40856"/>
              </p:ext>
            </p:extLst>
          </p:nvPr>
        </p:nvGraphicFramePr>
        <p:xfrm>
          <a:off x="0" y="1626760"/>
          <a:ext cx="5220072" cy="403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іаграма 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6985454"/>
              </p:ext>
            </p:extLst>
          </p:nvPr>
        </p:nvGraphicFramePr>
        <p:xfrm>
          <a:off x="5004048" y="1626760"/>
          <a:ext cx="4045848" cy="403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478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77353"/>
            <a:ext cx="8143352" cy="490538"/>
          </a:xfrm>
        </p:spPr>
        <p:txBody>
          <a:bodyPr/>
          <a:lstStyle/>
          <a:p>
            <a:r>
              <a:rPr lang="ru-RU" dirty="0"/>
              <a:t>Оцінка </a:t>
            </a:r>
            <a:r>
              <a:rPr lang="ru-RU" dirty="0" err="1"/>
              <a:t>ефективності</a:t>
            </a:r>
            <a:r>
              <a:rPr lang="ru-RU" dirty="0"/>
              <a:t> роботи у сфері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 </a:t>
            </a:r>
            <a:r>
              <a:rPr lang="ru-RU" dirty="0" err="1" smtClean="0"/>
              <a:t>місцевої</a:t>
            </a:r>
            <a:r>
              <a:rPr lang="ru-RU" dirty="0" smtClean="0"/>
              <a:t> </a:t>
            </a:r>
            <a:r>
              <a:rPr lang="ru-RU" dirty="0"/>
              <a:t>влади (в розрізі </a:t>
            </a:r>
            <a:r>
              <a:rPr lang="ru-RU" dirty="0" err="1"/>
              <a:t>допомоги</a:t>
            </a:r>
            <a:r>
              <a:rPr lang="ru-RU" dirty="0"/>
              <a:t> та </a:t>
            </a:r>
            <a:r>
              <a:rPr lang="ru-RU" dirty="0" err="1"/>
              <a:t>регіону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 </a:t>
            </a:r>
            <a:r>
              <a:rPr lang="ru-RU" sz="1600" i="1" dirty="0" err="1">
                <a:latin typeface="Calibri" panose="020F0502020204030204" pitchFamily="34" charset="0"/>
              </a:rPr>
              <a:t>ви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оцінюєте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ефективність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роботи</a:t>
            </a:r>
            <a:r>
              <a:rPr lang="ru-RU" sz="1600" i="1" dirty="0">
                <a:latin typeface="Calibri" panose="020F0502020204030204" pitchFamily="34" charset="0"/>
              </a:rPr>
              <a:t> у </a:t>
            </a:r>
            <a:r>
              <a:rPr lang="ru-RU" sz="1600" i="1" dirty="0" err="1">
                <a:latin typeface="Calibri" panose="020F0502020204030204" pitchFamily="34" charset="0"/>
              </a:rPr>
              <a:t>сфері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охорони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здоров'я</a:t>
            </a:r>
            <a:r>
              <a:rPr lang="ru-RU" sz="1600" i="1" dirty="0">
                <a:latin typeface="Calibri" panose="020F0502020204030204" pitchFamily="34" charset="0"/>
              </a:rPr>
              <a:t> за </a:t>
            </a:r>
            <a:r>
              <a:rPr lang="ru-RU" sz="1600" i="1" dirty="0" err="1">
                <a:latin typeface="Calibri" panose="020F0502020204030204" pitchFamily="34" charset="0"/>
              </a:rPr>
              <a:t>останній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 smtClean="0">
                <a:latin typeface="Calibri" panose="020F0502020204030204" pitchFamily="34" charset="0"/>
              </a:rPr>
              <a:t>рік</a:t>
            </a:r>
            <a:r>
              <a:rPr lang="ru-RU" sz="1600" i="1" dirty="0" smtClean="0">
                <a:latin typeface="Calibri" panose="020F0502020204030204" pitchFamily="34" charset="0"/>
              </a:rPr>
              <a:t> </a:t>
            </a:r>
            <a:r>
              <a:rPr lang="ru-RU" sz="1600" i="1" dirty="0" err="1" smtClean="0">
                <a:latin typeface="Calibri" panose="020F0502020204030204" pitchFamily="34" charset="0"/>
              </a:rPr>
              <a:t>місцевої</a:t>
            </a:r>
            <a:r>
              <a:rPr lang="ru-RU" sz="1600" i="1" dirty="0" smtClean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влади</a:t>
            </a:r>
            <a:r>
              <a:rPr lang="ru-RU" sz="1600" i="1" dirty="0">
                <a:latin typeface="Calibri" panose="020F0502020204030204" pitchFamily="34" charset="0"/>
              </a:rPr>
              <a:t>? (за шкалою </a:t>
            </a:r>
            <a:r>
              <a:rPr lang="ru-RU" sz="1600" i="1" dirty="0" err="1">
                <a:latin typeface="Calibri" panose="020F0502020204030204" pitchFamily="34" charset="0"/>
              </a:rPr>
              <a:t>від</a:t>
            </a:r>
            <a:r>
              <a:rPr lang="ru-RU" sz="1600" i="1" dirty="0">
                <a:latin typeface="Calibri" panose="020F0502020204030204" pitchFamily="34" charset="0"/>
              </a:rPr>
              <a:t> 1 до 5, де 1 - </a:t>
            </a:r>
            <a:r>
              <a:rPr lang="ru-RU" sz="1600" i="1" dirty="0" err="1">
                <a:latin typeface="Calibri" panose="020F0502020204030204" pitchFamily="34" charset="0"/>
              </a:rPr>
              <a:t>мінімальна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5 - максимальна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а 6 - </a:t>
            </a:r>
            <a:r>
              <a:rPr lang="ru-RU" sz="1600" i="1" dirty="0" err="1">
                <a:latin typeface="Calibri" panose="020F0502020204030204" pitchFamily="34" charset="0"/>
              </a:rPr>
              <a:t>важко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відповісти</a:t>
            </a:r>
            <a:r>
              <a:rPr lang="ru-RU" sz="1600" i="1" dirty="0" smtClean="0">
                <a:latin typeface="Calibri" panose="020F0502020204030204" pitchFamily="34" charset="0"/>
              </a:rPr>
              <a:t>).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5" name="Діаграма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347079"/>
              </p:ext>
            </p:extLst>
          </p:nvPr>
        </p:nvGraphicFramePr>
        <p:xfrm>
          <a:off x="0" y="1700808"/>
          <a:ext cx="464400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іаграма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7298384"/>
              </p:ext>
            </p:extLst>
          </p:nvPr>
        </p:nvGraphicFramePr>
        <p:xfrm>
          <a:off x="4427984" y="1626760"/>
          <a:ext cx="4621912" cy="403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605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844" y="648031"/>
            <a:ext cx="906515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 </a:t>
            </a:r>
            <a:r>
              <a:rPr lang="ru-RU" sz="1600" i="1" dirty="0" err="1">
                <a:latin typeface="Calibri" panose="020F0502020204030204" pitchFamily="34" charset="0"/>
              </a:rPr>
              <a:t>ви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оцінюєте</a:t>
            </a:r>
            <a:r>
              <a:rPr lang="ru-RU" sz="1600" i="1" dirty="0">
                <a:latin typeface="Calibri" panose="020F0502020204030204" pitchFamily="34" charset="0"/>
              </a:rPr>
              <a:t> за </a:t>
            </a:r>
            <a:r>
              <a:rPr lang="ru-RU" sz="1600" i="1" dirty="0" err="1">
                <a:latin typeface="Calibri" panose="020F0502020204030204" pitchFamily="34" charset="0"/>
              </a:rPr>
              <a:t>п'ятибальною</a:t>
            </a:r>
            <a:r>
              <a:rPr lang="ru-RU" sz="1600" i="1" dirty="0">
                <a:latin typeface="Calibri" panose="020F0502020204030204" pitchFamily="34" charset="0"/>
              </a:rPr>
              <a:t>  шкалою </a:t>
            </a:r>
            <a:r>
              <a:rPr lang="ru-RU" sz="1600" i="1" dirty="0" err="1">
                <a:latin typeface="Calibri" panose="020F0502020204030204" pitchFamily="34" charset="0"/>
              </a:rPr>
              <a:t>наступні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аспекти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smtClean="0">
                <a:latin typeface="Calibri" panose="020F0502020204030204" pitchFamily="34" charset="0"/>
              </a:rPr>
              <a:t>…. (</a:t>
            </a:r>
            <a:r>
              <a:rPr lang="ru-RU" sz="1600" i="1" dirty="0">
                <a:latin typeface="Calibri" panose="020F0502020204030204" pitchFamily="34" charset="0"/>
              </a:rPr>
              <a:t>за шкалою </a:t>
            </a:r>
            <a:r>
              <a:rPr lang="ru-RU" sz="1600" i="1" dirty="0" err="1">
                <a:latin typeface="Calibri" panose="020F0502020204030204" pitchFamily="34" charset="0"/>
              </a:rPr>
              <a:t>від</a:t>
            </a:r>
            <a:r>
              <a:rPr lang="ru-RU" sz="1600" i="1" dirty="0">
                <a:latin typeface="Calibri" panose="020F0502020204030204" pitchFamily="34" charset="0"/>
              </a:rPr>
              <a:t> 1 до 5, де 1 - </a:t>
            </a:r>
            <a:r>
              <a:rPr lang="ru-RU" sz="1600" i="1" dirty="0" err="1">
                <a:latin typeface="Calibri" panose="020F0502020204030204" pitchFamily="34" charset="0"/>
              </a:rPr>
              <a:t>мінімальна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5 - максимальна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а 6 - </a:t>
            </a:r>
            <a:r>
              <a:rPr lang="ru-RU" sz="1600" i="1" dirty="0" err="1">
                <a:latin typeface="Calibri" panose="020F0502020204030204" pitchFamily="34" charset="0"/>
              </a:rPr>
              <a:t>важко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відповісти</a:t>
            </a:r>
            <a:r>
              <a:rPr lang="ru-RU" sz="1600" i="1" dirty="0">
                <a:latin typeface="Calibri" panose="020F0502020204030204" pitchFamily="34" charset="0"/>
              </a:rPr>
              <a:t>). 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9" name="Діагра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056815"/>
              </p:ext>
            </p:extLst>
          </p:nvPr>
        </p:nvGraphicFramePr>
        <p:xfrm>
          <a:off x="104933" y="1626760"/>
          <a:ext cx="8813636" cy="4106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29048" y="145483"/>
            <a:ext cx="8287368" cy="490538"/>
          </a:xfrm>
        </p:spPr>
        <p:txBody>
          <a:bodyPr/>
          <a:lstStyle/>
          <a:p>
            <a:r>
              <a:rPr lang="ru-RU" dirty="0" err="1" smtClean="0"/>
              <a:t>Оцінка</a:t>
            </a:r>
            <a:r>
              <a:rPr lang="ru-RU" dirty="0" smtClean="0"/>
              <a:t> </a:t>
            </a:r>
            <a:r>
              <a:rPr lang="ru-RU" dirty="0" err="1"/>
              <a:t>готовності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 smtClean="0"/>
              <a:t>здоров’я</a:t>
            </a:r>
            <a:r>
              <a:rPr lang="ru-RU" dirty="0" smtClean="0"/>
              <a:t> (</a:t>
            </a:r>
            <a:r>
              <a:rPr lang="ru-RU" dirty="0" err="1" smtClean="0"/>
              <a:t>зведений</a:t>
            </a:r>
            <a:r>
              <a:rPr lang="ru-RU" dirty="0" smtClean="0"/>
              <a:t> </a:t>
            </a:r>
            <a:r>
              <a:rPr lang="ru-RU" dirty="0" err="1" smtClean="0"/>
              <a:t>графік</a:t>
            </a:r>
            <a:r>
              <a:rPr lang="ru-RU" dirty="0" smtClean="0"/>
              <a:t>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7611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77353"/>
            <a:ext cx="8143352" cy="490538"/>
          </a:xfrm>
        </p:spPr>
        <p:txBody>
          <a:bodyPr/>
          <a:lstStyle/>
          <a:p>
            <a:r>
              <a:rPr lang="ru-RU" dirty="0"/>
              <a:t>Оцінка </a:t>
            </a:r>
            <a:r>
              <a:rPr lang="ru-RU" dirty="0" err="1"/>
              <a:t>ефективності</a:t>
            </a:r>
            <a:r>
              <a:rPr lang="ru-RU" dirty="0"/>
              <a:t> роботи у сфері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 </a:t>
            </a:r>
            <a:r>
              <a:rPr lang="ru-RU" dirty="0" err="1" smtClean="0"/>
              <a:t>місцевої</a:t>
            </a:r>
            <a:r>
              <a:rPr lang="ru-RU" dirty="0" smtClean="0"/>
              <a:t> </a:t>
            </a:r>
            <a:r>
              <a:rPr lang="ru-RU" dirty="0"/>
              <a:t>влади (в розрізі </a:t>
            </a:r>
            <a:r>
              <a:rPr lang="ru-RU" dirty="0" err="1"/>
              <a:t>віку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 </a:t>
            </a:r>
            <a:r>
              <a:rPr lang="ru-RU" sz="1600" i="1" dirty="0" err="1">
                <a:latin typeface="Calibri" panose="020F0502020204030204" pitchFamily="34" charset="0"/>
              </a:rPr>
              <a:t>ви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оцінюєте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ефективність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роботи</a:t>
            </a:r>
            <a:r>
              <a:rPr lang="ru-RU" sz="1600" i="1" dirty="0">
                <a:latin typeface="Calibri" panose="020F0502020204030204" pitchFamily="34" charset="0"/>
              </a:rPr>
              <a:t> у </a:t>
            </a:r>
            <a:r>
              <a:rPr lang="ru-RU" sz="1600" i="1" dirty="0" err="1">
                <a:latin typeface="Calibri" panose="020F0502020204030204" pitchFamily="34" charset="0"/>
              </a:rPr>
              <a:t>сфері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охорони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здоров'я</a:t>
            </a:r>
            <a:r>
              <a:rPr lang="ru-RU" sz="1600" i="1" dirty="0">
                <a:latin typeface="Calibri" panose="020F0502020204030204" pitchFamily="34" charset="0"/>
              </a:rPr>
              <a:t> за </a:t>
            </a:r>
            <a:r>
              <a:rPr lang="ru-RU" sz="1600" i="1" dirty="0" err="1">
                <a:latin typeface="Calibri" panose="020F0502020204030204" pitchFamily="34" charset="0"/>
              </a:rPr>
              <a:t>останній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 smtClean="0">
                <a:latin typeface="Calibri" panose="020F0502020204030204" pitchFamily="34" charset="0"/>
              </a:rPr>
              <a:t>рік</a:t>
            </a:r>
            <a:r>
              <a:rPr lang="ru-RU" sz="1600" i="1" dirty="0" smtClean="0">
                <a:latin typeface="Calibri" panose="020F0502020204030204" pitchFamily="34" charset="0"/>
              </a:rPr>
              <a:t> </a:t>
            </a:r>
            <a:r>
              <a:rPr lang="ru-RU" sz="1600" i="1" dirty="0" err="1" smtClean="0">
                <a:latin typeface="Calibri" panose="020F0502020204030204" pitchFamily="34" charset="0"/>
              </a:rPr>
              <a:t>місцевої</a:t>
            </a:r>
            <a:r>
              <a:rPr lang="ru-RU" sz="1600" i="1" dirty="0" smtClean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влади</a:t>
            </a:r>
            <a:r>
              <a:rPr lang="ru-RU" sz="1600" i="1" dirty="0">
                <a:latin typeface="Calibri" panose="020F0502020204030204" pitchFamily="34" charset="0"/>
              </a:rPr>
              <a:t>? (за шкалою </a:t>
            </a:r>
            <a:r>
              <a:rPr lang="ru-RU" sz="1600" i="1" dirty="0" err="1">
                <a:latin typeface="Calibri" panose="020F0502020204030204" pitchFamily="34" charset="0"/>
              </a:rPr>
              <a:t>від</a:t>
            </a:r>
            <a:r>
              <a:rPr lang="ru-RU" sz="1600" i="1" dirty="0">
                <a:latin typeface="Calibri" panose="020F0502020204030204" pitchFamily="34" charset="0"/>
              </a:rPr>
              <a:t> 1 до 5, де 1 - </a:t>
            </a:r>
            <a:r>
              <a:rPr lang="ru-RU" sz="1600" i="1" dirty="0" err="1">
                <a:latin typeface="Calibri" panose="020F0502020204030204" pitchFamily="34" charset="0"/>
              </a:rPr>
              <a:t>мінімальна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5 - максимальна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а 6 - </a:t>
            </a:r>
            <a:r>
              <a:rPr lang="ru-RU" sz="1600" i="1" dirty="0" err="1">
                <a:latin typeface="Calibri" panose="020F0502020204030204" pitchFamily="34" charset="0"/>
              </a:rPr>
              <a:t>важко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відповісти</a:t>
            </a:r>
            <a:r>
              <a:rPr lang="ru-RU" sz="1600" i="1" dirty="0" smtClean="0">
                <a:latin typeface="Calibri" panose="020F0502020204030204" pitchFamily="34" charset="0"/>
              </a:rPr>
              <a:t>).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5" name="Діаграма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0699570"/>
              </p:ext>
            </p:extLst>
          </p:nvPr>
        </p:nvGraphicFramePr>
        <p:xfrm>
          <a:off x="69962" y="1772816"/>
          <a:ext cx="892899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40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Ефективність</a:t>
            </a:r>
            <a:r>
              <a:rPr lang="ru-RU" dirty="0" smtClean="0"/>
              <a:t> </a:t>
            </a:r>
            <a:r>
              <a:rPr lang="ru-RU" dirty="0" err="1" smtClean="0"/>
              <a:t>карантинних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забезпечили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реальну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боротьбу</a:t>
            </a:r>
            <a:r>
              <a:rPr lang="ru-RU" sz="1600" i="1" dirty="0">
                <a:latin typeface="Calibri" panose="020F0502020204030204" pitchFamily="34" charset="0"/>
              </a:rPr>
              <a:t> з </a:t>
            </a:r>
            <a:r>
              <a:rPr lang="ru-RU" sz="1600" i="1" dirty="0" err="1">
                <a:latin typeface="Calibri" panose="020F0502020204030204" pitchFamily="34" charset="0"/>
              </a:rPr>
              <a:t>пандемією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карантинні</a:t>
            </a:r>
            <a:r>
              <a:rPr lang="ru-RU" sz="1600" i="1" dirty="0">
                <a:latin typeface="Calibri" panose="020F0502020204030204" pitchFamily="34" charset="0"/>
              </a:rPr>
              <a:t> заходи, </a:t>
            </a:r>
            <a:r>
              <a:rPr lang="ru-RU" sz="1600" i="1" dirty="0" err="1">
                <a:latin typeface="Calibri" panose="020F0502020204030204" pitchFamily="34" charset="0"/>
              </a:rPr>
              <a:t>що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були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запроваджені</a:t>
            </a:r>
            <a:r>
              <a:rPr lang="ru-RU" sz="1600" i="1" dirty="0">
                <a:latin typeface="Calibri" panose="020F0502020204030204" pitchFamily="34" charset="0"/>
              </a:rPr>
              <a:t> в </a:t>
            </a:r>
            <a:r>
              <a:rPr lang="ru-RU" sz="1600" i="1" dirty="0" err="1">
                <a:latin typeface="Calibri" panose="020F0502020204030204" pitchFamily="34" charset="0"/>
              </a:rPr>
              <a:t>Україні</a:t>
            </a:r>
            <a:r>
              <a:rPr lang="ru-RU" sz="1600" i="1" dirty="0">
                <a:latin typeface="Calibri" panose="020F0502020204030204" pitchFamily="34" charset="0"/>
              </a:rPr>
              <a:t> у </a:t>
            </a:r>
            <a:r>
              <a:rPr lang="ru-RU" sz="1600" i="1" dirty="0" err="1">
                <a:latin typeface="Calibri" panose="020F0502020204030204" pitchFamily="34" charset="0"/>
              </a:rPr>
              <a:t>зв'язку</a:t>
            </a:r>
            <a:r>
              <a:rPr lang="ru-RU" sz="1600" i="1" dirty="0">
                <a:latin typeface="Calibri" panose="020F0502020204030204" pitchFamily="34" charset="0"/>
              </a:rPr>
              <a:t> з </a:t>
            </a:r>
            <a:r>
              <a:rPr lang="ru-RU" sz="1600" i="1" dirty="0" err="1">
                <a:latin typeface="Calibri" panose="020F0502020204030204" pitchFamily="34" charset="0"/>
              </a:rPr>
              <a:t>коронавірусом</a:t>
            </a:r>
            <a:r>
              <a:rPr lang="ru-RU" sz="1600" i="1" dirty="0">
                <a:latin typeface="Calibri" panose="020F0502020204030204" pitchFamily="34" charset="0"/>
              </a:rPr>
              <a:t> SARS </a:t>
            </a:r>
            <a:r>
              <a:rPr lang="ru-RU" sz="1600" i="1" dirty="0" err="1">
                <a:latin typeface="Calibri" panose="020F0502020204030204" pitchFamily="34" charset="0"/>
              </a:rPr>
              <a:t>CoV</a:t>
            </a:r>
            <a:r>
              <a:rPr lang="ru-RU" sz="1600" i="1" dirty="0">
                <a:latin typeface="Calibri" panose="020F0502020204030204" pitchFamily="34" charset="0"/>
              </a:rPr>
              <a:t> 2? 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9127345"/>
              </p:ext>
            </p:extLst>
          </p:nvPr>
        </p:nvGraphicFramePr>
        <p:xfrm>
          <a:off x="1403648" y="1916832"/>
          <a:ext cx="7488832" cy="428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82385"/>
              </p:ext>
            </p:extLst>
          </p:nvPr>
        </p:nvGraphicFramePr>
        <p:xfrm>
          <a:off x="-25032" y="1626760"/>
          <a:ext cx="2628900" cy="103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152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smtClean="0"/>
              <a:t>Ефективність </a:t>
            </a:r>
            <a:r>
              <a:rPr lang="ru-RU" dirty="0" err="1" smtClean="0"/>
              <a:t>карантинних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 в динаміці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забезпечили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реальну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боротьбу</a:t>
            </a:r>
            <a:r>
              <a:rPr lang="ru-RU" sz="1600" i="1" dirty="0">
                <a:latin typeface="Calibri" panose="020F0502020204030204" pitchFamily="34" charset="0"/>
              </a:rPr>
              <a:t> з </a:t>
            </a:r>
            <a:r>
              <a:rPr lang="ru-RU" sz="1600" i="1" dirty="0" err="1">
                <a:latin typeface="Calibri" panose="020F0502020204030204" pitchFamily="34" charset="0"/>
              </a:rPr>
              <a:t>пандемією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карантинні</a:t>
            </a:r>
            <a:r>
              <a:rPr lang="ru-RU" sz="1600" i="1" dirty="0">
                <a:latin typeface="Calibri" panose="020F0502020204030204" pitchFamily="34" charset="0"/>
              </a:rPr>
              <a:t> заходи, </a:t>
            </a:r>
            <a:r>
              <a:rPr lang="ru-RU" sz="1600" i="1" dirty="0" err="1">
                <a:latin typeface="Calibri" panose="020F0502020204030204" pitchFamily="34" charset="0"/>
              </a:rPr>
              <a:t>що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були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запроваджені</a:t>
            </a:r>
            <a:r>
              <a:rPr lang="ru-RU" sz="1600" i="1" dirty="0">
                <a:latin typeface="Calibri" panose="020F0502020204030204" pitchFamily="34" charset="0"/>
              </a:rPr>
              <a:t> в </a:t>
            </a:r>
            <a:r>
              <a:rPr lang="ru-RU" sz="1600" i="1" dirty="0" err="1">
                <a:latin typeface="Calibri" panose="020F0502020204030204" pitchFamily="34" charset="0"/>
              </a:rPr>
              <a:t>Україні</a:t>
            </a:r>
            <a:r>
              <a:rPr lang="ru-RU" sz="1600" i="1" dirty="0">
                <a:latin typeface="Calibri" panose="020F0502020204030204" pitchFamily="34" charset="0"/>
              </a:rPr>
              <a:t> у </a:t>
            </a:r>
            <a:r>
              <a:rPr lang="ru-RU" sz="1600" i="1" dirty="0" err="1">
                <a:latin typeface="Calibri" panose="020F0502020204030204" pitchFamily="34" charset="0"/>
              </a:rPr>
              <a:t>зв'язку</a:t>
            </a:r>
            <a:r>
              <a:rPr lang="ru-RU" sz="1600" i="1" dirty="0">
                <a:latin typeface="Calibri" panose="020F0502020204030204" pitchFamily="34" charset="0"/>
              </a:rPr>
              <a:t> з </a:t>
            </a:r>
            <a:r>
              <a:rPr lang="ru-RU" sz="1600" i="1" dirty="0" err="1">
                <a:latin typeface="Calibri" panose="020F0502020204030204" pitchFamily="34" charset="0"/>
              </a:rPr>
              <a:t>коронавірусом</a:t>
            </a:r>
            <a:r>
              <a:rPr lang="ru-RU" sz="1600" i="1" dirty="0">
                <a:latin typeface="Calibri" panose="020F0502020204030204" pitchFamily="34" charset="0"/>
              </a:rPr>
              <a:t> SARS </a:t>
            </a:r>
            <a:r>
              <a:rPr lang="ru-RU" sz="1600" i="1" dirty="0" err="1">
                <a:latin typeface="Calibri" panose="020F0502020204030204" pitchFamily="34" charset="0"/>
              </a:rPr>
              <a:t>CoV</a:t>
            </a:r>
            <a:r>
              <a:rPr lang="ru-RU" sz="1600" i="1" dirty="0">
                <a:latin typeface="Calibri" panose="020F0502020204030204" pitchFamily="34" charset="0"/>
              </a:rPr>
              <a:t> 2? 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54428"/>
              </p:ext>
            </p:extLst>
          </p:nvPr>
        </p:nvGraphicFramePr>
        <p:xfrm>
          <a:off x="78844" y="1626760"/>
          <a:ext cx="8813636" cy="403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045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smtClean="0"/>
              <a:t>Ефективність </a:t>
            </a:r>
            <a:r>
              <a:rPr lang="ru-RU" dirty="0" err="1" smtClean="0"/>
              <a:t>карантинних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 (</a:t>
            </a:r>
            <a:r>
              <a:rPr lang="ru-RU" dirty="0"/>
              <a:t>в розрізі </a:t>
            </a:r>
            <a:r>
              <a:rPr lang="ru-RU" dirty="0" err="1"/>
              <a:t>фаху</a:t>
            </a:r>
            <a:r>
              <a:rPr lang="ru-RU" dirty="0"/>
              <a:t> та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закладу)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Чи </a:t>
            </a:r>
            <a:r>
              <a:rPr lang="ru-RU" sz="1600" i="1" dirty="0" err="1">
                <a:latin typeface="Calibri" panose="020F0502020204030204" pitchFamily="34" charset="0"/>
              </a:rPr>
              <a:t>забезпечили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реальну</a:t>
            </a:r>
            <a:r>
              <a:rPr lang="ru-RU" sz="1600" i="1" dirty="0">
                <a:latin typeface="Calibri" panose="020F0502020204030204" pitchFamily="34" charset="0"/>
              </a:rPr>
              <a:t> боротьбу з пандемією </a:t>
            </a:r>
            <a:r>
              <a:rPr lang="ru-RU" sz="1600" i="1" dirty="0" err="1">
                <a:latin typeface="Calibri" panose="020F0502020204030204" pitchFamily="34" charset="0"/>
              </a:rPr>
              <a:t>карантинні</a:t>
            </a:r>
            <a:r>
              <a:rPr lang="ru-RU" sz="1600" i="1" dirty="0">
                <a:latin typeface="Calibri" panose="020F0502020204030204" pitchFamily="34" charset="0"/>
              </a:rPr>
              <a:t> заходи, що </a:t>
            </a:r>
            <a:r>
              <a:rPr lang="ru-RU" sz="1600" i="1" dirty="0" err="1">
                <a:latin typeface="Calibri" panose="020F0502020204030204" pitchFamily="34" charset="0"/>
              </a:rPr>
              <a:t>були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запроваджені</a:t>
            </a:r>
            <a:r>
              <a:rPr lang="ru-RU" sz="1600" i="1" dirty="0">
                <a:latin typeface="Calibri" panose="020F0502020204030204" pitchFamily="34" charset="0"/>
              </a:rPr>
              <a:t> в Україні у зв'язку з </a:t>
            </a:r>
            <a:r>
              <a:rPr lang="ru-RU" sz="1600" i="1" dirty="0" err="1">
                <a:latin typeface="Calibri" panose="020F0502020204030204" pitchFamily="34" charset="0"/>
              </a:rPr>
              <a:t>коронавірусом</a:t>
            </a:r>
            <a:r>
              <a:rPr lang="ru-RU" sz="1600" i="1" dirty="0">
                <a:latin typeface="Calibri" panose="020F0502020204030204" pitchFamily="34" charset="0"/>
              </a:rPr>
              <a:t> SARS </a:t>
            </a:r>
            <a:r>
              <a:rPr lang="ru-RU" sz="1600" i="1" dirty="0" err="1">
                <a:latin typeface="Calibri" panose="020F0502020204030204" pitchFamily="34" charset="0"/>
              </a:rPr>
              <a:t>CoV</a:t>
            </a:r>
            <a:r>
              <a:rPr lang="ru-RU" sz="1600" i="1" dirty="0">
                <a:latin typeface="Calibri" panose="020F0502020204030204" pitchFamily="34" charset="0"/>
              </a:rPr>
              <a:t> 2</a:t>
            </a:r>
            <a:r>
              <a:rPr lang="ru-RU" sz="1600" i="1" dirty="0" smtClean="0">
                <a:latin typeface="Calibri" panose="020F0502020204030204" pitchFamily="34" charset="0"/>
              </a:rPr>
              <a:t>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891467"/>
              </p:ext>
            </p:extLst>
          </p:nvPr>
        </p:nvGraphicFramePr>
        <p:xfrm>
          <a:off x="-9871" y="1700808"/>
          <a:ext cx="5157935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3711913"/>
              </p:ext>
            </p:extLst>
          </p:nvPr>
        </p:nvGraphicFramePr>
        <p:xfrm>
          <a:off x="4860032" y="1626760"/>
          <a:ext cx="4174252" cy="4125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073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smtClean="0"/>
              <a:t>Ефективність </a:t>
            </a:r>
            <a:r>
              <a:rPr lang="ru-RU" dirty="0" err="1" smtClean="0"/>
              <a:t>карантинних</a:t>
            </a:r>
            <a:r>
              <a:rPr lang="ru-RU" dirty="0" smtClean="0"/>
              <a:t> </a:t>
            </a:r>
            <a:r>
              <a:rPr lang="ru-RU" dirty="0" err="1"/>
              <a:t>заходів</a:t>
            </a:r>
            <a:r>
              <a:rPr lang="ru-RU" dirty="0"/>
              <a:t> (в розрізі </a:t>
            </a:r>
            <a:r>
              <a:rPr lang="ru-RU" dirty="0" err="1"/>
              <a:t>допомоги</a:t>
            </a:r>
            <a:r>
              <a:rPr lang="ru-RU" dirty="0"/>
              <a:t> та </a:t>
            </a:r>
            <a:r>
              <a:rPr lang="ru-RU" dirty="0" err="1"/>
              <a:t>регіону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Чи </a:t>
            </a:r>
            <a:r>
              <a:rPr lang="ru-RU" sz="1600" i="1" dirty="0" err="1">
                <a:latin typeface="Calibri" panose="020F0502020204030204" pitchFamily="34" charset="0"/>
              </a:rPr>
              <a:t>забезпечили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реальну</a:t>
            </a:r>
            <a:r>
              <a:rPr lang="ru-RU" sz="1600" i="1" dirty="0">
                <a:latin typeface="Calibri" panose="020F0502020204030204" pitchFamily="34" charset="0"/>
              </a:rPr>
              <a:t> боротьбу з пандемією </a:t>
            </a:r>
            <a:r>
              <a:rPr lang="ru-RU" sz="1600" i="1" dirty="0" err="1">
                <a:latin typeface="Calibri" panose="020F0502020204030204" pitchFamily="34" charset="0"/>
              </a:rPr>
              <a:t>карантинні</a:t>
            </a:r>
            <a:r>
              <a:rPr lang="ru-RU" sz="1600" i="1" dirty="0">
                <a:latin typeface="Calibri" panose="020F0502020204030204" pitchFamily="34" charset="0"/>
              </a:rPr>
              <a:t> заходи, що </a:t>
            </a:r>
            <a:r>
              <a:rPr lang="ru-RU" sz="1600" i="1" dirty="0" err="1">
                <a:latin typeface="Calibri" panose="020F0502020204030204" pitchFamily="34" charset="0"/>
              </a:rPr>
              <a:t>були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запроваджені</a:t>
            </a:r>
            <a:r>
              <a:rPr lang="ru-RU" sz="1600" i="1" dirty="0">
                <a:latin typeface="Calibri" panose="020F0502020204030204" pitchFamily="34" charset="0"/>
              </a:rPr>
              <a:t> в Україні у зв'язку з </a:t>
            </a:r>
            <a:r>
              <a:rPr lang="ru-RU" sz="1600" i="1" dirty="0" err="1">
                <a:latin typeface="Calibri" panose="020F0502020204030204" pitchFamily="34" charset="0"/>
              </a:rPr>
              <a:t>коронавірусом</a:t>
            </a:r>
            <a:r>
              <a:rPr lang="ru-RU" sz="1600" i="1" dirty="0">
                <a:latin typeface="Calibri" panose="020F0502020204030204" pitchFamily="34" charset="0"/>
              </a:rPr>
              <a:t> SARS </a:t>
            </a:r>
            <a:r>
              <a:rPr lang="ru-RU" sz="1600" i="1" dirty="0" err="1">
                <a:latin typeface="Calibri" panose="020F0502020204030204" pitchFamily="34" charset="0"/>
              </a:rPr>
              <a:t>CoV</a:t>
            </a:r>
            <a:r>
              <a:rPr lang="ru-RU" sz="1600" i="1" dirty="0">
                <a:latin typeface="Calibri" panose="020F0502020204030204" pitchFamily="34" charset="0"/>
              </a:rPr>
              <a:t> 2</a:t>
            </a:r>
            <a:r>
              <a:rPr lang="ru-RU" sz="1600" i="1" dirty="0" smtClean="0">
                <a:latin typeface="Calibri" panose="020F0502020204030204" pitchFamily="34" charset="0"/>
              </a:rPr>
              <a:t>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6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155931"/>
              </p:ext>
            </p:extLst>
          </p:nvPr>
        </p:nvGraphicFramePr>
        <p:xfrm>
          <a:off x="23671" y="1700808"/>
          <a:ext cx="4620337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іаграма 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6359481"/>
              </p:ext>
            </p:extLst>
          </p:nvPr>
        </p:nvGraphicFramePr>
        <p:xfrm>
          <a:off x="4427984" y="1772816"/>
          <a:ext cx="4608512" cy="3979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272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smtClean="0"/>
              <a:t>Ефективність </a:t>
            </a:r>
            <a:r>
              <a:rPr lang="ru-RU" dirty="0" err="1" smtClean="0"/>
              <a:t>карантинних</a:t>
            </a:r>
            <a:r>
              <a:rPr lang="ru-RU" dirty="0" smtClean="0"/>
              <a:t> </a:t>
            </a:r>
            <a:r>
              <a:rPr lang="ru-RU" dirty="0" err="1"/>
              <a:t>заходів</a:t>
            </a:r>
            <a:r>
              <a:rPr lang="ru-RU" dirty="0"/>
              <a:t> (в розрізі </a:t>
            </a:r>
            <a:r>
              <a:rPr lang="ru-RU" dirty="0" err="1"/>
              <a:t>віку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Чи </a:t>
            </a:r>
            <a:r>
              <a:rPr lang="ru-RU" sz="1600" i="1" dirty="0" err="1">
                <a:latin typeface="Calibri" panose="020F0502020204030204" pitchFamily="34" charset="0"/>
              </a:rPr>
              <a:t>забезпечили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реальну</a:t>
            </a:r>
            <a:r>
              <a:rPr lang="ru-RU" sz="1600" i="1" dirty="0">
                <a:latin typeface="Calibri" panose="020F0502020204030204" pitchFamily="34" charset="0"/>
              </a:rPr>
              <a:t> боротьбу з пандемією </a:t>
            </a:r>
            <a:r>
              <a:rPr lang="ru-RU" sz="1600" i="1" dirty="0" err="1">
                <a:latin typeface="Calibri" panose="020F0502020204030204" pitchFamily="34" charset="0"/>
              </a:rPr>
              <a:t>карантинні</a:t>
            </a:r>
            <a:r>
              <a:rPr lang="ru-RU" sz="1600" i="1" dirty="0">
                <a:latin typeface="Calibri" panose="020F0502020204030204" pitchFamily="34" charset="0"/>
              </a:rPr>
              <a:t> заходи, що </a:t>
            </a:r>
            <a:r>
              <a:rPr lang="ru-RU" sz="1600" i="1" dirty="0" err="1">
                <a:latin typeface="Calibri" panose="020F0502020204030204" pitchFamily="34" charset="0"/>
              </a:rPr>
              <a:t>були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запроваджені</a:t>
            </a:r>
            <a:r>
              <a:rPr lang="ru-RU" sz="1600" i="1" dirty="0">
                <a:latin typeface="Calibri" panose="020F0502020204030204" pitchFamily="34" charset="0"/>
              </a:rPr>
              <a:t> в Україні у зв'язку з </a:t>
            </a:r>
            <a:r>
              <a:rPr lang="ru-RU" sz="1600" i="1" dirty="0" err="1">
                <a:latin typeface="Calibri" panose="020F0502020204030204" pitchFamily="34" charset="0"/>
              </a:rPr>
              <a:t>коронавірусом</a:t>
            </a:r>
            <a:r>
              <a:rPr lang="ru-RU" sz="1600" i="1" dirty="0">
                <a:latin typeface="Calibri" panose="020F0502020204030204" pitchFamily="34" charset="0"/>
              </a:rPr>
              <a:t> SARS </a:t>
            </a:r>
            <a:r>
              <a:rPr lang="ru-RU" sz="1600" i="1" dirty="0" err="1">
                <a:latin typeface="Calibri" panose="020F0502020204030204" pitchFamily="34" charset="0"/>
              </a:rPr>
              <a:t>CoV</a:t>
            </a:r>
            <a:r>
              <a:rPr lang="ru-RU" sz="1600" i="1" dirty="0">
                <a:latin typeface="Calibri" panose="020F0502020204030204" pitchFamily="34" charset="0"/>
              </a:rPr>
              <a:t> 2</a:t>
            </a:r>
            <a:r>
              <a:rPr lang="ru-RU" sz="1600" i="1" dirty="0" smtClean="0">
                <a:latin typeface="Calibri" panose="020F0502020204030204" pitchFamily="34" charset="0"/>
              </a:rPr>
              <a:t>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373144"/>
              </p:ext>
            </p:extLst>
          </p:nvPr>
        </p:nvGraphicFramePr>
        <p:xfrm>
          <a:off x="78844" y="1772816"/>
          <a:ext cx="888564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82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Зміна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/>
              <a:t>захворюваності</a:t>
            </a:r>
            <a:r>
              <a:rPr lang="ru-RU" dirty="0"/>
              <a:t> на </a:t>
            </a:r>
            <a:r>
              <a:rPr lang="ru-RU" dirty="0" err="1" smtClean="0"/>
              <a:t>коронавірус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війни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 </a:t>
            </a:r>
            <a:r>
              <a:rPr lang="ru-RU" sz="1600" i="1" dirty="0" err="1">
                <a:latin typeface="Calibri" panose="020F0502020204030204" pitchFamily="34" charset="0"/>
              </a:rPr>
              <a:t>змінився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рівень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захворюваності</a:t>
            </a:r>
            <a:r>
              <a:rPr lang="ru-RU" sz="1600" i="1" dirty="0">
                <a:latin typeface="Calibri" panose="020F0502020204030204" pitchFamily="34" charset="0"/>
              </a:rPr>
              <a:t> на </a:t>
            </a:r>
            <a:r>
              <a:rPr lang="ru-RU" sz="1600" i="1" dirty="0" err="1">
                <a:latin typeface="Calibri" panose="020F0502020204030204" pitchFamily="34" charset="0"/>
              </a:rPr>
              <a:t>коронавірусну</a:t>
            </a:r>
            <a:r>
              <a:rPr lang="ru-RU" sz="1600" i="1" dirty="0">
                <a:latin typeface="Calibri" panose="020F0502020204030204" pitchFamily="34" charset="0"/>
              </a:rPr>
              <a:t> хворобу </a:t>
            </a:r>
            <a:r>
              <a:rPr lang="ru-RU" sz="1600" i="1" dirty="0" err="1">
                <a:latin typeface="Calibri" panose="020F0502020204030204" pitchFamily="34" charset="0"/>
              </a:rPr>
              <a:t>під</a:t>
            </a:r>
            <a:r>
              <a:rPr lang="ru-RU" sz="1600" i="1" dirty="0">
                <a:latin typeface="Calibri" panose="020F0502020204030204" pitchFamily="34" charset="0"/>
              </a:rPr>
              <a:t> час </a:t>
            </a:r>
            <a:r>
              <a:rPr lang="ru-RU" sz="1600" i="1" dirty="0" err="1">
                <a:latin typeface="Calibri" panose="020F0502020204030204" pitchFamily="34" charset="0"/>
              </a:rPr>
              <a:t>війни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4450593"/>
              </p:ext>
            </p:extLst>
          </p:nvPr>
        </p:nvGraphicFramePr>
        <p:xfrm>
          <a:off x="17960" y="1290990"/>
          <a:ext cx="2609824" cy="841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іагра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36049"/>
              </p:ext>
            </p:extLst>
          </p:nvPr>
        </p:nvGraphicFramePr>
        <p:xfrm>
          <a:off x="1403648" y="1772816"/>
          <a:ext cx="7315140" cy="462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640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smtClean="0"/>
              <a:t>Зміна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/>
              <a:t>захворюваності</a:t>
            </a:r>
            <a:r>
              <a:rPr lang="ru-RU" dirty="0"/>
              <a:t> на </a:t>
            </a:r>
            <a:r>
              <a:rPr lang="ru-RU" dirty="0" err="1" smtClean="0"/>
              <a:t>коронавірус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/>
              <a:t>війни (в розрізі </a:t>
            </a:r>
            <a:r>
              <a:rPr lang="ru-RU" dirty="0" err="1"/>
              <a:t>фаху</a:t>
            </a:r>
            <a:r>
              <a:rPr lang="ru-RU" dirty="0"/>
              <a:t> та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закладу)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 </a:t>
            </a:r>
            <a:r>
              <a:rPr lang="ru-RU" sz="1600" i="1" dirty="0" err="1">
                <a:latin typeface="Calibri" panose="020F0502020204030204" pitchFamily="34" charset="0"/>
              </a:rPr>
              <a:t>змінився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рівень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захворюваності</a:t>
            </a:r>
            <a:r>
              <a:rPr lang="ru-RU" sz="1600" i="1" dirty="0">
                <a:latin typeface="Calibri" panose="020F0502020204030204" pitchFamily="34" charset="0"/>
              </a:rPr>
              <a:t> на </a:t>
            </a:r>
            <a:r>
              <a:rPr lang="ru-RU" sz="1600" i="1" dirty="0" err="1">
                <a:latin typeface="Calibri" panose="020F0502020204030204" pitchFamily="34" charset="0"/>
              </a:rPr>
              <a:t>коронавірусну</a:t>
            </a:r>
            <a:r>
              <a:rPr lang="ru-RU" sz="1600" i="1" dirty="0">
                <a:latin typeface="Calibri" panose="020F0502020204030204" pitchFamily="34" charset="0"/>
              </a:rPr>
              <a:t> хворобу </a:t>
            </a:r>
            <a:r>
              <a:rPr lang="ru-RU" sz="1600" i="1" dirty="0" err="1">
                <a:latin typeface="Calibri" panose="020F0502020204030204" pitchFamily="34" charset="0"/>
              </a:rPr>
              <a:t>під</a:t>
            </a:r>
            <a:r>
              <a:rPr lang="ru-RU" sz="1600" i="1" dirty="0">
                <a:latin typeface="Calibri" panose="020F0502020204030204" pitchFamily="34" charset="0"/>
              </a:rPr>
              <a:t> час </a:t>
            </a:r>
            <a:r>
              <a:rPr lang="ru-RU" sz="1600" i="1" dirty="0" err="1">
                <a:latin typeface="Calibri" panose="020F0502020204030204" pitchFamily="34" charset="0"/>
              </a:rPr>
              <a:t>війни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756274"/>
              </p:ext>
            </p:extLst>
          </p:nvPr>
        </p:nvGraphicFramePr>
        <p:xfrm>
          <a:off x="0" y="1331295"/>
          <a:ext cx="5004048" cy="4401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7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8793571"/>
              </p:ext>
            </p:extLst>
          </p:nvPr>
        </p:nvGraphicFramePr>
        <p:xfrm>
          <a:off x="4788024" y="1331295"/>
          <a:ext cx="4322432" cy="4401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280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smtClean="0"/>
              <a:t>Зміна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/>
              <a:t>захворюваності</a:t>
            </a:r>
            <a:r>
              <a:rPr lang="ru-RU" dirty="0"/>
              <a:t> на </a:t>
            </a:r>
            <a:r>
              <a:rPr lang="ru-RU" dirty="0" err="1" smtClean="0"/>
              <a:t>коронавірус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/>
              <a:t>війни (в розрізі </a:t>
            </a:r>
            <a:r>
              <a:rPr lang="ru-RU" dirty="0" err="1"/>
              <a:t>допомоги</a:t>
            </a:r>
            <a:r>
              <a:rPr lang="ru-RU" dirty="0"/>
              <a:t> та </a:t>
            </a:r>
            <a:r>
              <a:rPr lang="ru-RU" dirty="0" err="1"/>
              <a:t>регіону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 </a:t>
            </a:r>
            <a:r>
              <a:rPr lang="ru-RU" sz="1600" i="1" dirty="0" err="1">
                <a:latin typeface="Calibri" panose="020F0502020204030204" pitchFamily="34" charset="0"/>
              </a:rPr>
              <a:t>змінився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рівень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захворюваності</a:t>
            </a:r>
            <a:r>
              <a:rPr lang="ru-RU" sz="1600" i="1" dirty="0">
                <a:latin typeface="Calibri" panose="020F0502020204030204" pitchFamily="34" charset="0"/>
              </a:rPr>
              <a:t> на </a:t>
            </a:r>
            <a:r>
              <a:rPr lang="ru-RU" sz="1600" i="1" dirty="0" err="1">
                <a:latin typeface="Calibri" panose="020F0502020204030204" pitchFamily="34" charset="0"/>
              </a:rPr>
              <a:t>коронавірусну</a:t>
            </a:r>
            <a:r>
              <a:rPr lang="ru-RU" sz="1600" i="1" dirty="0">
                <a:latin typeface="Calibri" panose="020F0502020204030204" pitchFamily="34" charset="0"/>
              </a:rPr>
              <a:t> хворобу </a:t>
            </a:r>
            <a:r>
              <a:rPr lang="ru-RU" sz="1600" i="1" dirty="0" err="1">
                <a:latin typeface="Calibri" panose="020F0502020204030204" pitchFamily="34" charset="0"/>
              </a:rPr>
              <a:t>під</a:t>
            </a:r>
            <a:r>
              <a:rPr lang="ru-RU" sz="1600" i="1" dirty="0">
                <a:latin typeface="Calibri" panose="020F0502020204030204" pitchFamily="34" charset="0"/>
              </a:rPr>
              <a:t> час </a:t>
            </a:r>
            <a:r>
              <a:rPr lang="ru-RU" sz="1600" i="1" dirty="0" err="1">
                <a:latin typeface="Calibri" panose="020F0502020204030204" pitchFamily="34" charset="0"/>
              </a:rPr>
              <a:t>війни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561170"/>
              </p:ext>
            </p:extLst>
          </p:nvPr>
        </p:nvGraphicFramePr>
        <p:xfrm>
          <a:off x="78844" y="1412776"/>
          <a:ext cx="456516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329440"/>
              </p:ext>
            </p:extLst>
          </p:nvPr>
        </p:nvGraphicFramePr>
        <p:xfrm>
          <a:off x="4211960" y="1331295"/>
          <a:ext cx="4884766" cy="4329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687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smtClean="0"/>
              <a:t>Зміна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/>
              <a:t>захворюваності</a:t>
            </a:r>
            <a:r>
              <a:rPr lang="ru-RU" dirty="0"/>
              <a:t> на </a:t>
            </a:r>
            <a:r>
              <a:rPr lang="ru-RU" dirty="0" err="1" smtClean="0"/>
              <a:t>коронавірус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/>
              <a:t>війни (в розрізі </a:t>
            </a:r>
            <a:r>
              <a:rPr lang="ru-RU" dirty="0" err="1"/>
              <a:t>віку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 </a:t>
            </a:r>
            <a:r>
              <a:rPr lang="ru-RU" sz="1600" i="1" dirty="0" err="1">
                <a:latin typeface="Calibri" panose="020F0502020204030204" pitchFamily="34" charset="0"/>
              </a:rPr>
              <a:t>змінився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рівень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захворюваності</a:t>
            </a:r>
            <a:r>
              <a:rPr lang="ru-RU" sz="1600" i="1" dirty="0">
                <a:latin typeface="Calibri" panose="020F0502020204030204" pitchFamily="34" charset="0"/>
              </a:rPr>
              <a:t> на </a:t>
            </a:r>
            <a:r>
              <a:rPr lang="ru-RU" sz="1600" i="1" dirty="0" err="1">
                <a:latin typeface="Calibri" panose="020F0502020204030204" pitchFamily="34" charset="0"/>
              </a:rPr>
              <a:t>коронавірусну</a:t>
            </a:r>
            <a:r>
              <a:rPr lang="ru-RU" sz="1600" i="1" dirty="0">
                <a:latin typeface="Calibri" panose="020F0502020204030204" pitchFamily="34" charset="0"/>
              </a:rPr>
              <a:t> хворобу </a:t>
            </a:r>
            <a:r>
              <a:rPr lang="ru-RU" sz="1600" i="1" dirty="0" err="1">
                <a:latin typeface="Calibri" panose="020F0502020204030204" pitchFamily="34" charset="0"/>
              </a:rPr>
              <a:t>під</a:t>
            </a:r>
            <a:r>
              <a:rPr lang="ru-RU" sz="1600" i="1" dirty="0">
                <a:latin typeface="Calibri" panose="020F0502020204030204" pitchFamily="34" charset="0"/>
              </a:rPr>
              <a:t> час </a:t>
            </a:r>
            <a:r>
              <a:rPr lang="ru-RU" sz="1600" i="1" dirty="0" err="1">
                <a:latin typeface="Calibri" panose="020F0502020204030204" pitchFamily="34" charset="0"/>
              </a:rPr>
              <a:t>війни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699510"/>
              </p:ext>
            </p:extLst>
          </p:nvPr>
        </p:nvGraphicFramePr>
        <p:xfrm>
          <a:off x="78844" y="1484784"/>
          <a:ext cx="888564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58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Оцінка</a:t>
            </a:r>
            <a:r>
              <a:rPr lang="ru-RU" dirty="0" smtClean="0"/>
              <a:t> </a:t>
            </a:r>
            <a:r>
              <a:rPr lang="ru-RU" dirty="0" err="1"/>
              <a:t>готовності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до </a:t>
            </a:r>
            <a:r>
              <a:rPr lang="ru-RU" dirty="0" err="1"/>
              <a:t>роботи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війни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 </a:t>
            </a:r>
            <a:r>
              <a:rPr lang="ru-RU" sz="1600" i="1" dirty="0" err="1">
                <a:latin typeface="Calibri" panose="020F0502020204030204" pitchFamily="34" charset="0"/>
              </a:rPr>
              <a:t>ви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оцінюєте</a:t>
            </a:r>
            <a:r>
              <a:rPr lang="ru-RU" sz="1600" i="1" dirty="0">
                <a:latin typeface="Calibri" panose="020F0502020204030204" pitchFamily="34" charset="0"/>
              </a:rPr>
              <a:t> за </a:t>
            </a:r>
            <a:r>
              <a:rPr lang="ru-RU" sz="1600" i="1" dirty="0" err="1">
                <a:latin typeface="Calibri" panose="020F0502020204030204" pitchFamily="34" charset="0"/>
              </a:rPr>
              <a:t>п'ятибальною</a:t>
            </a:r>
            <a:r>
              <a:rPr lang="ru-RU" sz="1600" i="1" dirty="0">
                <a:latin typeface="Calibri" panose="020F0502020204030204" pitchFamily="34" charset="0"/>
              </a:rPr>
              <a:t>  шкалою </a:t>
            </a:r>
            <a:r>
              <a:rPr lang="ru-RU" sz="1600" i="1" dirty="0" err="1">
                <a:latin typeface="Calibri" panose="020F0502020204030204" pitchFamily="34" charset="0"/>
              </a:rPr>
              <a:t>наступні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аспекти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готовність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системи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охорони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здоров’я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роботи</a:t>
            </a:r>
            <a:r>
              <a:rPr lang="ru-RU" sz="1600" i="1" dirty="0">
                <a:latin typeface="Calibri" panose="020F0502020204030204" pitchFamily="34" charset="0"/>
              </a:rPr>
              <a:t> в </a:t>
            </a:r>
            <a:r>
              <a:rPr lang="ru-RU" sz="1600" i="1" dirty="0" err="1">
                <a:latin typeface="Calibri" panose="020F0502020204030204" pitchFamily="34" charset="0"/>
              </a:rPr>
              <a:t>умовах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війни</a:t>
            </a:r>
            <a:r>
              <a:rPr lang="ru-RU" sz="1600" i="1" dirty="0">
                <a:latin typeface="Calibri" panose="020F0502020204030204" pitchFamily="34" charset="0"/>
              </a:rPr>
              <a:t>? (за шкалою </a:t>
            </a:r>
            <a:r>
              <a:rPr lang="ru-RU" sz="1600" i="1" dirty="0" err="1">
                <a:latin typeface="Calibri" panose="020F0502020204030204" pitchFamily="34" charset="0"/>
              </a:rPr>
              <a:t>від</a:t>
            </a:r>
            <a:r>
              <a:rPr lang="ru-RU" sz="1600" i="1" dirty="0">
                <a:latin typeface="Calibri" panose="020F0502020204030204" pitchFamily="34" charset="0"/>
              </a:rPr>
              <a:t> 1 до 5, де 1 - </a:t>
            </a:r>
            <a:r>
              <a:rPr lang="ru-RU" sz="1600" i="1" dirty="0" err="1">
                <a:latin typeface="Calibri" panose="020F0502020204030204" pitchFamily="34" charset="0"/>
              </a:rPr>
              <a:t>мінімальна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5 - максимальна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а 6 - </a:t>
            </a:r>
            <a:r>
              <a:rPr lang="ru-RU" sz="1600" i="1" dirty="0" err="1">
                <a:latin typeface="Calibri" panose="020F0502020204030204" pitchFamily="34" charset="0"/>
              </a:rPr>
              <a:t>важко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відповісти</a:t>
            </a:r>
            <a:r>
              <a:rPr lang="ru-RU" sz="1600" i="1" dirty="0">
                <a:latin typeface="Calibri" panose="020F0502020204030204" pitchFamily="34" charset="0"/>
              </a:rPr>
              <a:t>). 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811741"/>
              </p:ext>
            </p:extLst>
          </p:nvPr>
        </p:nvGraphicFramePr>
        <p:xfrm>
          <a:off x="1403648" y="1922227"/>
          <a:ext cx="7128792" cy="3883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5"/>
          <p:cNvSpPr/>
          <p:nvPr/>
        </p:nvSpPr>
        <p:spPr>
          <a:xfrm>
            <a:off x="2518351" y="5822205"/>
            <a:ext cx="4186141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Середньозважена оцінка: 3,82</a:t>
            </a:r>
            <a:endParaRPr lang="uk-UA" sz="16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39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Безпека</a:t>
            </a:r>
            <a:r>
              <a:rPr lang="ru-RU" dirty="0" smtClean="0"/>
              <a:t> на </a:t>
            </a:r>
            <a:r>
              <a:rPr lang="ru-RU" dirty="0" err="1" smtClean="0"/>
              <a:t>робочому</a:t>
            </a:r>
            <a:r>
              <a:rPr lang="ru-RU" dirty="0" smtClean="0"/>
              <a:t> </a:t>
            </a:r>
            <a:r>
              <a:rPr lang="ru-RU" dirty="0" err="1" smtClean="0"/>
              <a:t>місці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відчуваєте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ви</a:t>
            </a:r>
            <a:r>
              <a:rPr lang="ru-RU" sz="1600" i="1" dirty="0">
                <a:latin typeface="Calibri" panose="020F0502020204030204" pitchFamily="34" charset="0"/>
              </a:rPr>
              <a:t> себе у </a:t>
            </a:r>
            <a:r>
              <a:rPr lang="ru-RU" sz="1600" i="1" dirty="0" err="1">
                <a:latin typeface="Calibri" panose="020F0502020204030204" pitchFamily="34" charset="0"/>
              </a:rPr>
              <a:t>безпеці</a:t>
            </a:r>
            <a:r>
              <a:rPr lang="ru-RU" sz="1600" i="1" dirty="0">
                <a:latin typeface="Calibri" panose="020F0502020204030204" pitchFamily="34" charset="0"/>
              </a:rPr>
              <a:t> на </a:t>
            </a:r>
            <a:r>
              <a:rPr lang="ru-RU" sz="1600" i="1" dirty="0" err="1">
                <a:latin typeface="Calibri" panose="020F0502020204030204" pitchFamily="34" charset="0"/>
              </a:rPr>
              <a:t>робочому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місці</a:t>
            </a:r>
            <a:r>
              <a:rPr lang="ru-RU" sz="1600" i="1" dirty="0">
                <a:latin typeface="Calibri" panose="020F0502020204030204" pitchFamily="34" charset="0"/>
              </a:rPr>
              <a:t> через </a:t>
            </a:r>
            <a:r>
              <a:rPr lang="ru-RU" sz="1600" i="1" dirty="0" err="1">
                <a:latin typeface="Calibri" panose="020F0502020204030204" pitchFamily="34" charset="0"/>
              </a:rPr>
              <a:t>війну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233348"/>
              </p:ext>
            </p:extLst>
          </p:nvPr>
        </p:nvGraphicFramePr>
        <p:xfrm>
          <a:off x="1115616" y="1700808"/>
          <a:ext cx="775860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4484844"/>
              </p:ext>
            </p:extLst>
          </p:nvPr>
        </p:nvGraphicFramePr>
        <p:xfrm>
          <a:off x="5922" y="1331295"/>
          <a:ext cx="2628900" cy="103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516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smtClean="0"/>
              <a:t>Безпека на </a:t>
            </a:r>
            <a:r>
              <a:rPr lang="ru-RU" dirty="0" err="1" smtClean="0"/>
              <a:t>робочому</a:t>
            </a:r>
            <a:r>
              <a:rPr lang="ru-RU" dirty="0" smtClean="0"/>
              <a:t> </a:t>
            </a:r>
            <a:r>
              <a:rPr lang="ru-RU" dirty="0" err="1" smtClean="0"/>
              <a:t>місці</a:t>
            </a:r>
            <a:r>
              <a:rPr lang="ru-RU" dirty="0" smtClean="0"/>
              <a:t> в динаміці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відчуваєте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ви</a:t>
            </a:r>
            <a:r>
              <a:rPr lang="ru-RU" sz="1600" i="1" dirty="0">
                <a:latin typeface="Calibri" panose="020F0502020204030204" pitchFamily="34" charset="0"/>
              </a:rPr>
              <a:t> себе у </a:t>
            </a:r>
            <a:r>
              <a:rPr lang="ru-RU" sz="1600" i="1" dirty="0" err="1">
                <a:latin typeface="Calibri" panose="020F0502020204030204" pitchFamily="34" charset="0"/>
              </a:rPr>
              <a:t>безпеці</a:t>
            </a:r>
            <a:r>
              <a:rPr lang="ru-RU" sz="1600" i="1" dirty="0">
                <a:latin typeface="Calibri" panose="020F0502020204030204" pitchFamily="34" charset="0"/>
              </a:rPr>
              <a:t> на </a:t>
            </a:r>
            <a:r>
              <a:rPr lang="ru-RU" sz="1600" i="1" dirty="0" err="1">
                <a:latin typeface="Calibri" panose="020F0502020204030204" pitchFamily="34" charset="0"/>
              </a:rPr>
              <a:t>робочому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місці</a:t>
            </a:r>
            <a:r>
              <a:rPr lang="ru-RU" sz="1600" i="1" dirty="0">
                <a:latin typeface="Calibri" panose="020F0502020204030204" pitchFamily="34" charset="0"/>
              </a:rPr>
              <a:t> через </a:t>
            </a:r>
            <a:r>
              <a:rPr lang="ru-RU" sz="1600" i="1" dirty="0" err="1">
                <a:latin typeface="Calibri" panose="020F0502020204030204" pitchFamily="34" charset="0"/>
              </a:rPr>
              <a:t>війну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1288901"/>
              </p:ext>
            </p:extLst>
          </p:nvPr>
        </p:nvGraphicFramePr>
        <p:xfrm>
          <a:off x="78844" y="1412776"/>
          <a:ext cx="888564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191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smtClean="0"/>
              <a:t>Безпека на </a:t>
            </a:r>
            <a:r>
              <a:rPr lang="ru-RU" dirty="0" err="1" smtClean="0"/>
              <a:t>робочому</a:t>
            </a:r>
            <a:r>
              <a:rPr lang="ru-RU" dirty="0" smtClean="0"/>
              <a:t> </a:t>
            </a:r>
            <a:r>
              <a:rPr lang="ru-RU" dirty="0" err="1" smtClean="0"/>
              <a:t>місці</a:t>
            </a:r>
            <a:r>
              <a:rPr lang="ru-RU" dirty="0"/>
              <a:t> (в розрізі </a:t>
            </a:r>
            <a:r>
              <a:rPr lang="ru-RU" dirty="0" err="1"/>
              <a:t>фаху</a:t>
            </a:r>
            <a:r>
              <a:rPr lang="ru-RU" dirty="0"/>
              <a:t> та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закладу)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відчуваєте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ви</a:t>
            </a:r>
            <a:r>
              <a:rPr lang="ru-RU" sz="1600" i="1" dirty="0">
                <a:latin typeface="Calibri" panose="020F0502020204030204" pitchFamily="34" charset="0"/>
              </a:rPr>
              <a:t> себе у </a:t>
            </a:r>
            <a:r>
              <a:rPr lang="ru-RU" sz="1600" i="1" dirty="0" err="1">
                <a:latin typeface="Calibri" panose="020F0502020204030204" pitchFamily="34" charset="0"/>
              </a:rPr>
              <a:t>безпеці</a:t>
            </a:r>
            <a:r>
              <a:rPr lang="ru-RU" sz="1600" i="1" dirty="0">
                <a:latin typeface="Calibri" panose="020F0502020204030204" pitchFamily="34" charset="0"/>
              </a:rPr>
              <a:t> на </a:t>
            </a:r>
            <a:r>
              <a:rPr lang="ru-RU" sz="1600" i="1" dirty="0" err="1">
                <a:latin typeface="Calibri" panose="020F0502020204030204" pitchFamily="34" charset="0"/>
              </a:rPr>
              <a:t>робочому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місці</a:t>
            </a:r>
            <a:r>
              <a:rPr lang="ru-RU" sz="1600" i="1" dirty="0">
                <a:latin typeface="Calibri" panose="020F0502020204030204" pitchFamily="34" charset="0"/>
              </a:rPr>
              <a:t> через </a:t>
            </a:r>
            <a:r>
              <a:rPr lang="ru-RU" sz="1600" i="1" dirty="0" err="1">
                <a:latin typeface="Calibri" panose="020F0502020204030204" pitchFamily="34" charset="0"/>
              </a:rPr>
              <a:t>війну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569604"/>
              </p:ext>
            </p:extLst>
          </p:nvPr>
        </p:nvGraphicFramePr>
        <p:xfrm>
          <a:off x="-36511" y="1412776"/>
          <a:ext cx="489654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7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414286"/>
              </p:ext>
            </p:extLst>
          </p:nvPr>
        </p:nvGraphicFramePr>
        <p:xfrm>
          <a:off x="4716016" y="1412776"/>
          <a:ext cx="442798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82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smtClean="0"/>
              <a:t>Безпека на </a:t>
            </a:r>
            <a:r>
              <a:rPr lang="ru-RU" dirty="0" err="1" smtClean="0"/>
              <a:t>робочому</a:t>
            </a:r>
            <a:r>
              <a:rPr lang="ru-RU" dirty="0" smtClean="0"/>
              <a:t> </a:t>
            </a:r>
            <a:r>
              <a:rPr lang="ru-RU" dirty="0" err="1"/>
              <a:t>місці</a:t>
            </a:r>
            <a:r>
              <a:rPr lang="ru-RU" dirty="0"/>
              <a:t> (в розрізі </a:t>
            </a:r>
            <a:r>
              <a:rPr lang="ru-RU" dirty="0" err="1"/>
              <a:t>допомоги</a:t>
            </a:r>
            <a:r>
              <a:rPr lang="ru-RU" dirty="0"/>
              <a:t> та </a:t>
            </a:r>
            <a:r>
              <a:rPr lang="ru-RU" dirty="0" err="1"/>
              <a:t>регіону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відчуваєте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ви</a:t>
            </a:r>
            <a:r>
              <a:rPr lang="ru-RU" sz="1600" i="1" dirty="0">
                <a:latin typeface="Calibri" panose="020F0502020204030204" pitchFamily="34" charset="0"/>
              </a:rPr>
              <a:t> себе у </a:t>
            </a:r>
            <a:r>
              <a:rPr lang="ru-RU" sz="1600" i="1" dirty="0" err="1">
                <a:latin typeface="Calibri" panose="020F0502020204030204" pitchFamily="34" charset="0"/>
              </a:rPr>
              <a:t>безпеці</a:t>
            </a:r>
            <a:r>
              <a:rPr lang="ru-RU" sz="1600" i="1" dirty="0">
                <a:latin typeface="Calibri" panose="020F0502020204030204" pitchFamily="34" charset="0"/>
              </a:rPr>
              <a:t> на </a:t>
            </a:r>
            <a:r>
              <a:rPr lang="ru-RU" sz="1600" i="1" dirty="0" err="1">
                <a:latin typeface="Calibri" panose="020F0502020204030204" pitchFamily="34" charset="0"/>
              </a:rPr>
              <a:t>робочому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місці</a:t>
            </a:r>
            <a:r>
              <a:rPr lang="ru-RU" sz="1600" i="1" dirty="0">
                <a:latin typeface="Calibri" panose="020F0502020204030204" pitchFamily="34" charset="0"/>
              </a:rPr>
              <a:t> через </a:t>
            </a:r>
            <a:r>
              <a:rPr lang="ru-RU" sz="1600" i="1" dirty="0" err="1">
                <a:latin typeface="Calibri" panose="020F0502020204030204" pitchFamily="34" charset="0"/>
              </a:rPr>
              <a:t>війну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7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5006377"/>
              </p:ext>
            </p:extLst>
          </p:nvPr>
        </p:nvGraphicFramePr>
        <p:xfrm>
          <a:off x="-10838" y="1331295"/>
          <a:ext cx="4510830" cy="4401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7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9365523"/>
              </p:ext>
            </p:extLst>
          </p:nvPr>
        </p:nvGraphicFramePr>
        <p:xfrm>
          <a:off x="4283968" y="1331295"/>
          <a:ext cx="4752528" cy="4401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18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smtClean="0"/>
              <a:t>Безпека на </a:t>
            </a:r>
            <a:r>
              <a:rPr lang="ru-RU" dirty="0" err="1" smtClean="0"/>
              <a:t>робочому</a:t>
            </a:r>
            <a:r>
              <a:rPr lang="ru-RU" dirty="0" smtClean="0"/>
              <a:t> </a:t>
            </a:r>
            <a:r>
              <a:rPr lang="ru-RU" dirty="0" err="1"/>
              <a:t>місці</a:t>
            </a:r>
            <a:r>
              <a:rPr lang="ru-RU" dirty="0"/>
              <a:t> (в розрізі </a:t>
            </a:r>
            <a:r>
              <a:rPr lang="ru-RU" dirty="0" err="1"/>
              <a:t>віку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відчуваєте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ви</a:t>
            </a:r>
            <a:r>
              <a:rPr lang="ru-RU" sz="1600" i="1" dirty="0">
                <a:latin typeface="Calibri" panose="020F0502020204030204" pitchFamily="34" charset="0"/>
              </a:rPr>
              <a:t> себе у </a:t>
            </a:r>
            <a:r>
              <a:rPr lang="ru-RU" sz="1600" i="1" dirty="0" err="1">
                <a:latin typeface="Calibri" panose="020F0502020204030204" pitchFamily="34" charset="0"/>
              </a:rPr>
              <a:t>безпеці</a:t>
            </a:r>
            <a:r>
              <a:rPr lang="ru-RU" sz="1600" i="1" dirty="0">
                <a:latin typeface="Calibri" panose="020F0502020204030204" pitchFamily="34" charset="0"/>
              </a:rPr>
              <a:t> на </a:t>
            </a:r>
            <a:r>
              <a:rPr lang="ru-RU" sz="1600" i="1" dirty="0" err="1">
                <a:latin typeface="Calibri" panose="020F0502020204030204" pitchFamily="34" charset="0"/>
              </a:rPr>
              <a:t>робочому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місці</a:t>
            </a:r>
            <a:r>
              <a:rPr lang="ru-RU" sz="1600" i="1" dirty="0">
                <a:latin typeface="Calibri" panose="020F0502020204030204" pitchFamily="34" charset="0"/>
              </a:rPr>
              <a:t> через </a:t>
            </a:r>
            <a:r>
              <a:rPr lang="ru-RU" sz="1600" i="1" dirty="0" err="1">
                <a:latin typeface="Calibri" panose="020F0502020204030204" pitchFamily="34" charset="0"/>
              </a:rPr>
              <a:t>війну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8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235495"/>
              </p:ext>
            </p:extLst>
          </p:nvPr>
        </p:nvGraphicFramePr>
        <p:xfrm>
          <a:off x="5922" y="1412776"/>
          <a:ext cx="903057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364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укриттів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облаштований</a:t>
            </a:r>
            <a:r>
              <a:rPr lang="ru-RU" sz="1600" i="1" dirty="0">
                <a:latin typeface="Calibri" panose="020F0502020204030204" pitchFamily="34" charset="0"/>
              </a:rPr>
              <a:t> ваш заклад </a:t>
            </a:r>
            <a:r>
              <a:rPr lang="ru-RU" sz="1600" i="1" dirty="0" err="1">
                <a:latin typeface="Calibri" panose="020F0502020204030204" pitchFamily="34" charset="0"/>
              </a:rPr>
              <a:t>укриттям</a:t>
            </a:r>
            <a:r>
              <a:rPr lang="ru-RU" sz="1600" i="1" dirty="0">
                <a:latin typeface="Calibri" panose="020F0502020204030204" pitchFamily="34" charset="0"/>
              </a:rPr>
              <a:t> на </a:t>
            </a:r>
            <a:r>
              <a:rPr lang="ru-RU" sz="1600" i="1" dirty="0" err="1">
                <a:latin typeface="Calibri" panose="020F0502020204030204" pitchFamily="34" charset="0"/>
              </a:rPr>
              <a:t>випадок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повітряної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тривоги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275727"/>
              </p:ext>
            </p:extLst>
          </p:nvPr>
        </p:nvGraphicFramePr>
        <p:xfrm>
          <a:off x="1331640" y="1369572"/>
          <a:ext cx="7416824" cy="4435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471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310494" cy="490538"/>
          </a:xfrm>
        </p:spPr>
        <p:txBody>
          <a:bodyPr/>
          <a:lstStyle/>
          <a:p>
            <a:r>
              <a:rPr lang="ru-RU" dirty="0" smtClean="0"/>
              <a:t>Наявність </a:t>
            </a:r>
            <a:r>
              <a:rPr lang="ru-RU" dirty="0" err="1" smtClean="0"/>
              <a:t>укриттів</a:t>
            </a:r>
            <a:r>
              <a:rPr lang="ru-RU" dirty="0"/>
              <a:t> (в розрізі </a:t>
            </a:r>
            <a:r>
              <a:rPr lang="ru-RU" dirty="0" err="1"/>
              <a:t>фаху</a:t>
            </a:r>
            <a:r>
              <a:rPr lang="ru-RU" dirty="0"/>
              <a:t> та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закладу)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облаштований</a:t>
            </a:r>
            <a:r>
              <a:rPr lang="ru-RU" sz="1600" i="1" dirty="0">
                <a:latin typeface="Calibri" panose="020F0502020204030204" pitchFamily="34" charset="0"/>
              </a:rPr>
              <a:t> ваш заклад </a:t>
            </a:r>
            <a:r>
              <a:rPr lang="ru-RU" sz="1600" i="1" dirty="0" err="1">
                <a:latin typeface="Calibri" panose="020F0502020204030204" pitchFamily="34" charset="0"/>
              </a:rPr>
              <a:t>укриттям</a:t>
            </a:r>
            <a:r>
              <a:rPr lang="ru-RU" sz="1600" i="1" dirty="0">
                <a:latin typeface="Calibri" panose="020F0502020204030204" pitchFamily="34" charset="0"/>
              </a:rPr>
              <a:t> на </a:t>
            </a:r>
            <a:r>
              <a:rPr lang="ru-RU" sz="1600" i="1" dirty="0" err="1">
                <a:latin typeface="Calibri" panose="020F0502020204030204" pitchFamily="34" charset="0"/>
              </a:rPr>
              <a:t>випадок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повітряної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тривоги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8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7337568"/>
              </p:ext>
            </p:extLst>
          </p:nvPr>
        </p:nvGraphicFramePr>
        <p:xfrm>
          <a:off x="0" y="1412776"/>
          <a:ext cx="4716016" cy="4095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8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1819042"/>
              </p:ext>
            </p:extLst>
          </p:nvPr>
        </p:nvGraphicFramePr>
        <p:xfrm>
          <a:off x="4860032" y="1412776"/>
          <a:ext cx="3966964" cy="4095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785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smtClean="0"/>
              <a:t>Наявність </a:t>
            </a:r>
            <a:r>
              <a:rPr lang="ru-RU" dirty="0" err="1"/>
              <a:t>укриттів</a:t>
            </a:r>
            <a:r>
              <a:rPr lang="ru-RU" dirty="0"/>
              <a:t> (в розрізі </a:t>
            </a:r>
            <a:r>
              <a:rPr lang="ru-RU" dirty="0" err="1"/>
              <a:t>допомоги</a:t>
            </a:r>
            <a:r>
              <a:rPr lang="ru-RU" dirty="0"/>
              <a:t> та </a:t>
            </a:r>
            <a:r>
              <a:rPr lang="ru-RU" dirty="0" err="1"/>
              <a:t>регіону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облаштований</a:t>
            </a:r>
            <a:r>
              <a:rPr lang="ru-RU" sz="1600" i="1" dirty="0">
                <a:latin typeface="Calibri" panose="020F0502020204030204" pitchFamily="34" charset="0"/>
              </a:rPr>
              <a:t> ваш заклад </a:t>
            </a:r>
            <a:r>
              <a:rPr lang="ru-RU" sz="1600" i="1" dirty="0" err="1">
                <a:latin typeface="Calibri" panose="020F0502020204030204" pitchFamily="34" charset="0"/>
              </a:rPr>
              <a:t>укриттям</a:t>
            </a:r>
            <a:r>
              <a:rPr lang="ru-RU" sz="1600" i="1" dirty="0">
                <a:latin typeface="Calibri" panose="020F0502020204030204" pitchFamily="34" charset="0"/>
              </a:rPr>
              <a:t> на </a:t>
            </a:r>
            <a:r>
              <a:rPr lang="ru-RU" sz="1600" i="1" dirty="0" err="1">
                <a:latin typeface="Calibri" panose="020F0502020204030204" pitchFamily="34" charset="0"/>
              </a:rPr>
              <a:t>випадок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повітряної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тривоги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8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6057273"/>
              </p:ext>
            </p:extLst>
          </p:nvPr>
        </p:nvGraphicFramePr>
        <p:xfrm>
          <a:off x="11832" y="1484784"/>
          <a:ext cx="4416151" cy="4023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8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324399"/>
              </p:ext>
            </p:extLst>
          </p:nvPr>
        </p:nvGraphicFramePr>
        <p:xfrm>
          <a:off x="4427984" y="1628800"/>
          <a:ext cx="4471020" cy="387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165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smtClean="0"/>
              <a:t>Наявність </a:t>
            </a:r>
            <a:r>
              <a:rPr lang="ru-RU" dirty="0" err="1"/>
              <a:t>укриттів</a:t>
            </a:r>
            <a:r>
              <a:rPr lang="ru-RU" dirty="0"/>
              <a:t> (в розрізі </a:t>
            </a:r>
            <a:r>
              <a:rPr lang="ru-RU" dirty="0" err="1"/>
              <a:t>віку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облаштований</a:t>
            </a:r>
            <a:r>
              <a:rPr lang="ru-RU" sz="1600" i="1" dirty="0">
                <a:latin typeface="Calibri" panose="020F0502020204030204" pitchFamily="34" charset="0"/>
              </a:rPr>
              <a:t> ваш заклад </a:t>
            </a:r>
            <a:r>
              <a:rPr lang="ru-RU" sz="1600" i="1" dirty="0" err="1">
                <a:latin typeface="Calibri" panose="020F0502020204030204" pitchFamily="34" charset="0"/>
              </a:rPr>
              <a:t>укриттям</a:t>
            </a:r>
            <a:r>
              <a:rPr lang="ru-RU" sz="1600" i="1" dirty="0">
                <a:latin typeface="Calibri" panose="020F0502020204030204" pitchFamily="34" charset="0"/>
              </a:rPr>
              <a:t> на </a:t>
            </a:r>
            <a:r>
              <a:rPr lang="ru-RU" sz="1600" i="1" dirty="0" err="1">
                <a:latin typeface="Calibri" panose="020F0502020204030204" pitchFamily="34" charset="0"/>
              </a:rPr>
              <a:t>випадок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повітряної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тривоги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8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1131590"/>
              </p:ext>
            </p:extLst>
          </p:nvPr>
        </p:nvGraphicFramePr>
        <p:xfrm>
          <a:off x="179512" y="1556792"/>
          <a:ext cx="856895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484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smtClean="0"/>
              <a:t>Робота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повітряних</a:t>
            </a:r>
            <a:r>
              <a:rPr lang="ru-RU" dirty="0" smtClean="0"/>
              <a:t> </a:t>
            </a:r>
            <a:r>
              <a:rPr lang="ru-RU" dirty="0" err="1" smtClean="0"/>
              <a:t>тривог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припиняєте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ви</a:t>
            </a:r>
            <a:r>
              <a:rPr lang="ru-RU" sz="1600" i="1" dirty="0">
                <a:latin typeface="Calibri" panose="020F0502020204030204" pitchFamily="34" charset="0"/>
              </a:rPr>
              <a:t> роботу </a:t>
            </a:r>
            <a:r>
              <a:rPr lang="ru-RU" sz="1600" i="1" dirty="0" err="1">
                <a:latin typeface="Calibri" panose="020F0502020204030204" pitchFamily="34" charset="0"/>
              </a:rPr>
              <a:t>під</a:t>
            </a:r>
            <a:r>
              <a:rPr lang="ru-RU" sz="1600" i="1" dirty="0">
                <a:latin typeface="Calibri" panose="020F0502020204030204" pitchFamily="34" charset="0"/>
              </a:rPr>
              <a:t> час </a:t>
            </a:r>
            <a:r>
              <a:rPr lang="ru-RU" sz="1600" i="1" dirty="0" err="1">
                <a:latin typeface="Calibri" panose="020F0502020204030204" pitchFamily="34" charset="0"/>
              </a:rPr>
              <a:t>повітряних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тривог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0097866"/>
              </p:ext>
            </p:extLst>
          </p:nvPr>
        </p:nvGraphicFramePr>
        <p:xfrm>
          <a:off x="1115616" y="1484784"/>
          <a:ext cx="750448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855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smtClean="0"/>
              <a:t>Оцінка </a:t>
            </a:r>
            <a:r>
              <a:rPr lang="ru-RU" dirty="0" err="1"/>
              <a:t>готовності</a:t>
            </a:r>
            <a:r>
              <a:rPr lang="ru-RU" dirty="0"/>
              <a:t> системи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до роботи в умовах </a:t>
            </a:r>
            <a:r>
              <a:rPr lang="ru-RU" dirty="0" smtClean="0"/>
              <a:t>війни (в розрізі </a:t>
            </a:r>
            <a:r>
              <a:rPr lang="ru-RU" dirty="0" err="1" smtClean="0"/>
              <a:t>фаху</a:t>
            </a:r>
            <a:r>
              <a:rPr lang="ru-RU" dirty="0" smtClean="0"/>
              <a:t> та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власності</a:t>
            </a:r>
            <a:r>
              <a:rPr lang="ru-RU" dirty="0" smtClean="0"/>
              <a:t> закладу)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 </a:t>
            </a:r>
            <a:r>
              <a:rPr lang="ru-RU" sz="1600" i="1" dirty="0" err="1">
                <a:latin typeface="Calibri" panose="020F0502020204030204" pitchFamily="34" charset="0"/>
              </a:rPr>
              <a:t>ви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оцінюєте</a:t>
            </a:r>
            <a:r>
              <a:rPr lang="ru-RU" sz="1600" i="1" dirty="0">
                <a:latin typeface="Calibri" panose="020F0502020204030204" pitchFamily="34" charset="0"/>
              </a:rPr>
              <a:t> за </a:t>
            </a:r>
            <a:r>
              <a:rPr lang="ru-RU" sz="1600" i="1" dirty="0" err="1">
                <a:latin typeface="Calibri" panose="020F0502020204030204" pitchFamily="34" charset="0"/>
              </a:rPr>
              <a:t>п'ятибальною</a:t>
            </a:r>
            <a:r>
              <a:rPr lang="ru-RU" sz="1600" i="1" dirty="0">
                <a:latin typeface="Calibri" panose="020F0502020204030204" pitchFamily="34" charset="0"/>
              </a:rPr>
              <a:t>  шкалою </a:t>
            </a:r>
            <a:r>
              <a:rPr lang="ru-RU" sz="1600" i="1" dirty="0" err="1">
                <a:latin typeface="Calibri" panose="020F0502020204030204" pitchFamily="34" charset="0"/>
              </a:rPr>
              <a:t>наступні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аспекти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готовність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системи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охорони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здоров’я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роботи</a:t>
            </a:r>
            <a:r>
              <a:rPr lang="ru-RU" sz="1600" i="1" dirty="0">
                <a:latin typeface="Calibri" panose="020F0502020204030204" pitchFamily="34" charset="0"/>
              </a:rPr>
              <a:t> в </a:t>
            </a:r>
            <a:r>
              <a:rPr lang="ru-RU" sz="1600" i="1" dirty="0" err="1">
                <a:latin typeface="Calibri" panose="020F0502020204030204" pitchFamily="34" charset="0"/>
              </a:rPr>
              <a:t>умовах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війни</a:t>
            </a:r>
            <a:r>
              <a:rPr lang="ru-RU" sz="1600" i="1" dirty="0">
                <a:latin typeface="Calibri" panose="020F0502020204030204" pitchFamily="34" charset="0"/>
              </a:rPr>
              <a:t>? (за шкалою </a:t>
            </a:r>
            <a:r>
              <a:rPr lang="ru-RU" sz="1600" i="1" dirty="0" err="1">
                <a:latin typeface="Calibri" panose="020F0502020204030204" pitchFamily="34" charset="0"/>
              </a:rPr>
              <a:t>від</a:t>
            </a:r>
            <a:r>
              <a:rPr lang="ru-RU" sz="1600" i="1" dirty="0">
                <a:latin typeface="Calibri" panose="020F0502020204030204" pitchFamily="34" charset="0"/>
              </a:rPr>
              <a:t> 1 до 5, де 1 - </a:t>
            </a:r>
            <a:r>
              <a:rPr lang="ru-RU" sz="1600" i="1" dirty="0" err="1">
                <a:latin typeface="Calibri" panose="020F0502020204030204" pitchFamily="34" charset="0"/>
              </a:rPr>
              <a:t>мінімальна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5 - максимальна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а 6 - </a:t>
            </a:r>
            <a:r>
              <a:rPr lang="ru-RU" sz="1600" i="1" dirty="0" err="1">
                <a:latin typeface="Calibri" panose="020F0502020204030204" pitchFamily="34" charset="0"/>
              </a:rPr>
              <a:t>важко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відповісти</a:t>
            </a:r>
            <a:r>
              <a:rPr lang="ru-RU" sz="1600" i="1" dirty="0">
                <a:latin typeface="Calibri" panose="020F0502020204030204" pitchFamily="34" charset="0"/>
              </a:rPr>
              <a:t>). 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3045311"/>
              </p:ext>
            </p:extLst>
          </p:nvPr>
        </p:nvGraphicFramePr>
        <p:xfrm>
          <a:off x="-36512" y="1963087"/>
          <a:ext cx="5256584" cy="3842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9403514"/>
              </p:ext>
            </p:extLst>
          </p:nvPr>
        </p:nvGraphicFramePr>
        <p:xfrm>
          <a:off x="4860032" y="1922226"/>
          <a:ext cx="4139952" cy="3877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805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smtClean="0"/>
              <a:t>Робота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повітряних</a:t>
            </a:r>
            <a:r>
              <a:rPr lang="ru-RU" dirty="0" smtClean="0"/>
              <a:t> </a:t>
            </a:r>
            <a:r>
              <a:rPr lang="ru-RU" dirty="0" err="1" smtClean="0"/>
              <a:t>тривог</a:t>
            </a:r>
            <a:r>
              <a:rPr lang="ru-RU" dirty="0"/>
              <a:t> (в розрізі </a:t>
            </a:r>
            <a:r>
              <a:rPr lang="ru-RU" dirty="0" err="1"/>
              <a:t>фаху</a:t>
            </a:r>
            <a:r>
              <a:rPr lang="ru-RU" dirty="0"/>
              <a:t> та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закладу)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припиняєте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ви</a:t>
            </a:r>
            <a:r>
              <a:rPr lang="ru-RU" sz="1600" i="1" dirty="0">
                <a:latin typeface="Calibri" panose="020F0502020204030204" pitchFamily="34" charset="0"/>
              </a:rPr>
              <a:t> роботу </a:t>
            </a:r>
            <a:r>
              <a:rPr lang="ru-RU" sz="1600" i="1" dirty="0" err="1">
                <a:latin typeface="Calibri" panose="020F0502020204030204" pitchFamily="34" charset="0"/>
              </a:rPr>
              <a:t>під</a:t>
            </a:r>
            <a:r>
              <a:rPr lang="ru-RU" sz="1600" i="1" dirty="0">
                <a:latin typeface="Calibri" panose="020F0502020204030204" pitchFamily="34" charset="0"/>
              </a:rPr>
              <a:t> час </a:t>
            </a:r>
            <a:r>
              <a:rPr lang="ru-RU" sz="1600" i="1" dirty="0" err="1">
                <a:latin typeface="Calibri" panose="020F0502020204030204" pitchFamily="34" charset="0"/>
              </a:rPr>
              <a:t>повітряних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тривог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8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3372708"/>
              </p:ext>
            </p:extLst>
          </p:nvPr>
        </p:nvGraphicFramePr>
        <p:xfrm>
          <a:off x="78844" y="1484784"/>
          <a:ext cx="4709180" cy="387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8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0724715"/>
              </p:ext>
            </p:extLst>
          </p:nvPr>
        </p:nvGraphicFramePr>
        <p:xfrm>
          <a:off x="4860032" y="1556792"/>
          <a:ext cx="4038972" cy="3807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575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smtClean="0"/>
              <a:t>Робота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повітряних</a:t>
            </a:r>
            <a:r>
              <a:rPr lang="ru-RU" dirty="0" smtClean="0"/>
              <a:t> </a:t>
            </a:r>
            <a:r>
              <a:rPr lang="ru-RU" dirty="0" err="1"/>
              <a:t>тривог</a:t>
            </a:r>
            <a:r>
              <a:rPr lang="ru-RU" dirty="0"/>
              <a:t> (в розрізі </a:t>
            </a:r>
            <a:r>
              <a:rPr lang="ru-RU" dirty="0" err="1"/>
              <a:t>допомоги</a:t>
            </a:r>
            <a:r>
              <a:rPr lang="ru-RU" dirty="0"/>
              <a:t> та </a:t>
            </a:r>
            <a:r>
              <a:rPr lang="ru-RU" dirty="0" err="1"/>
              <a:t>регіону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припиняєте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ви</a:t>
            </a:r>
            <a:r>
              <a:rPr lang="ru-RU" sz="1600" i="1" dirty="0">
                <a:latin typeface="Calibri" panose="020F0502020204030204" pitchFamily="34" charset="0"/>
              </a:rPr>
              <a:t> роботу </a:t>
            </a:r>
            <a:r>
              <a:rPr lang="ru-RU" sz="1600" i="1" dirty="0" err="1">
                <a:latin typeface="Calibri" panose="020F0502020204030204" pitchFamily="34" charset="0"/>
              </a:rPr>
              <a:t>під</a:t>
            </a:r>
            <a:r>
              <a:rPr lang="ru-RU" sz="1600" i="1" dirty="0">
                <a:latin typeface="Calibri" panose="020F0502020204030204" pitchFamily="34" charset="0"/>
              </a:rPr>
              <a:t> час </a:t>
            </a:r>
            <a:r>
              <a:rPr lang="ru-RU" sz="1600" i="1" dirty="0" err="1">
                <a:latin typeface="Calibri" panose="020F0502020204030204" pitchFamily="34" charset="0"/>
              </a:rPr>
              <a:t>повітряних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тривог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8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247794"/>
              </p:ext>
            </p:extLst>
          </p:nvPr>
        </p:nvGraphicFramePr>
        <p:xfrm>
          <a:off x="78844" y="1556792"/>
          <a:ext cx="4493156" cy="387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8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6364193"/>
              </p:ext>
            </p:extLst>
          </p:nvPr>
        </p:nvGraphicFramePr>
        <p:xfrm>
          <a:off x="4572000" y="1628800"/>
          <a:ext cx="4327004" cy="3807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338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smtClean="0"/>
              <a:t>Робота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повітряних</a:t>
            </a:r>
            <a:r>
              <a:rPr lang="ru-RU" dirty="0" smtClean="0"/>
              <a:t> </a:t>
            </a:r>
            <a:r>
              <a:rPr lang="ru-RU" dirty="0" err="1"/>
              <a:t>тривог</a:t>
            </a:r>
            <a:r>
              <a:rPr lang="ru-RU" dirty="0"/>
              <a:t> (в розрізі </a:t>
            </a:r>
            <a:r>
              <a:rPr lang="ru-RU" dirty="0" err="1"/>
              <a:t>віку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припиняєте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ви</a:t>
            </a:r>
            <a:r>
              <a:rPr lang="ru-RU" sz="1600" i="1" dirty="0">
                <a:latin typeface="Calibri" panose="020F0502020204030204" pitchFamily="34" charset="0"/>
              </a:rPr>
              <a:t> роботу </a:t>
            </a:r>
            <a:r>
              <a:rPr lang="ru-RU" sz="1600" i="1" dirty="0" err="1">
                <a:latin typeface="Calibri" panose="020F0502020204030204" pitchFamily="34" charset="0"/>
              </a:rPr>
              <a:t>під</a:t>
            </a:r>
            <a:r>
              <a:rPr lang="ru-RU" sz="1600" i="1" dirty="0">
                <a:latin typeface="Calibri" panose="020F0502020204030204" pitchFamily="34" charset="0"/>
              </a:rPr>
              <a:t> час </a:t>
            </a:r>
            <a:r>
              <a:rPr lang="ru-RU" sz="1600" i="1" dirty="0" err="1">
                <a:latin typeface="Calibri" panose="020F0502020204030204" pitchFamily="34" charset="0"/>
              </a:rPr>
              <a:t>повітряних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тривог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9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0468375"/>
              </p:ext>
            </p:extLst>
          </p:nvPr>
        </p:nvGraphicFramePr>
        <p:xfrm>
          <a:off x="179512" y="1484784"/>
          <a:ext cx="856895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64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Руйнація</a:t>
            </a:r>
            <a:r>
              <a:rPr lang="ru-RU" dirty="0" smtClean="0"/>
              <a:t> </a:t>
            </a:r>
            <a:r>
              <a:rPr lang="ru-RU" dirty="0" err="1" smtClean="0"/>
              <a:t>медичного</a:t>
            </a:r>
            <a:r>
              <a:rPr lang="ru-RU" dirty="0" smtClean="0"/>
              <a:t> закладу через </a:t>
            </a:r>
            <a:r>
              <a:rPr lang="ru-RU" dirty="0" err="1" smtClean="0"/>
              <a:t>війну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постраждав</a:t>
            </a:r>
            <a:r>
              <a:rPr lang="ru-RU" sz="1600" i="1" dirty="0">
                <a:latin typeface="Calibri" panose="020F0502020204030204" pitchFamily="34" charset="0"/>
              </a:rPr>
              <a:t> ваш заклад </a:t>
            </a:r>
            <a:r>
              <a:rPr lang="ru-RU" sz="1600" i="1" dirty="0" err="1">
                <a:latin typeface="Calibri" panose="020F0502020204030204" pitchFamily="34" charset="0"/>
              </a:rPr>
              <a:t>фізично</a:t>
            </a:r>
            <a:r>
              <a:rPr lang="ru-RU" sz="1600" i="1" dirty="0">
                <a:latin typeface="Calibri" panose="020F0502020204030204" pitchFamily="34" charset="0"/>
              </a:rPr>
              <a:t> через </a:t>
            </a:r>
            <a:r>
              <a:rPr lang="ru-RU" sz="1600" i="1" dirty="0" err="1">
                <a:latin typeface="Calibri" panose="020F0502020204030204" pitchFamily="34" charset="0"/>
              </a:rPr>
              <a:t>війну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015820"/>
              </p:ext>
            </p:extLst>
          </p:nvPr>
        </p:nvGraphicFramePr>
        <p:xfrm>
          <a:off x="611560" y="1331295"/>
          <a:ext cx="7752104" cy="4454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5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Руйнація</a:t>
            </a:r>
            <a:r>
              <a:rPr lang="ru-RU" dirty="0" smtClean="0"/>
              <a:t> </a:t>
            </a:r>
            <a:r>
              <a:rPr lang="ru-RU" dirty="0" err="1" smtClean="0"/>
              <a:t>медичного</a:t>
            </a:r>
            <a:r>
              <a:rPr lang="ru-RU" dirty="0" smtClean="0"/>
              <a:t> закладу через </a:t>
            </a:r>
            <a:r>
              <a:rPr lang="ru-RU" dirty="0" err="1" smtClean="0"/>
              <a:t>війну</a:t>
            </a:r>
            <a:r>
              <a:rPr lang="ru-RU" dirty="0"/>
              <a:t> (в розрізі </a:t>
            </a:r>
            <a:r>
              <a:rPr lang="ru-RU" dirty="0" err="1"/>
              <a:t>фаху</a:t>
            </a:r>
            <a:r>
              <a:rPr lang="ru-RU" dirty="0"/>
              <a:t> та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закладу)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постраждав</a:t>
            </a:r>
            <a:r>
              <a:rPr lang="ru-RU" sz="1600" i="1" dirty="0">
                <a:latin typeface="Calibri" panose="020F0502020204030204" pitchFamily="34" charset="0"/>
              </a:rPr>
              <a:t> ваш заклад </a:t>
            </a:r>
            <a:r>
              <a:rPr lang="ru-RU" sz="1600" i="1" dirty="0" err="1">
                <a:latin typeface="Calibri" panose="020F0502020204030204" pitchFamily="34" charset="0"/>
              </a:rPr>
              <a:t>фізично</a:t>
            </a:r>
            <a:r>
              <a:rPr lang="ru-RU" sz="1600" i="1" dirty="0">
                <a:latin typeface="Calibri" panose="020F0502020204030204" pitchFamily="34" charset="0"/>
              </a:rPr>
              <a:t> через </a:t>
            </a:r>
            <a:r>
              <a:rPr lang="ru-RU" sz="1600" i="1" dirty="0" err="1">
                <a:latin typeface="Calibri" panose="020F0502020204030204" pitchFamily="34" charset="0"/>
              </a:rPr>
              <a:t>війну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9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783515"/>
              </p:ext>
            </p:extLst>
          </p:nvPr>
        </p:nvGraphicFramePr>
        <p:xfrm>
          <a:off x="78844" y="1628800"/>
          <a:ext cx="485319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9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468015"/>
              </p:ext>
            </p:extLst>
          </p:nvPr>
        </p:nvGraphicFramePr>
        <p:xfrm>
          <a:off x="5004048" y="1556792"/>
          <a:ext cx="3894956" cy="387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407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Руйнація</a:t>
            </a:r>
            <a:r>
              <a:rPr lang="ru-RU" dirty="0" smtClean="0"/>
              <a:t> </a:t>
            </a:r>
            <a:r>
              <a:rPr lang="ru-RU" dirty="0" err="1" smtClean="0"/>
              <a:t>медичного</a:t>
            </a:r>
            <a:r>
              <a:rPr lang="ru-RU" dirty="0" smtClean="0"/>
              <a:t> закладу через </a:t>
            </a:r>
            <a:r>
              <a:rPr lang="ru-RU" dirty="0" err="1"/>
              <a:t>війну</a:t>
            </a:r>
            <a:r>
              <a:rPr lang="ru-RU" dirty="0"/>
              <a:t> (в розрізі </a:t>
            </a:r>
            <a:r>
              <a:rPr lang="ru-RU" dirty="0" err="1"/>
              <a:t>допомоги</a:t>
            </a:r>
            <a:r>
              <a:rPr lang="ru-RU" dirty="0"/>
              <a:t> та </a:t>
            </a:r>
            <a:r>
              <a:rPr lang="ru-RU" dirty="0" err="1"/>
              <a:t>регіону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постраждав</a:t>
            </a:r>
            <a:r>
              <a:rPr lang="ru-RU" sz="1600" i="1" dirty="0">
                <a:latin typeface="Calibri" panose="020F0502020204030204" pitchFamily="34" charset="0"/>
              </a:rPr>
              <a:t> ваш заклад </a:t>
            </a:r>
            <a:r>
              <a:rPr lang="ru-RU" sz="1600" i="1" dirty="0" err="1">
                <a:latin typeface="Calibri" panose="020F0502020204030204" pitchFamily="34" charset="0"/>
              </a:rPr>
              <a:t>фізично</a:t>
            </a:r>
            <a:r>
              <a:rPr lang="ru-RU" sz="1600" i="1" dirty="0">
                <a:latin typeface="Calibri" panose="020F0502020204030204" pitchFamily="34" charset="0"/>
              </a:rPr>
              <a:t> через </a:t>
            </a:r>
            <a:r>
              <a:rPr lang="ru-RU" sz="1600" i="1" dirty="0" err="1">
                <a:latin typeface="Calibri" panose="020F0502020204030204" pitchFamily="34" charset="0"/>
              </a:rPr>
              <a:t>війну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9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5974534"/>
              </p:ext>
            </p:extLst>
          </p:nvPr>
        </p:nvGraphicFramePr>
        <p:xfrm>
          <a:off x="-8882" y="1556792"/>
          <a:ext cx="4292850" cy="387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9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906923"/>
              </p:ext>
            </p:extLst>
          </p:nvPr>
        </p:nvGraphicFramePr>
        <p:xfrm>
          <a:off x="4355976" y="1484784"/>
          <a:ext cx="4615036" cy="3951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838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Руйнація</a:t>
            </a:r>
            <a:r>
              <a:rPr lang="ru-RU" dirty="0" smtClean="0"/>
              <a:t> </a:t>
            </a:r>
            <a:r>
              <a:rPr lang="ru-RU" dirty="0" err="1" smtClean="0"/>
              <a:t>медичного</a:t>
            </a:r>
            <a:r>
              <a:rPr lang="ru-RU" dirty="0" smtClean="0"/>
              <a:t> закладу через </a:t>
            </a:r>
            <a:r>
              <a:rPr lang="ru-RU" dirty="0" err="1"/>
              <a:t>війну</a:t>
            </a:r>
            <a:r>
              <a:rPr lang="ru-RU" dirty="0"/>
              <a:t> (в розрізі </a:t>
            </a:r>
            <a:r>
              <a:rPr lang="ru-RU" dirty="0" err="1"/>
              <a:t>віку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постраждав</a:t>
            </a:r>
            <a:r>
              <a:rPr lang="ru-RU" sz="1600" i="1" dirty="0">
                <a:latin typeface="Calibri" panose="020F0502020204030204" pitchFamily="34" charset="0"/>
              </a:rPr>
              <a:t> ваш заклад </a:t>
            </a:r>
            <a:r>
              <a:rPr lang="ru-RU" sz="1600" i="1" dirty="0" err="1">
                <a:latin typeface="Calibri" panose="020F0502020204030204" pitchFamily="34" charset="0"/>
              </a:rPr>
              <a:t>фізично</a:t>
            </a:r>
            <a:r>
              <a:rPr lang="ru-RU" sz="1600" i="1" dirty="0">
                <a:latin typeface="Calibri" panose="020F0502020204030204" pitchFamily="34" charset="0"/>
              </a:rPr>
              <a:t> через </a:t>
            </a:r>
            <a:r>
              <a:rPr lang="ru-RU" sz="1600" i="1" dirty="0" err="1">
                <a:latin typeface="Calibri" panose="020F0502020204030204" pitchFamily="34" charset="0"/>
              </a:rPr>
              <a:t>війну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9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0382428"/>
              </p:ext>
            </p:extLst>
          </p:nvPr>
        </p:nvGraphicFramePr>
        <p:xfrm>
          <a:off x="78844" y="1331294"/>
          <a:ext cx="8741628" cy="4257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94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Оцінка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умов </a:t>
            </a:r>
            <a:r>
              <a:rPr lang="ru-RU" dirty="0" err="1" smtClean="0"/>
              <a:t>праці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1224"/>
            <a:ext cx="906515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 smtClean="0">
                <a:latin typeface="Calibri" panose="020F0502020204030204" pitchFamily="34" charset="0"/>
              </a:rPr>
              <a:t>Оцініть</a:t>
            </a:r>
            <a:r>
              <a:rPr lang="ru-RU" sz="1600" i="1" dirty="0" smtClean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рівень</a:t>
            </a:r>
            <a:r>
              <a:rPr lang="ru-RU" sz="1600" i="1" dirty="0">
                <a:latin typeface="Calibri" panose="020F0502020204030204" pitchFamily="34" charset="0"/>
              </a:rPr>
              <a:t> ваших умов </a:t>
            </a:r>
            <a:r>
              <a:rPr lang="ru-RU" sz="1600" i="1" dirty="0" err="1">
                <a:latin typeface="Calibri" panose="020F0502020204030204" pitchFamily="34" charset="0"/>
              </a:rPr>
              <a:t>праці</a:t>
            </a:r>
            <a:r>
              <a:rPr lang="ru-RU" sz="1600" i="1" dirty="0">
                <a:latin typeface="Calibri" panose="020F0502020204030204" pitchFamily="34" charset="0"/>
              </a:rPr>
              <a:t> за </a:t>
            </a:r>
            <a:r>
              <a:rPr lang="ru-RU" sz="1600" i="1" dirty="0" err="1">
                <a:latin typeface="Calibri" panose="020F0502020204030204" pitchFamily="34" charset="0"/>
              </a:rPr>
              <a:t>п'ятибальною</a:t>
            </a:r>
            <a:r>
              <a:rPr lang="ru-RU" sz="1600" i="1" dirty="0">
                <a:latin typeface="Calibri" panose="020F0502020204030204" pitchFamily="34" charset="0"/>
              </a:rPr>
              <a:t> шкалою? (за шкалою </a:t>
            </a:r>
            <a:r>
              <a:rPr lang="ru-RU" sz="1600" i="1" dirty="0" err="1">
                <a:latin typeface="Calibri" panose="020F0502020204030204" pitchFamily="34" charset="0"/>
              </a:rPr>
              <a:t>від</a:t>
            </a:r>
            <a:r>
              <a:rPr lang="ru-RU" sz="1600" i="1" dirty="0">
                <a:latin typeface="Calibri" panose="020F0502020204030204" pitchFamily="34" charset="0"/>
              </a:rPr>
              <a:t> 1 до 5, де 1 - </a:t>
            </a:r>
            <a:r>
              <a:rPr lang="ru-RU" sz="1600" i="1" dirty="0" err="1">
                <a:latin typeface="Calibri" panose="020F0502020204030204" pitchFamily="34" charset="0"/>
              </a:rPr>
              <a:t>мінімальна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5 - максимальна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а 6 - </a:t>
            </a:r>
            <a:r>
              <a:rPr lang="ru-RU" sz="1600" i="1" dirty="0" err="1">
                <a:latin typeface="Calibri" panose="020F0502020204030204" pitchFamily="34" charset="0"/>
              </a:rPr>
              <a:t>важко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відповісти</a:t>
            </a:r>
            <a:r>
              <a:rPr lang="ru-RU" sz="1600" i="1" dirty="0" smtClean="0">
                <a:latin typeface="Calibri" panose="020F0502020204030204" pitchFamily="34" charset="0"/>
              </a:rPr>
              <a:t>).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19739"/>
              </p:ext>
            </p:extLst>
          </p:nvPr>
        </p:nvGraphicFramePr>
        <p:xfrm>
          <a:off x="1052534" y="1619953"/>
          <a:ext cx="7335889" cy="42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5"/>
          <p:cNvSpPr/>
          <p:nvPr/>
        </p:nvSpPr>
        <p:spPr>
          <a:xfrm>
            <a:off x="2518351" y="5822205"/>
            <a:ext cx="4186141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Середньозважена оцінка: 3,86</a:t>
            </a:r>
            <a:endParaRPr lang="uk-UA" sz="16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95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smtClean="0"/>
              <a:t>Оцінка </a:t>
            </a:r>
            <a:r>
              <a:rPr lang="ru-RU" dirty="0" err="1" smtClean="0"/>
              <a:t>рівня</a:t>
            </a:r>
            <a:r>
              <a:rPr lang="ru-RU" dirty="0" smtClean="0"/>
              <a:t> умов праці в динаміці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1224"/>
            <a:ext cx="906515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 smtClean="0">
                <a:latin typeface="Calibri" panose="020F0502020204030204" pitchFamily="34" charset="0"/>
              </a:rPr>
              <a:t>Оцініть</a:t>
            </a:r>
            <a:r>
              <a:rPr lang="ru-RU" sz="1600" i="1" dirty="0" smtClean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рівень</a:t>
            </a:r>
            <a:r>
              <a:rPr lang="ru-RU" sz="1600" i="1" dirty="0">
                <a:latin typeface="Calibri" panose="020F0502020204030204" pitchFamily="34" charset="0"/>
              </a:rPr>
              <a:t> ваших умов </a:t>
            </a:r>
            <a:r>
              <a:rPr lang="ru-RU" sz="1600" i="1" dirty="0" err="1">
                <a:latin typeface="Calibri" panose="020F0502020204030204" pitchFamily="34" charset="0"/>
              </a:rPr>
              <a:t>праці</a:t>
            </a:r>
            <a:r>
              <a:rPr lang="ru-RU" sz="1600" i="1" dirty="0">
                <a:latin typeface="Calibri" panose="020F0502020204030204" pitchFamily="34" charset="0"/>
              </a:rPr>
              <a:t> за </a:t>
            </a:r>
            <a:r>
              <a:rPr lang="ru-RU" sz="1600" i="1" dirty="0" err="1">
                <a:latin typeface="Calibri" panose="020F0502020204030204" pitchFamily="34" charset="0"/>
              </a:rPr>
              <a:t>п'ятибальною</a:t>
            </a:r>
            <a:r>
              <a:rPr lang="ru-RU" sz="1600" i="1" dirty="0">
                <a:latin typeface="Calibri" panose="020F0502020204030204" pitchFamily="34" charset="0"/>
              </a:rPr>
              <a:t> шкалою? (за шкалою </a:t>
            </a:r>
            <a:r>
              <a:rPr lang="ru-RU" sz="1600" i="1" dirty="0" err="1">
                <a:latin typeface="Calibri" panose="020F0502020204030204" pitchFamily="34" charset="0"/>
              </a:rPr>
              <a:t>від</a:t>
            </a:r>
            <a:r>
              <a:rPr lang="ru-RU" sz="1600" i="1" dirty="0">
                <a:latin typeface="Calibri" panose="020F0502020204030204" pitchFamily="34" charset="0"/>
              </a:rPr>
              <a:t> 1 до 5, де 1 - </a:t>
            </a:r>
            <a:r>
              <a:rPr lang="ru-RU" sz="1600" i="1" dirty="0" err="1">
                <a:latin typeface="Calibri" panose="020F0502020204030204" pitchFamily="34" charset="0"/>
              </a:rPr>
              <a:t>мінімальна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5 - максимальна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а 6 - </a:t>
            </a:r>
            <a:r>
              <a:rPr lang="ru-RU" sz="1600" i="1" dirty="0" err="1">
                <a:latin typeface="Calibri" panose="020F0502020204030204" pitchFamily="34" charset="0"/>
              </a:rPr>
              <a:t>важко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відповісти</a:t>
            </a:r>
            <a:r>
              <a:rPr lang="ru-RU" sz="1600" i="1" dirty="0" smtClean="0">
                <a:latin typeface="Calibri" panose="020F0502020204030204" pitchFamily="34" charset="0"/>
              </a:rPr>
              <a:t>).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092441"/>
              </p:ext>
            </p:extLst>
          </p:nvPr>
        </p:nvGraphicFramePr>
        <p:xfrm>
          <a:off x="0" y="1619952"/>
          <a:ext cx="8892480" cy="4041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907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smtClean="0"/>
              <a:t>Оцінка </a:t>
            </a:r>
            <a:r>
              <a:rPr lang="ru-RU" dirty="0" err="1" smtClean="0"/>
              <a:t>рівня</a:t>
            </a:r>
            <a:r>
              <a:rPr lang="ru-RU" dirty="0" smtClean="0"/>
              <a:t> умов </a:t>
            </a:r>
            <a:r>
              <a:rPr lang="ru-RU" dirty="0"/>
              <a:t>праці (в розрізі </a:t>
            </a:r>
            <a:r>
              <a:rPr lang="ru-RU" dirty="0" err="1"/>
              <a:t>фаху</a:t>
            </a:r>
            <a:r>
              <a:rPr lang="ru-RU" dirty="0"/>
              <a:t> та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закладу)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1224"/>
            <a:ext cx="906515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 smtClean="0">
                <a:latin typeface="Calibri" panose="020F0502020204030204" pitchFamily="34" charset="0"/>
              </a:rPr>
              <a:t>Оцініть</a:t>
            </a:r>
            <a:r>
              <a:rPr lang="ru-RU" sz="1600" i="1" dirty="0" smtClean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рівень</a:t>
            </a:r>
            <a:r>
              <a:rPr lang="ru-RU" sz="1600" i="1" dirty="0">
                <a:latin typeface="Calibri" panose="020F0502020204030204" pitchFamily="34" charset="0"/>
              </a:rPr>
              <a:t> ваших умов </a:t>
            </a:r>
            <a:r>
              <a:rPr lang="ru-RU" sz="1600" i="1" dirty="0" err="1">
                <a:latin typeface="Calibri" panose="020F0502020204030204" pitchFamily="34" charset="0"/>
              </a:rPr>
              <a:t>праці</a:t>
            </a:r>
            <a:r>
              <a:rPr lang="ru-RU" sz="1600" i="1" dirty="0">
                <a:latin typeface="Calibri" panose="020F0502020204030204" pitchFamily="34" charset="0"/>
              </a:rPr>
              <a:t> за </a:t>
            </a:r>
            <a:r>
              <a:rPr lang="ru-RU" sz="1600" i="1" dirty="0" err="1">
                <a:latin typeface="Calibri" panose="020F0502020204030204" pitchFamily="34" charset="0"/>
              </a:rPr>
              <a:t>п'ятибальною</a:t>
            </a:r>
            <a:r>
              <a:rPr lang="ru-RU" sz="1600" i="1" dirty="0">
                <a:latin typeface="Calibri" panose="020F0502020204030204" pitchFamily="34" charset="0"/>
              </a:rPr>
              <a:t> шкалою? (за шкалою </a:t>
            </a:r>
            <a:r>
              <a:rPr lang="ru-RU" sz="1600" i="1" dirty="0" err="1">
                <a:latin typeface="Calibri" panose="020F0502020204030204" pitchFamily="34" charset="0"/>
              </a:rPr>
              <a:t>від</a:t>
            </a:r>
            <a:r>
              <a:rPr lang="ru-RU" sz="1600" i="1" dirty="0">
                <a:latin typeface="Calibri" panose="020F0502020204030204" pitchFamily="34" charset="0"/>
              </a:rPr>
              <a:t> 1 до 5, де 1 - </a:t>
            </a:r>
            <a:r>
              <a:rPr lang="ru-RU" sz="1600" i="1" dirty="0" err="1">
                <a:latin typeface="Calibri" panose="020F0502020204030204" pitchFamily="34" charset="0"/>
              </a:rPr>
              <a:t>мінімальна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5 - максимальна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а 6 - </a:t>
            </a:r>
            <a:r>
              <a:rPr lang="ru-RU" sz="1600" i="1" dirty="0" err="1">
                <a:latin typeface="Calibri" panose="020F0502020204030204" pitchFamily="34" charset="0"/>
              </a:rPr>
              <a:t>важко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відповісти</a:t>
            </a:r>
            <a:r>
              <a:rPr lang="ru-RU" sz="1600" i="1" dirty="0" smtClean="0">
                <a:latin typeface="Calibri" panose="020F0502020204030204" pitchFamily="34" charset="0"/>
              </a:rPr>
              <a:t>).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7" name="Діаграма 9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042141"/>
              </p:ext>
            </p:extLst>
          </p:nvPr>
        </p:nvGraphicFramePr>
        <p:xfrm>
          <a:off x="22682" y="1700808"/>
          <a:ext cx="519739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іаграма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254382"/>
              </p:ext>
            </p:extLst>
          </p:nvPr>
        </p:nvGraphicFramePr>
        <p:xfrm>
          <a:off x="4932040" y="1700808"/>
          <a:ext cx="411100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781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smtClean="0"/>
              <a:t>Оцінка </a:t>
            </a:r>
            <a:r>
              <a:rPr lang="ru-RU" dirty="0" err="1"/>
              <a:t>готовності</a:t>
            </a:r>
            <a:r>
              <a:rPr lang="ru-RU" dirty="0"/>
              <a:t> системи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до роботи в умовах </a:t>
            </a:r>
            <a:r>
              <a:rPr lang="ru-RU" dirty="0" smtClean="0"/>
              <a:t>війни (в розрізі </a:t>
            </a:r>
            <a:r>
              <a:rPr lang="ru-RU" dirty="0" err="1" smtClean="0"/>
              <a:t>допомоги</a:t>
            </a:r>
            <a:r>
              <a:rPr lang="ru-RU" dirty="0" smtClean="0"/>
              <a:t> та </a:t>
            </a:r>
            <a:r>
              <a:rPr lang="ru-RU" dirty="0" err="1" smtClean="0"/>
              <a:t>регіону</a:t>
            </a:r>
            <a:r>
              <a:rPr lang="ru-RU" dirty="0" smtClean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 </a:t>
            </a:r>
            <a:r>
              <a:rPr lang="ru-RU" sz="1600" i="1" dirty="0" err="1">
                <a:latin typeface="Calibri" panose="020F0502020204030204" pitchFamily="34" charset="0"/>
              </a:rPr>
              <a:t>ви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оцінюєте</a:t>
            </a:r>
            <a:r>
              <a:rPr lang="ru-RU" sz="1600" i="1" dirty="0">
                <a:latin typeface="Calibri" panose="020F0502020204030204" pitchFamily="34" charset="0"/>
              </a:rPr>
              <a:t> за </a:t>
            </a:r>
            <a:r>
              <a:rPr lang="ru-RU" sz="1600" i="1" dirty="0" err="1">
                <a:latin typeface="Calibri" panose="020F0502020204030204" pitchFamily="34" charset="0"/>
              </a:rPr>
              <a:t>п'ятибальною</a:t>
            </a:r>
            <a:r>
              <a:rPr lang="ru-RU" sz="1600" i="1" dirty="0">
                <a:latin typeface="Calibri" panose="020F0502020204030204" pitchFamily="34" charset="0"/>
              </a:rPr>
              <a:t>  шкалою </a:t>
            </a:r>
            <a:r>
              <a:rPr lang="ru-RU" sz="1600" i="1" dirty="0" err="1">
                <a:latin typeface="Calibri" panose="020F0502020204030204" pitchFamily="34" charset="0"/>
              </a:rPr>
              <a:t>наступні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аспекти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готовність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системи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охорони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здоров’я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роботи</a:t>
            </a:r>
            <a:r>
              <a:rPr lang="ru-RU" sz="1600" i="1" dirty="0">
                <a:latin typeface="Calibri" panose="020F0502020204030204" pitchFamily="34" charset="0"/>
              </a:rPr>
              <a:t> в </a:t>
            </a:r>
            <a:r>
              <a:rPr lang="ru-RU" sz="1600" i="1" dirty="0" err="1">
                <a:latin typeface="Calibri" panose="020F0502020204030204" pitchFamily="34" charset="0"/>
              </a:rPr>
              <a:t>умовах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війни</a:t>
            </a:r>
            <a:r>
              <a:rPr lang="ru-RU" sz="1600" i="1" dirty="0">
                <a:latin typeface="Calibri" panose="020F0502020204030204" pitchFamily="34" charset="0"/>
              </a:rPr>
              <a:t>? (за шкалою </a:t>
            </a:r>
            <a:r>
              <a:rPr lang="ru-RU" sz="1600" i="1" dirty="0" err="1">
                <a:latin typeface="Calibri" panose="020F0502020204030204" pitchFamily="34" charset="0"/>
              </a:rPr>
              <a:t>від</a:t>
            </a:r>
            <a:r>
              <a:rPr lang="ru-RU" sz="1600" i="1" dirty="0">
                <a:latin typeface="Calibri" panose="020F0502020204030204" pitchFamily="34" charset="0"/>
              </a:rPr>
              <a:t> 1 до 5, де 1 - </a:t>
            </a:r>
            <a:r>
              <a:rPr lang="ru-RU" sz="1600" i="1" dirty="0" err="1">
                <a:latin typeface="Calibri" panose="020F0502020204030204" pitchFamily="34" charset="0"/>
              </a:rPr>
              <a:t>мінімальна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5 - максимальна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а 6 - </a:t>
            </a:r>
            <a:r>
              <a:rPr lang="ru-RU" sz="1600" i="1" dirty="0" err="1">
                <a:latin typeface="Calibri" panose="020F0502020204030204" pitchFamily="34" charset="0"/>
              </a:rPr>
              <a:t>важко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відповісти</a:t>
            </a:r>
            <a:r>
              <a:rPr lang="ru-RU" sz="1600" i="1" dirty="0">
                <a:latin typeface="Calibri" panose="020F0502020204030204" pitchFamily="34" charset="0"/>
              </a:rPr>
              <a:t>). 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68419"/>
              </p:ext>
            </p:extLst>
          </p:nvPr>
        </p:nvGraphicFramePr>
        <p:xfrm>
          <a:off x="100540" y="1922226"/>
          <a:ext cx="4543468" cy="3811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0779962"/>
              </p:ext>
            </p:extLst>
          </p:nvPr>
        </p:nvGraphicFramePr>
        <p:xfrm>
          <a:off x="4499992" y="1844824"/>
          <a:ext cx="455486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372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smtClean="0"/>
              <a:t>Оцінка </a:t>
            </a:r>
            <a:r>
              <a:rPr lang="ru-RU" dirty="0" err="1" smtClean="0"/>
              <a:t>рівня</a:t>
            </a:r>
            <a:r>
              <a:rPr lang="ru-RU" dirty="0" smtClean="0"/>
              <a:t> умов </a:t>
            </a:r>
            <a:r>
              <a:rPr lang="ru-RU" dirty="0"/>
              <a:t>праці (в розрізі </a:t>
            </a:r>
            <a:r>
              <a:rPr lang="ru-RU" dirty="0" err="1"/>
              <a:t>допомоги</a:t>
            </a:r>
            <a:r>
              <a:rPr lang="ru-RU" dirty="0"/>
              <a:t> та </a:t>
            </a:r>
            <a:r>
              <a:rPr lang="ru-RU" dirty="0" err="1"/>
              <a:t>регіону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1224"/>
            <a:ext cx="906515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 smtClean="0">
                <a:latin typeface="Calibri" panose="020F0502020204030204" pitchFamily="34" charset="0"/>
              </a:rPr>
              <a:t>Оцініть</a:t>
            </a:r>
            <a:r>
              <a:rPr lang="ru-RU" sz="1600" i="1" dirty="0" smtClean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рівень</a:t>
            </a:r>
            <a:r>
              <a:rPr lang="ru-RU" sz="1600" i="1" dirty="0">
                <a:latin typeface="Calibri" panose="020F0502020204030204" pitchFamily="34" charset="0"/>
              </a:rPr>
              <a:t> ваших умов </a:t>
            </a:r>
            <a:r>
              <a:rPr lang="ru-RU" sz="1600" i="1" dirty="0" err="1">
                <a:latin typeface="Calibri" panose="020F0502020204030204" pitchFamily="34" charset="0"/>
              </a:rPr>
              <a:t>праці</a:t>
            </a:r>
            <a:r>
              <a:rPr lang="ru-RU" sz="1600" i="1" dirty="0">
                <a:latin typeface="Calibri" panose="020F0502020204030204" pitchFamily="34" charset="0"/>
              </a:rPr>
              <a:t> за </a:t>
            </a:r>
            <a:r>
              <a:rPr lang="ru-RU" sz="1600" i="1" dirty="0" err="1">
                <a:latin typeface="Calibri" panose="020F0502020204030204" pitchFamily="34" charset="0"/>
              </a:rPr>
              <a:t>п'ятибальною</a:t>
            </a:r>
            <a:r>
              <a:rPr lang="ru-RU" sz="1600" i="1" dirty="0">
                <a:latin typeface="Calibri" panose="020F0502020204030204" pitchFamily="34" charset="0"/>
              </a:rPr>
              <a:t> шкалою? (за шкалою </a:t>
            </a:r>
            <a:r>
              <a:rPr lang="ru-RU" sz="1600" i="1" dirty="0" err="1">
                <a:latin typeface="Calibri" panose="020F0502020204030204" pitchFamily="34" charset="0"/>
              </a:rPr>
              <a:t>від</a:t>
            </a:r>
            <a:r>
              <a:rPr lang="ru-RU" sz="1600" i="1" dirty="0">
                <a:latin typeface="Calibri" panose="020F0502020204030204" pitchFamily="34" charset="0"/>
              </a:rPr>
              <a:t> 1 до 5, де 1 - </a:t>
            </a:r>
            <a:r>
              <a:rPr lang="ru-RU" sz="1600" i="1" dirty="0" err="1">
                <a:latin typeface="Calibri" panose="020F0502020204030204" pitchFamily="34" charset="0"/>
              </a:rPr>
              <a:t>мінімальна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5 - максимальна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а 6 - </a:t>
            </a:r>
            <a:r>
              <a:rPr lang="ru-RU" sz="1600" i="1" dirty="0" err="1">
                <a:latin typeface="Calibri" panose="020F0502020204030204" pitchFamily="34" charset="0"/>
              </a:rPr>
              <a:t>важко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відповісти</a:t>
            </a:r>
            <a:r>
              <a:rPr lang="ru-RU" sz="1600" i="1" dirty="0" smtClean="0">
                <a:latin typeface="Calibri" panose="020F0502020204030204" pitchFamily="34" charset="0"/>
              </a:rPr>
              <a:t>).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7" name="Діаграма 9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8813409"/>
              </p:ext>
            </p:extLst>
          </p:nvPr>
        </p:nvGraphicFramePr>
        <p:xfrm>
          <a:off x="0" y="1619953"/>
          <a:ext cx="4572000" cy="3960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іаграма 9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280178"/>
              </p:ext>
            </p:extLst>
          </p:nvPr>
        </p:nvGraphicFramePr>
        <p:xfrm>
          <a:off x="4499992" y="1619953"/>
          <a:ext cx="4543048" cy="3969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654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smtClean="0"/>
              <a:t>Оцінка </a:t>
            </a:r>
            <a:r>
              <a:rPr lang="ru-RU" dirty="0" err="1" smtClean="0"/>
              <a:t>рівня</a:t>
            </a:r>
            <a:r>
              <a:rPr lang="ru-RU" dirty="0" smtClean="0"/>
              <a:t> умов </a:t>
            </a:r>
            <a:r>
              <a:rPr lang="ru-RU" dirty="0"/>
              <a:t>праці (в розрізі </a:t>
            </a:r>
            <a:r>
              <a:rPr lang="ru-RU" dirty="0" err="1"/>
              <a:t>віку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1224"/>
            <a:ext cx="906515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 smtClean="0">
                <a:latin typeface="Calibri" panose="020F0502020204030204" pitchFamily="34" charset="0"/>
              </a:rPr>
              <a:t>Оцініть</a:t>
            </a:r>
            <a:r>
              <a:rPr lang="ru-RU" sz="1600" i="1" dirty="0" smtClean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рівень</a:t>
            </a:r>
            <a:r>
              <a:rPr lang="ru-RU" sz="1600" i="1" dirty="0">
                <a:latin typeface="Calibri" panose="020F0502020204030204" pitchFamily="34" charset="0"/>
              </a:rPr>
              <a:t> ваших умов </a:t>
            </a:r>
            <a:r>
              <a:rPr lang="ru-RU" sz="1600" i="1" dirty="0" err="1">
                <a:latin typeface="Calibri" panose="020F0502020204030204" pitchFamily="34" charset="0"/>
              </a:rPr>
              <a:t>праці</a:t>
            </a:r>
            <a:r>
              <a:rPr lang="ru-RU" sz="1600" i="1" dirty="0">
                <a:latin typeface="Calibri" panose="020F0502020204030204" pitchFamily="34" charset="0"/>
              </a:rPr>
              <a:t> за </a:t>
            </a:r>
            <a:r>
              <a:rPr lang="ru-RU" sz="1600" i="1" dirty="0" err="1">
                <a:latin typeface="Calibri" panose="020F0502020204030204" pitchFamily="34" charset="0"/>
              </a:rPr>
              <a:t>п'ятибальною</a:t>
            </a:r>
            <a:r>
              <a:rPr lang="ru-RU" sz="1600" i="1" dirty="0">
                <a:latin typeface="Calibri" panose="020F0502020204030204" pitchFamily="34" charset="0"/>
              </a:rPr>
              <a:t> шкалою? (за шкалою </a:t>
            </a:r>
            <a:r>
              <a:rPr lang="ru-RU" sz="1600" i="1" dirty="0" err="1">
                <a:latin typeface="Calibri" panose="020F0502020204030204" pitchFamily="34" charset="0"/>
              </a:rPr>
              <a:t>від</a:t>
            </a:r>
            <a:r>
              <a:rPr lang="ru-RU" sz="1600" i="1" dirty="0">
                <a:latin typeface="Calibri" panose="020F0502020204030204" pitchFamily="34" charset="0"/>
              </a:rPr>
              <a:t> 1 до 5, де 1 - </a:t>
            </a:r>
            <a:r>
              <a:rPr lang="ru-RU" sz="1600" i="1" dirty="0" err="1">
                <a:latin typeface="Calibri" panose="020F0502020204030204" pitchFamily="34" charset="0"/>
              </a:rPr>
              <a:t>мінімальна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5 - максимальна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а 6 - </a:t>
            </a:r>
            <a:r>
              <a:rPr lang="ru-RU" sz="1600" i="1" dirty="0" err="1">
                <a:latin typeface="Calibri" panose="020F0502020204030204" pitchFamily="34" charset="0"/>
              </a:rPr>
              <a:t>важко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відповісти</a:t>
            </a:r>
            <a:r>
              <a:rPr lang="ru-RU" sz="1600" i="1" dirty="0" smtClean="0">
                <a:latin typeface="Calibri" panose="020F0502020204030204" pitchFamily="34" charset="0"/>
              </a:rPr>
              <a:t>).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5" name="Діаграма 10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0647007"/>
              </p:ext>
            </p:extLst>
          </p:nvPr>
        </p:nvGraphicFramePr>
        <p:xfrm>
          <a:off x="5922" y="1619953"/>
          <a:ext cx="8886558" cy="3969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900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Зміна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заробітної</a:t>
            </a:r>
            <a:r>
              <a:rPr lang="ru-RU" dirty="0" smtClean="0"/>
              <a:t> плати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 </a:t>
            </a:r>
            <a:r>
              <a:rPr lang="ru-RU" sz="1600" i="1" dirty="0" err="1">
                <a:latin typeface="Calibri" panose="020F0502020204030204" pitchFamily="34" charset="0"/>
              </a:rPr>
              <a:t>змінилась</a:t>
            </a:r>
            <a:r>
              <a:rPr lang="ru-RU" sz="1600" i="1" dirty="0">
                <a:latin typeface="Calibri" panose="020F0502020204030204" pitchFamily="34" charset="0"/>
              </a:rPr>
              <a:t> ваша </a:t>
            </a:r>
            <a:r>
              <a:rPr lang="ru-RU" sz="1600" i="1" dirty="0" err="1">
                <a:latin typeface="Calibri" panose="020F0502020204030204" pitchFamily="34" charset="0"/>
              </a:rPr>
              <a:t>заробітна</a:t>
            </a:r>
            <a:r>
              <a:rPr lang="ru-RU" sz="1600" i="1" dirty="0">
                <a:latin typeface="Calibri" panose="020F0502020204030204" pitchFamily="34" charset="0"/>
              </a:rPr>
              <a:t> плата з моменту початку </a:t>
            </a:r>
            <a:r>
              <a:rPr lang="ru-RU" sz="1600" i="1" dirty="0" err="1">
                <a:latin typeface="Calibri" panose="020F0502020204030204" pitchFamily="34" charset="0"/>
              </a:rPr>
              <a:t>повномасштабної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війни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0908852"/>
              </p:ext>
            </p:extLst>
          </p:nvPr>
        </p:nvGraphicFramePr>
        <p:xfrm>
          <a:off x="0" y="1412776"/>
          <a:ext cx="2801576" cy="103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іагра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433549"/>
              </p:ext>
            </p:extLst>
          </p:nvPr>
        </p:nvGraphicFramePr>
        <p:xfrm>
          <a:off x="1763688" y="1628800"/>
          <a:ext cx="6926580" cy="4299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768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smtClean="0"/>
              <a:t>Зміна </a:t>
            </a:r>
            <a:r>
              <a:rPr lang="ru-RU" dirty="0" err="1" smtClean="0"/>
              <a:t>рівня</a:t>
            </a:r>
            <a:r>
              <a:rPr lang="ru-RU" dirty="0" smtClean="0"/>
              <a:t> заробітної </a:t>
            </a:r>
            <a:r>
              <a:rPr lang="ru-RU" dirty="0"/>
              <a:t>плати (в розрізі </a:t>
            </a:r>
            <a:r>
              <a:rPr lang="ru-RU" dirty="0" err="1"/>
              <a:t>фаху</a:t>
            </a:r>
            <a:r>
              <a:rPr lang="ru-RU" dirty="0"/>
              <a:t> та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закладу)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 </a:t>
            </a:r>
            <a:r>
              <a:rPr lang="ru-RU" sz="1600" i="1" dirty="0" err="1">
                <a:latin typeface="Calibri" panose="020F0502020204030204" pitchFamily="34" charset="0"/>
              </a:rPr>
              <a:t>змінилась</a:t>
            </a:r>
            <a:r>
              <a:rPr lang="ru-RU" sz="1600" i="1" dirty="0">
                <a:latin typeface="Calibri" panose="020F0502020204030204" pitchFamily="34" charset="0"/>
              </a:rPr>
              <a:t> ваша </a:t>
            </a:r>
            <a:r>
              <a:rPr lang="ru-RU" sz="1600" i="1" dirty="0" err="1">
                <a:latin typeface="Calibri" panose="020F0502020204030204" pitchFamily="34" charset="0"/>
              </a:rPr>
              <a:t>заробітна</a:t>
            </a:r>
            <a:r>
              <a:rPr lang="ru-RU" sz="1600" i="1" dirty="0">
                <a:latin typeface="Calibri" panose="020F0502020204030204" pitchFamily="34" charset="0"/>
              </a:rPr>
              <a:t> плата з моменту початку </a:t>
            </a:r>
            <a:r>
              <a:rPr lang="ru-RU" sz="1600" i="1" dirty="0" err="1">
                <a:latin typeface="Calibri" panose="020F0502020204030204" pitchFamily="34" charset="0"/>
              </a:rPr>
              <a:t>повномасштабної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війни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10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0858319"/>
              </p:ext>
            </p:extLst>
          </p:nvPr>
        </p:nvGraphicFramePr>
        <p:xfrm>
          <a:off x="0" y="1331295"/>
          <a:ext cx="5076056" cy="4401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10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1239871"/>
              </p:ext>
            </p:extLst>
          </p:nvPr>
        </p:nvGraphicFramePr>
        <p:xfrm>
          <a:off x="5004048" y="1331295"/>
          <a:ext cx="4060716" cy="4401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172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smtClean="0"/>
              <a:t>Зміна </a:t>
            </a:r>
            <a:r>
              <a:rPr lang="ru-RU" dirty="0" err="1" smtClean="0"/>
              <a:t>рівня</a:t>
            </a:r>
            <a:r>
              <a:rPr lang="ru-RU" dirty="0" smtClean="0"/>
              <a:t> заробітної </a:t>
            </a:r>
            <a:r>
              <a:rPr lang="ru-RU" dirty="0"/>
              <a:t>плати (в розрізі </a:t>
            </a:r>
            <a:r>
              <a:rPr lang="ru-RU" dirty="0" err="1"/>
              <a:t>допомоги</a:t>
            </a:r>
            <a:r>
              <a:rPr lang="ru-RU" dirty="0"/>
              <a:t> та </a:t>
            </a:r>
            <a:r>
              <a:rPr lang="ru-RU" dirty="0" err="1"/>
              <a:t>регіону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 </a:t>
            </a:r>
            <a:r>
              <a:rPr lang="ru-RU" sz="1600" i="1" dirty="0" err="1">
                <a:latin typeface="Calibri" panose="020F0502020204030204" pitchFamily="34" charset="0"/>
              </a:rPr>
              <a:t>змінилась</a:t>
            </a:r>
            <a:r>
              <a:rPr lang="ru-RU" sz="1600" i="1" dirty="0">
                <a:latin typeface="Calibri" panose="020F0502020204030204" pitchFamily="34" charset="0"/>
              </a:rPr>
              <a:t> ваша </a:t>
            </a:r>
            <a:r>
              <a:rPr lang="ru-RU" sz="1600" i="1" dirty="0" err="1">
                <a:latin typeface="Calibri" panose="020F0502020204030204" pitchFamily="34" charset="0"/>
              </a:rPr>
              <a:t>заробітна</a:t>
            </a:r>
            <a:r>
              <a:rPr lang="ru-RU" sz="1600" i="1" dirty="0">
                <a:latin typeface="Calibri" panose="020F0502020204030204" pitchFamily="34" charset="0"/>
              </a:rPr>
              <a:t> плата з моменту початку </a:t>
            </a:r>
            <a:r>
              <a:rPr lang="ru-RU" sz="1600" i="1" dirty="0" err="1">
                <a:latin typeface="Calibri" panose="020F0502020204030204" pitchFamily="34" charset="0"/>
              </a:rPr>
              <a:t>повномасштабної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війни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10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504968"/>
              </p:ext>
            </p:extLst>
          </p:nvPr>
        </p:nvGraphicFramePr>
        <p:xfrm>
          <a:off x="0" y="1412776"/>
          <a:ext cx="464400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10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3666670"/>
              </p:ext>
            </p:extLst>
          </p:nvPr>
        </p:nvGraphicFramePr>
        <p:xfrm>
          <a:off x="4427984" y="1331295"/>
          <a:ext cx="4701214" cy="4257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415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smtClean="0"/>
              <a:t>Зміна </a:t>
            </a:r>
            <a:r>
              <a:rPr lang="ru-RU" dirty="0" err="1" smtClean="0"/>
              <a:t>рівня</a:t>
            </a:r>
            <a:r>
              <a:rPr lang="ru-RU" dirty="0" smtClean="0"/>
              <a:t> заробітної </a:t>
            </a:r>
            <a:r>
              <a:rPr lang="ru-RU" dirty="0"/>
              <a:t>плати (в розрізі </a:t>
            </a:r>
            <a:r>
              <a:rPr lang="ru-RU" dirty="0" err="1"/>
              <a:t>віку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 </a:t>
            </a:r>
            <a:r>
              <a:rPr lang="ru-RU" sz="1600" i="1" dirty="0" err="1">
                <a:latin typeface="Calibri" panose="020F0502020204030204" pitchFamily="34" charset="0"/>
              </a:rPr>
              <a:t>змінилась</a:t>
            </a:r>
            <a:r>
              <a:rPr lang="ru-RU" sz="1600" i="1" dirty="0">
                <a:latin typeface="Calibri" panose="020F0502020204030204" pitchFamily="34" charset="0"/>
              </a:rPr>
              <a:t> ваша </a:t>
            </a:r>
            <a:r>
              <a:rPr lang="ru-RU" sz="1600" i="1" dirty="0" err="1">
                <a:latin typeface="Calibri" panose="020F0502020204030204" pitchFamily="34" charset="0"/>
              </a:rPr>
              <a:t>заробітна</a:t>
            </a:r>
            <a:r>
              <a:rPr lang="ru-RU" sz="1600" i="1" dirty="0">
                <a:latin typeface="Calibri" panose="020F0502020204030204" pitchFamily="34" charset="0"/>
              </a:rPr>
              <a:t> плата з моменту початку </a:t>
            </a:r>
            <a:r>
              <a:rPr lang="ru-RU" sz="1600" i="1" dirty="0" err="1">
                <a:latin typeface="Calibri" panose="020F0502020204030204" pitchFamily="34" charset="0"/>
              </a:rPr>
              <a:t>повномасштабної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війни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10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735829"/>
              </p:ext>
            </p:extLst>
          </p:nvPr>
        </p:nvGraphicFramePr>
        <p:xfrm>
          <a:off x="78844" y="1412776"/>
          <a:ext cx="881363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23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Зміна</a:t>
            </a:r>
            <a:r>
              <a:rPr lang="ru-RU" dirty="0" smtClean="0"/>
              <a:t> </a:t>
            </a:r>
            <a:r>
              <a:rPr lang="ru-RU" dirty="0" err="1" smtClean="0"/>
              <a:t>графіку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 </a:t>
            </a:r>
            <a:r>
              <a:rPr lang="ru-RU" sz="1600" i="1" dirty="0" err="1">
                <a:latin typeface="Calibri" panose="020F0502020204030204" pitchFamily="34" charset="0"/>
              </a:rPr>
              <a:t>змінився</a:t>
            </a:r>
            <a:r>
              <a:rPr lang="ru-RU" sz="1600" i="1" dirty="0">
                <a:latin typeface="Calibri" panose="020F0502020204030204" pitchFamily="34" charset="0"/>
              </a:rPr>
              <a:t> ваш </a:t>
            </a:r>
            <a:r>
              <a:rPr lang="ru-RU" sz="1600" i="1" dirty="0" err="1">
                <a:latin typeface="Calibri" panose="020F0502020204030204" pitchFamily="34" charset="0"/>
              </a:rPr>
              <a:t>графік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роботи</a:t>
            </a:r>
            <a:r>
              <a:rPr lang="ru-RU" sz="1600" i="1" dirty="0">
                <a:latin typeface="Calibri" panose="020F0502020204030204" pitchFamily="34" charset="0"/>
              </a:rPr>
              <a:t> з початку </a:t>
            </a:r>
            <a:r>
              <a:rPr lang="ru-RU" sz="1600" i="1" dirty="0" err="1">
                <a:latin typeface="Calibri" panose="020F0502020204030204" pitchFamily="34" charset="0"/>
              </a:rPr>
              <a:t>повномасштабної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війни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1252584"/>
              </p:ext>
            </p:extLst>
          </p:nvPr>
        </p:nvGraphicFramePr>
        <p:xfrm>
          <a:off x="108700" y="1331295"/>
          <a:ext cx="2628900" cy="103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іагра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685259"/>
              </p:ext>
            </p:extLst>
          </p:nvPr>
        </p:nvGraphicFramePr>
        <p:xfrm>
          <a:off x="1835696" y="1628800"/>
          <a:ext cx="7107108" cy="4542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43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454510" cy="490538"/>
          </a:xfrm>
        </p:spPr>
        <p:txBody>
          <a:bodyPr/>
          <a:lstStyle/>
          <a:p>
            <a:r>
              <a:rPr lang="ru-RU" dirty="0" smtClean="0"/>
              <a:t>Зміна </a:t>
            </a:r>
            <a:r>
              <a:rPr lang="ru-RU" dirty="0" err="1" smtClean="0"/>
              <a:t>графіку</a:t>
            </a:r>
            <a:r>
              <a:rPr lang="ru-RU" dirty="0" smtClean="0"/>
              <a:t> </a:t>
            </a:r>
            <a:r>
              <a:rPr lang="ru-RU" dirty="0"/>
              <a:t>роботи (в розрізі </a:t>
            </a:r>
            <a:r>
              <a:rPr lang="ru-RU" dirty="0" err="1"/>
              <a:t>фаху</a:t>
            </a:r>
            <a:r>
              <a:rPr lang="ru-RU" dirty="0"/>
              <a:t> та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закладу)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 </a:t>
            </a:r>
            <a:r>
              <a:rPr lang="ru-RU" sz="1600" i="1" dirty="0" err="1">
                <a:latin typeface="Calibri" panose="020F0502020204030204" pitchFamily="34" charset="0"/>
              </a:rPr>
              <a:t>змінився</a:t>
            </a:r>
            <a:r>
              <a:rPr lang="ru-RU" sz="1600" i="1" dirty="0">
                <a:latin typeface="Calibri" panose="020F0502020204030204" pitchFamily="34" charset="0"/>
              </a:rPr>
              <a:t> ваш </a:t>
            </a:r>
            <a:r>
              <a:rPr lang="ru-RU" sz="1600" i="1" dirty="0" err="1">
                <a:latin typeface="Calibri" panose="020F0502020204030204" pitchFamily="34" charset="0"/>
              </a:rPr>
              <a:t>графік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роботи</a:t>
            </a:r>
            <a:r>
              <a:rPr lang="ru-RU" sz="1600" i="1" dirty="0">
                <a:latin typeface="Calibri" panose="020F0502020204030204" pitchFamily="34" charset="0"/>
              </a:rPr>
              <a:t> з початку </a:t>
            </a:r>
            <a:r>
              <a:rPr lang="ru-RU" sz="1600" i="1" dirty="0" err="1">
                <a:latin typeface="Calibri" panose="020F0502020204030204" pitchFamily="34" charset="0"/>
              </a:rPr>
              <a:t>повномасштабної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війни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10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185856"/>
              </p:ext>
            </p:extLst>
          </p:nvPr>
        </p:nvGraphicFramePr>
        <p:xfrm>
          <a:off x="29590" y="1331295"/>
          <a:ext cx="5190482" cy="4329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10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3067121"/>
              </p:ext>
            </p:extLst>
          </p:nvPr>
        </p:nvGraphicFramePr>
        <p:xfrm>
          <a:off x="5076056" y="1412776"/>
          <a:ext cx="400050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939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smtClean="0"/>
              <a:t>Зміна </a:t>
            </a:r>
            <a:r>
              <a:rPr lang="ru-RU" dirty="0" err="1" smtClean="0"/>
              <a:t>графіку</a:t>
            </a:r>
            <a:r>
              <a:rPr lang="ru-RU" dirty="0" smtClean="0"/>
              <a:t> </a:t>
            </a:r>
            <a:r>
              <a:rPr lang="ru-RU" dirty="0"/>
              <a:t>роботи (в розрізі </a:t>
            </a:r>
            <a:r>
              <a:rPr lang="ru-RU" dirty="0" err="1"/>
              <a:t>допомоги</a:t>
            </a:r>
            <a:r>
              <a:rPr lang="ru-RU" dirty="0"/>
              <a:t> та </a:t>
            </a:r>
            <a:r>
              <a:rPr lang="ru-RU" dirty="0" err="1"/>
              <a:t>регіону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 </a:t>
            </a:r>
            <a:r>
              <a:rPr lang="ru-RU" sz="1600" i="1" dirty="0" err="1">
                <a:latin typeface="Calibri" panose="020F0502020204030204" pitchFamily="34" charset="0"/>
              </a:rPr>
              <a:t>змінився</a:t>
            </a:r>
            <a:r>
              <a:rPr lang="ru-RU" sz="1600" i="1" dirty="0">
                <a:latin typeface="Calibri" panose="020F0502020204030204" pitchFamily="34" charset="0"/>
              </a:rPr>
              <a:t> ваш </a:t>
            </a:r>
            <a:r>
              <a:rPr lang="ru-RU" sz="1600" i="1" dirty="0" err="1">
                <a:latin typeface="Calibri" panose="020F0502020204030204" pitchFamily="34" charset="0"/>
              </a:rPr>
              <a:t>графік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роботи</a:t>
            </a:r>
            <a:r>
              <a:rPr lang="ru-RU" sz="1600" i="1" dirty="0">
                <a:latin typeface="Calibri" panose="020F0502020204030204" pitchFamily="34" charset="0"/>
              </a:rPr>
              <a:t> з початку </a:t>
            </a:r>
            <a:r>
              <a:rPr lang="ru-RU" sz="1600" i="1" dirty="0" err="1">
                <a:latin typeface="Calibri" panose="020F0502020204030204" pitchFamily="34" charset="0"/>
              </a:rPr>
              <a:t>повномасштабної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війни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1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1556701"/>
              </p:ext>
            </p:extLst>
          </p:nvPr>
        </p:nvGraphicFramePr>
        <p:xfrm>
          <a:off x="0" y="1331295"/>
          <a:ext cx="4860032" cy="4329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10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451176"/>
              </p:ext>
            </p:extLst>
          </p:nvPr>
        </p:nvGraphicFramePr>
        <p:xfrm>
          <a:off x="4716016" y="1331295"/>
          <a:ext cx="4419102" cy="4329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745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smtClean="0"/>
              <a:t>Зміна </a:t>
            </a:r>
            <a:r>
              <a:rPr lang="ru-RU" dirty="0" err="1" smtClean="0"/>
              <a:t>графіку</a:t>
            </a:r>
            <a:r>
              <a:rPr lang="ru-RU" dirty="0" smtClean="0"/>
              <a:t> </a:t>
            </a:r>
            <a:r>
              <a:rPr lang="ru-RU" dirty="0"/>
              <a:t>роботи (в розрізі </a:t>
            </a:r>
            <a:r>
              <a:rPr lang="ru-RU" dirty="0" err="1"/>
              <a:t>віку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 </a:t>
            </a:r>
            <a:r>
              <a:rPr lang="ru-RU" sz="1600" i="1" dirty="0" err="1">
                <a:latin typeface="Calibri" panose="020F0502020204030204" pitchFamily="34" charset="0"/>
              </a:rPr>
              <a:t>змінився</a:t>
            </a:r>
            <a:r>
              <a:rPr lang="ru-RU" sz="1600" i="1" dirty="0">
                <a:latin typeface="Calibri" panose="020F0502020204030204" pitchFamily="34" charset="0"/>
              </a:rPr>
              <a:t> ваш </a:t>
            </a:r>
            <a:r>
              <a:rPr lang="ru-RU" sz="1600" i="1" dirty="0" err="1">
                <a:latin typeface="Calibri" panose="020F0502020204030204" pitchFamily="34" charset="0"/>
              </a:rPr>
              <a:t>графік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роботи</a:t>
            </a:r>
            <a:r>
              <a:rPr lang="ru-RU" sz="1600" i="1" dirty="0">
                <a:latin typeface="Calibri" panose="020F0502020204030204" pitchFamily="34" charset="0"/>
              </a:rPr>
              <a:t> з початку </a:t>
            </a:r>
            <a:r>
              <a:rPr lang="ru-RU" sz="1600" i="1" dirty="0" err="1">
                <a:latin typeface="Calibri" panose="020F0502020204030204" pitchFamily="34" charset="0"/>
              </a:rPr>
              <a:t>повномасштабної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війни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1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1509402"/>
              </p:ext>
            </p:extLst>
          </p:nvPr>
        </p:nvGraphicFramePr>
        <p:xfrm>
          <a:off x="107504" y="1331295"/>
          <a:ext cx="8856984" cy="4329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596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smtClean="0"/>
              <a:t>Оцінка </a:t>
            </a:r>
            <a:r>
              <a:rPr lang="ru-RU" dirty="0" err="1"/>
              <a:t>готовності</a:t>
            </a:r>
            <a:r>
              <a:rPr lang="ru-RU" dirty="0"/>
              <a:t> системи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до роботи в умовах війни </a:t>
            </a:r>
            <a:r>
              <a:rPr lang="ru-RU" dirty="0" smtClean="0"/>
              <a:t>(</a:t>
            </a:r>
            <a:r>
              <a:rPr lang="ru-RU" dirty="0"/>
              <a:t>в розрізі </a:t>
            </a:r>
            <a:r>
              <a:rPr lang="ru-RU" dirty="0" err="1" smtClean="0"/>
              <a:t>віку</a:t>
            </a:r>
            <a:r>
              <a:rPr lang="ru-RU" dirty="0" smtClean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 </a:t>
            </a:r>
            <a:r>
              <a:rPr lang="ru-RU" sz="1600" i="1" dirty="0" err="1">
                <a:latin typeface="Calibri" panose="020F0502020204030204" pitchFamily="34" charset="0"/>
              </a:rPr>
              <a:t>ви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оцінюєте</a:t>
            </a:r>
            <a:r>
              <a:rPr lang="ru-RU" sz="1600" i="1" dirty="0">
                <a:latin typeface="Calibri" panose="020F0502020204030204" pitchFamily="34" charset="0"/>
              </a:rPr>
              <a:t> за </a:t>
            </a:r>
            <a:r>
              <a:rPr lang="ru-RU" sz="1600" i="1" dirty="0" err="1">
                <a:latin typeface="Calibri" panose="020F0502020204030204" pitchFamily="34" charset="0"/>
              </a:rPr>
              <a:t>п'ятибальною</a:t>
            </a:r>
            <a:r>
              <a:rPr lang="ru-RU" sz="1600" i="1" dirty="0">
                <a:latin typeface="Calibri" panose="020F0502020204030204" pitchFamily="34" charset="0"/>
              </a:rPr>
              <a:t>  шкалою </a:t>
            </a:r>
            <a:r>
              <a:rPr lang="ru-RU" sz="1600" i="1" dirty="0" err="1">
                <a:latin typeface="Calibri" panose="020F0502020204030204" pitchFamily="34" charset="0"/>
              </a:rPr>
              <a:t>наступні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аспекти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готовність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системи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охорони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здоров’я</a:t>
            </a:r>
            <a:r>
              <a:rPr lang="ru-RU" sz="1600" i="1" dirty="0">
                <a:latin typeface="Calibri" panose="020F0502020204030204" pitchFamily="34" charset="0"/>
              </a:rPr>
              <a:t> до </a:t>
            </a:r>
            <a:r>
              <a:rPr lang="ru-RU" sz="1600" i="1" dirty="0" err="1">
                <a:latin typeface="Calibri" panose="020F0502020204030204" pitchFamily="34" charset="0"/>
              </a:rPr>
              <a:t>роботи</a:t>
            </a:r>
            <a:r>
              <a:rPr lang="ru-RU" sz="1600" i="1" dirty="0">
                <a:latin typeface="Calibri" panose="020F0502020204030204" pitchFamily="34" charset="0"/>
              </a:rPr>
              <a:t> в </a:t>
            </a:r>
            <a:r>
              <a:rPr lang="ru-RU" sz="1600" i="1" dirty="0" err="1">
                <a:latin typeface="Calibri" panose="020F0502020204030204" pitchFamily="34" charset="0"/>
              </a:rPr>
              <a:t>умовах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війни</a:t>
            </a:r>
            <a:r>
              <a:rPr lang="ru-RU" sz="1600" i="1" dirty="0">
                <a:latin typeface="Calibri" panose="020F0502020204030204" pitchFamily="34" charset="0"/>
              </a:rPr>
              <a:t>? (за шкалою </a:t>
            </a:r>
            <a:r>
              <a:rPr lang="ru-RU" sz="1600" i="1" dirty="0" err="1">
                <a:latin typeface="Calibri" panose="020F0502020204030204" pitchFamily="34" charset="0"/>
              </a:rPr>
              <a:t>від</a:t>
            </a:r>
            <a:r>
              <a:rPr lang="ru-RU" sz="1600" i="1" dirty="0">
                <a:latin typeface="Calibri" panose="020F0502020204030204" pitchFamily="34" charset="0"/>
              </a:rPr>
              <a:t> 1 до 5, де 1 - </a:t>
            </a:r>
            <a:r>
              <a:rPr lang="ru-RU" sz="1600" i="1" dirty="0" err="1">
                <a:latin typeface="Calibri" panose="020F0502020204030204" pitchFamily="34" charset="0"/>
              </a:rPr>
              <a:t>мінімальна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5 - максимальна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а 6 - </a:t>
            </a:r>
            <a:r>
              <a:rPr lang="ru-RU" sz="1600" i="1" dirty="0" err="1">
                <a:latin typeface="Calibri" panose="020F0502020204030204" pitchFamily="34" charset="0"/>
              </a:rPr>
              <a:t>важко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відповісти</a:t>
            </a:r>
            <a:r>
              <a:rPr lang="ru-RU" sz="1600" i="1" dirty="0">
                <a:latin typeface="Calibri" panose="020F0502020204030204" pitchFamily="34" charset="0"/>
              </a:rPr>
              <a:t>). 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2553965"/>
              </p:ext>
            </p:extLst>
          </p:nvPr>
        </p:nvGraphicFramePr>
        <p:xfrm>
          <a:off x="5922" y="1988840"/>
          <a:ext cx="8958566" cy="3811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86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Відпустка</a:t>
            </a:r>
            <a:r>
              <a:rPr lang="ru-RU" dirty="0" smtClean="0"/>
              <a:t> за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рахунок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змушувало</a:t>
            </a:r>
            <a:r>
              <a:rPr lang="ru-RU" sz="1600" i="1" dirty="0">
                <a:latin typeface="Calibri" panose="020F0502020204030204" pitchFamily="34" charset="0"/>
              </a:rPr>
              <a:t> вас </a:t>
            </a:r>
            <a:r>
              <a:rPr lang="ru-RU" sz="1600" i="1" dirty="0" err="1">
                <a:latin typeface="Calibri" panose="020F0502020204030204" pitchFamily="34" charset="0"/>
              </a:rPr>
              <a:t>керівництво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брати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відпустку</a:t>
            </a:r>
            <a:r>
              <a:rPr lang="ru-RU" sz="1600" i="1" dirty="0">
                <a:latin typeface="Calibri" panose="020F0502020204030204" pitchFamily="34" charset="0"/>
              </a:rPr>
              <a:t> за </a:t>
            </a:r>
            <a:r>
              <a:rPr lang="ru-RU" sz="1600" i="1" dirty="0" err="1">
                <a:latin typeface="Calibri" panose="020F0502020204030204" pitchFamily="34" charset="0"/>
              </a:rPr>
              <a:t>свій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рахунок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протягом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останнього</a:t>
            </a:r>
            <a:r>
              <a:rPr lang="ru-RU" sz="1600" i="1" dirty="0">
                <a:latin typeface="Calibri" panose="020F0502020204030204" pitchFamily="34" charset="0"/>
              </a:rPr>
              <a:t> року?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877923"/>
              </p:ext>
            </p:extLst>
          </p:nvPr>
        </p:nvGraphicFramePr>
        <p:xfrm>
          <a:off x="899592" y="1484784"/>
          <a:ext cx="7640116" cy="4420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931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Відпустка</a:t>
            </a:r>
            <a:r>
              <a:rPr lang="ru-RU" dirty="0" smtClean="0"/>
              <a:t> за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рахунок</a:t>
            </a:r>
            <a:r>
              <a:rPr lang="ru-RU" dirty="0" smtClean="0"/>
              <a:t> в динаміці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змушувало</a:t>
            </a:r>
            <a:r>
              <a:rPr lang="ru-RU" sz="1600" i="1" dirty="0">
                <a:latin typeface="Calibri" panose="020F0502020204030204" pitchFamily="34" charset="0"/>
              </a:rPr>
              <a:t> вас </a:t>
            </a:r>
            <a:r>
              <a:rPr lang="ru-RU" sz="1600" i="1" dirty="0" err="1">
                <a:latin typeface="Calibri" panose="020F0502020204030204" pitchFamily="34" charset="0"/>
              </a:rPr>
              <a:t>керівництво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брати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відпустку</a:t>
            </a:r>
            <a:r>
              <a:rPr lang="ru-RU" sz="1600" i="1" dirty="0">
                <a:latin typeface="Calibri" panose="020F0502020204030204" pitchFamily="34" charset="0"/>
              </a:rPr>
              <a:t> за </a:t>
            </a:r>
            <a:r>
              <a:rPr lang="ru-RU" sz="1600" i="1" dirty="0" err="1">
                <a:latin typeface="Calibri" panose="020F0502020204030204" pitchFamily="34" charset="0"/>
              </a:rPr>
              <a:t>свій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рахунок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протягом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останнього</a:t>
            </a:r>
            <a:r>
              <a:rPr lang="ru-RU" sz="1600" i="1" dirty="0">
                <a:latin typeface="Calibri" panose="020F0502020204030204" pitchFamily="34" charset="0"/>
              </a:rPr>
              <a:t> року?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2388630"/>
              </p:ext>
            </p:extLst>
          </p:nvPr>
        </p:nvGraphicFramePr>
        <p:xfrm>
          <a:off x="78844" y="1331295"/>
          <a:ext cx="8886557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941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Відпустка</a:t>
            </a:r>
            <a:r>
              <a:rPr lang="ru-RU" dirty="0" smtClean="0"/>
              <a:t> за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рахунок</a:t>
            </a:r>
            <a:r>
              <a:rPr lang="ru-RU" dirty="0"/>
              <a:t> (в розрізі </a:t>
            </a:r>
            <a:r>
              <a:rPr lang="ru-RU" dirty="0" err="1"/>
              <a:t>фаху</a:t>
            </a:r>
            <a:r>
              <a:rPr lang="ru-RU" dirty="0"/>
              <a:t> та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закладу)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змушувало</a:t>
            </a:r>
            <a:r>
              <a:rPr lang="ru-RU" sz="1600" i="1" dirty="0">
                <a:latin typeface="Calibri" panose="020F0502020204030204" pitchFamily="34" charset="0"/>
              </a:rPr>
              <a:t> вас </a:t>
            </a:r>
            <a:r>
              <a:rPr lang="ru-RU" sz="1600" i="1" dirty="0" err="1">
                <a:latin typeface="Calibri" panose="020F0502020204030204" pitchFamily="34" charset="0"/>
              </a:rPr>
              <a:t>керівництво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брати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відпустку</a:t>
            </a:r>
            <a:r>
              <a:rPr lang="ru-RU" sz="1600" i="1" dirty="0">
                <a:latin typeface="Calibri" panose="020F0502020204030204" pitchFamily="34" charset="0"/>
              </a:rPr>
              <a:t> за </a:t>
            </a:r>
            <a:r>
              <a:rPr lang="ru-RU" sz="1600" i="1" dirty="0" err="1">
                <a:latin typeface="Calibri" panose="020F0502020204030204" pitchFamily="34" charset="0"/>
              </a:rPr>
              <a:t>свій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рахунок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протягом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останнього</a:t>
            </a:r>
            <a:r>
              <a:rPr lang="ru-RU" sz="1600" i="1" dirty="0">
                <a:latin typeface="Calibri" panose="020F0502020204030204" pitchFamily="34" charset="0"/>
              </a:rPr>
              <a:t> року?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1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0015050"/>
              </p:ext>
            </p:extLst>
          </p:nvPr>
        </p:nvGraphicFramePr>
        <p:xfrm>
          <a:off x="5922" y="1412776"/>
          <a:ext cx="5070134" cy="4108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1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369691"/>
              </p:ext>
            </p:extLst>
          </p:nvPr>
        </p:nvGraphicFramePr>
        <p:xfrm>
          <a:off x="4932040" y="1484784"/>
          <a:ext cx="402298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110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Відпустка</a:t>
            </a:r>
            <a:r>
              <a:rPr lang="ru-RU" dirty="0" smtClean="0"/>
              <a:t> за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/>
              <a:t>рахунок</a:t>
            </a:r>
            <a:r>
              <a:rPr lang="ru-RU" dirty="0"/>
              <a:t> (в розрізі </a:t>
            </a:r>
            <a:r>
              <a:rPr lang="ru-RU" dirty="0" err="1"/>
              <a:t>допомоги</a:t>
            </a:r>
            <a:r>
              <a:rPr lang="ru-RU" dirty="0"/>
              <a:t> та </a:t>
            </a:r>
            <a:r>
              <a:rPr lang="ru-RU" dirty="0" err="1"/>
              <a:t>регіону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змушувало</a:t>
            </a:r>
            <a:r>
              <a:rPr lang="ru-RU" sz="1600" i="1" dirty="0">
                <a:latin typeface="Calibri" panose="020F0502020204030204" pitchFamily="34" charset="0"/>
              </a:rPr>
              <a:t> вас </a:t>
            </a:r>
            <a:r>
              <a:rPr lang="ru-RU" sz="1600" i="1" dirty="0" err="1">
                <a:latin typeface="Calibri" panose="020F0502020204030204" pitchFamily="34" charset="0"/>
              </a:rPr>
              <a:t>керівництво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брати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відпустку</a:t>
            </a:r>
            <a:r>
              <a:rPr lang="ru-RU" sz="1600" i="1" dirty="0">
                <a:latin typeface="Calibri" panose="020F0502020204030204" pitchFamily="34" charset="0"/>
              </a:rPr>
              <a:t> за </a:t>
            </a:r>
            <a:r>
              <a:rPr lang="ru-RU" sz="1600" i="1" dirty="0" err="1">
                <a:latin typeface="Calibri" panose="020F0502020204030204" pitchFamily="34" charset="0"/>
              </a:rPr>
              <a:t>свій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рахунок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протягом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останнього</a:t>
            </a:r>
            <a:r>
              <a:rPr lang="ru-RU" sz="1600" i="1" dirty="0">
                <a:latin typeface="Calibri" panose="020F0502020204030204" pitchFamily="34" charset="0"/>
              </a:rPr>
              <a:t> року?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1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785192"/>
              </p:ext>
            </p:extLst>
          </p:nvPr>
        </p:nvGraphicFramePr>
        <p:xfrm>
          <a:off x="5922" y="1412776"/>
          <a:ext cx="463808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1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211409"/>
              </p:ext>
            </p:extLst>
          </p:nvPr>
        </p:nvGraphicFramePr>
        <p:xfrm>
          <a:off x="4644008" y="1412776"/>
          <a:ext cx="4383028" cy="4180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92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Відпустка</a:t>
            </a:r>
            <a:r>
              <a:rPr lang="ru-RU" dirty="0" smtClean="0"/>
              <a:t> за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/>
              <a:t>рахунок</a:t>
            </a:r>
            <a:r>
              <a:rPr lang="ru-RU" dirty="0"/>
              <a:t> (в розрізі </a:t>
            </a:r>
            <a:r>
              <a:rPr lang="ru-RU" dirty="0" err="1"/>
              <a:t>віку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змушувало</a:t>
            </a:r>
            <a:r>
              <a:rPr lang="ru-RU" sz="1600" i="1" dirty="0">
                <a:latin typeface="Calibri" panose="020F0502020204030204" pitchFamily="34" charset="0"/>
              </a:rPr>
              <a:t> вас </a:t>
            </a:r>
            <a:r>
              <a:rPr lang="ru-RU" sz="1600" i="1" dirty="0" err="1">
                <a:latin typeface="Calibri" panose="020F0502020204030204" pitchFamily="34" charset="0"/>
              </a:rPr>
              <a:t>керівництво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брати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відпустку</a:t>
            </a:r>
            <a:r>
              <a:rPr lang="ru-RU" sz="1600" i="1" dirty="0">
                <a:latin typeface="Calibri" panose="020F0502020204030204" pitchFamily="34" charset="0"/>
              </a:rPr>
              <a:t> за </a:t>
            </a:r>
            <a:r>
              <a:rPr lang="ru-RU" sz="1600" i="1" dirty="0" err="1">
                <a:latin typeface="Calibri" panose="020F0502020204030204" pitchFamily="34" charset="0"/>
              </a:rPr>
              <a:t>свій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рахунок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протягом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останнього</a:t>
            </a:r>
            <a:r>
              <a:rPr lang="ru-RU" sz="1600" i="1" dirty="0">
                <a:latin typeface="Calibri" panose="020F0502020204030204" pitchFamily="34" charset="0"/>
              </a:rPr>
              <a:t> року?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1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0886173"/>
              </p:ext>
            </p:extLst>
          </p:nvPr>
        </p:nvGraphicFramePr>
        <p:xfrm>
          <a:off x="78844" y="1556792"/>
          <a:ext cx="866962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181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Тиск</a:t>
            </a:r>
            <a:r>
              <a:rPr lang="ru-RU" dirty="0" smtClean="0"/>
              <a:t> з боку </a:t>
            </a:r>
            <a:r>
              <a:rPr lang="ru-RU" dirty="0" err="1" smtClean="0"/>
              <a:t>керівництва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стикалися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ви</a:t>
            </a:r>
            <a:r>
              <a:rPr lang="ru-RU" sz="1600" i="1" dirty="0">
                <a:latin typeface="Calibri" panose="020F0502020204030204" pitchFamily="34" charset="0"/>
              </a:rPr>
              <a:t> з фактами </a:t>
            </a:r>
            <a:r>
              <a:rPr lang="ru-RU" sz="1600" i="1" dirty="0" err="1">
                <a:latin typeface="Calibri" panose="020F0502020204030204" pitchFamily="34" charset="0"/>
              </a:rPr>
              <a:t>залякування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або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тиску</a:t>
            </a:r>
            <a:r>
              <a:rPr lang="ru-RU" sz="1600" i="1" dirty="0">
                <a:latin typeface="Calibri" panose="020F0502020204030204" pitchFamily="34" charset="0"/>
              </a:rPr>
              <a:t> з боку </a:t>
            </a:r>
            <a:r>
              <a:rPr lang="ru-RU" sz="1600" i="1" dirty="0" err="1">
                <a:latin typeface="Calibri" panose="020F0502020204030204" pitchFamily="34" charset="0"/>
              </a:rPr>
              <a:t>керівництва</a:t>
            </a:r>
            <a:r>
              <a:rPr lang="ru-RU" sz="1600" i="1" dirty="0">
                <a:latin typeface="Calibri" panose="020F0502020204030204" pitchFamily="34" charset="0"/>
              </a:rPr>
              <a:t> за </a:t>
            </a:r>
            <a:r>
              <a:rPr lang="ru-RU" sz="1600" i="1" dirty="0" err="1">
                <a:latin typeface="Calibri" panose="020F0502020204030204" pitchFamily="34" charset="0"/>
              </a:rPr>
              <a:t>останній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рік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8708177"/>
              </p:ext>
            </p:extLst>
          </p:nvPr>
        </p:nvGraphicFramePr>
        <p:xfrm>
          <a:off x="1043608" y="1484784"/>
          <a:ext cx="734446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643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Тиск</a:t>
            </a:r>
            <a:r>
              <a:rPr lang="ru-RU" dirty="0" smtClean="0"/>
              <a:t> з боку керівництва в динаміці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стикалися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ви</a:t>
            </a:r>
            <a:r>
              <a:rPr lang="ru-RU" sz="1600" i="1" dirty="0">
                <a:latin typeface="Calibri" panose="020F0502020204030204" pitchFamily="34" charset="0"/>
              </a:rPr>
              <a:t> з фактами </a:t>
            </a:r>
            <a:r>
              <a:rPr lang="ru-RU" sz="1600" i="1" dirty="0" err="1">
                <a:latin typeface="Calibri" panose="020F0502020204030204" pitchFamily="34" charset="0"/>
              </a:rPr>
              <a:t>залякування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або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тиску</a:t>
            </a:r>
            <a:r>
              <a:rPr lang="ru-RU" sz="1600" i="1" dirty="0">
                <a:latin typeface="Calibri" panose="020F0502020204030204" pitchFamily="34" charset="0"/>
              </a:rPr>
              <a:t> з боку </a:t>
            </a:r>
            <a:r>
              <a:rPr lang="ru-RU" sz="1600" i="1" dirty="0" err="1">
                <a:latin typeface="Calibri" panose="020F0502020204030204" pitchFamily="34" charset="0"/>
              </a:rPr>
              <a:t>керівництва</a:t>
            </a:r>
            <a:r>
              <a:rPr lang="ru-RU" sz="1600" i="1" dirty="0">
                <a:latin typeface="Calibri" panose="020F0502020204030204" pitchFamily="34" charset="0"/>
              </a:rPr>
              <a:t> за </a:t>
            </a:r>
            <a:r>
              <a:rPr lang="ru-RU" sz="1600" i="1" dirty="0" err="1">
                <a:latin typeface="Calibri" panose="020F0502020204030204" pitchFamily="34" charset="0"/>
              </a:rPr>
              <a:t>останній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рік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0078539"/>
              </p:ext>
            </p:extLst>
          </p:nvPr>
        </p:nvGraphicFramePr>
        <p:xfrm>
          <a:off x="78844" y="1484784"/>
          <a:ext cx="8885644" cy="410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901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Тиск</a:t>
            </a:r>
            <a:r>
              <a:rPr lang="ru-RU" dirty="0" smtClean="0"/>
              <a:t> з боку </a:t>
            </a:r>
            <a:r>
              <a:rPr lang="ru-RU" dirty="0"/>
              <a:t>керівництва (в розрізі </a:t>
            </a:r>
            <a:r>
              <a:rPr lang="ru-RU" dirty="0" err="1"/>
              <a:t>фаху</a:t>
            </a:r>
            <a:r>
              <a:rPr lang="ru-RU" dirty="0"/>
              <a:t> та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закладу)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стикалися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ви</a:t>
            </a:r>
            <a:r>
              <a:rPr lang="ru-RU" sz="1600" i="1" dirty="0">
                <a:latin typeface="Calibri" panose="020F0502020204030204" pitchFamily="34" charset="0"/>
              </a:rPr>
              <a:t> з фактами </a:t>
            </a:r>
            <a:r>
              <a:rPr lang="ru-RU" sz="1600" i="1" dirty="0" err="1">
                <a:latin typeface="Calibri" panose="020F0502020204030204" pitchFamily="34" charset="0"/>
              </a:rPr>
              <a:t>залякування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або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тиску</a:t>
            </a:r>
            <a:r>
              <a:rPr lang="ru-RU" sz="1600" i="1" dirty="0">
                <a:latin typeface="Calibri" panose="020F0502020204030204" pitchFamily="34" charset="0"/>
              </a:rPr>
              <a:t> з боку </a:t>
            </a:r>
            <a:r>
              <a:rPr lang="ru-RU" sz="1600" i="1" dirty="0" err="1">
                <a:latin typeface="Calibri" panose="020F0502020204030204" pitchFamily="34" charset="0"/>
              </a:rPr>
              <a:t>керівництва</a:t>
            </a:r>
            <a:r>
              <a:rPr lang="ru-RU" sz="1600" i="1" dirty="0">
                <a:latin typeface="Calibri" panose="020F0502020204030204" pitchFamily="34" charset="0"/>
              </a:rPr>
              <a:t> за </a:t>
            </a:r>
            <a:r>
              <a:rPr lang="ru-RU" sz="1600" i="1" dirty="0" err="1">
                <a:latin typeface="Calibri" panose="020F0502020204030204" pitchFamily="34" charset="0"/>
              </a:rPr>
              <a:t>останній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рік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1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5718774"/>
              </p:ext>
            </p:extLst>
          </p:nvPr>
        </p:nvGraphicFramePr>
        <p:xfrm>
          <a:off x="0" y="1412776"/>
          <a:ext cx="530103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1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1119"/>
              </p:ext>
            </p:extLst>
          </p:nvPr>
        </p:nvGraphicFramePr>
        <p:xfrm>
          <a:off x="5220072" y="1484784"/>
          <a:ext cx="392392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684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Тиск</a:t>
            </a:r>
            <a:r>
              <a:rPr lang="ru-RU" dirty="0" smtClean="0"/>
              <a:t> з боку </a:t>
            </a:r>
            <a:r>
              <a:rPr lang="ru-RU" dirty="0"/>
              <a:t>керівництва (в розрізі </a:t>
            </a:r>
            <a:r>
              <a:rPr lang="ru-RU" dirty="0" err="1"/>
              <a:t>допомоги</a:t>
            </a:r>
            <a:r>
              <a:rPr lang="ru-RU" dirty="0"/>
              <a:t> та </a:t>
            </a:r>
            <a:r>
              <a:rPr lang="ru-RU" dirty="0" err="1"/>
              <a:t>регіону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стикалися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ви</a:t>
            </a:r>
            <a:r>
              <a:rPr lang="ru-RU" sz="1600" i="1" dirty="0">
                <a:latin typeface="Calibri" panose="020F0502020204030204" pitchFamily="34" charset="0"/>
              </a:rPr>
              <a:t> з фактами </a:t>
            </a:r>
            <a:r>
              <a:rPr lang="ru-RU" sz="1600" i="1" dirty="0" err="1">
                <a:latin typeface="Calibri" panose="020F0502020204030204" pitchFamily="34" charset="0"/>
              </a:rPr>
              <a:t>залякування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або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тиску</a:t>
            </a:r>
            <a:r>
              <a:rPr lang="ru-RU" sz="1600" i="1" dirty="0">
                <a:latin typeface="Calibri" panose="020F0502020204030204" pitchFamily="34" charset="0"/>
              </a:rPr>
              <a:t> з боку </a:t>
            </a:r>
            <a:r>
              <a:rPr lang="ru-RU" sz="1600" i="1" dirty="0" err="1">
                <a:latin typeface="Calibri" panose="020F0502020204030204" pitchFamily="34" charset="0"/>
              </a:rPr>
              <a:t>керівництва</a:t>
            </a:r>
            <a:r>
              <a:rPr lang="ru-RU" sz="1600" i="1" dirty="0">
                <a:latin typeface="Calibri" panose="020F0502020204030204" pitchFamily="34" charset="0"/>
              </a:rPr>
              <a:t> за </a:t>
            </a:r>
            <a:r>
              <a:rPr lang="ru-RU" sz="1600" i="1" dirty="0" err="1">
                <a:latin typeface="Calibri" panose="020F0502020204030204" pitchFamily="34" charset="0"/>
              </a:rPr>
              <a:t>останній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рік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1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151628"/>
              </p:ext>
            </p:extLst>
          </p:nvPr>
        </p:nvGraphicFramePr>
        <p:xfrm>
          <a:off x="0" y="1412776"/>
          <a:ext cx="4499992" cy="4180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1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846633"/>
              </p:ext>
            </p:extLst>
          </p:nvPr>
        </p:nvGraphicFramePr>
        <p:xfrm>
          <a:off x="4572000" y="1412776"/>
          <a:ext cx="4455036" cy="4180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501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Тиск</a:t>
            </a:r>
            <a:r>
              <a:rPr lang="ru-RU" dirty="0" smtClean="0"/>
              <a:t> з боку </a:t>
            </a:r>
            <a:r>
              <a:rPr lang="ru-RU" dirty="0"/>
              <a:t>керівництва (в розрізі </a:t>
            </a:r>
            <a:r>
              <a:rPr lang="ru-RU" dirty="0" err="1"/>
              <a:t>віку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стикалися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ви</a:t>
            </a:r>
            <a:r>
              <a:rPr lang="ru-RU" sz="1600" i="1" dirty="0">
                <a:latin typeface="Calibri" panose="020F0502020204030204" pitchFamily="34" charset="0"/>
              </a:rPr>
              <a:t> з фактами </a:t>
            </a:r>
            <a:r>
              <a:rPr lang="ru-RU" sz="1600" i="1" dirty="0" err="1">
                <a:latin typeface="Calibri" panose="020F0502020204030204" pitchFamily="34" charset="0"/>
              </a:rPr>
              <a:t>залякування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або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тиску</a:t>
            </a:r>
            <a:r>
              <a:rPr lang="ru-RU" sz="1600" i="1" dirty="0">
                <a:latin typeface="Calibri" panose="020F0502020204030204" pitchFamily="34" charset="0"/>
              </a:rPr>
              <a:t> з боку </a:t>
            </a:r>
            <a:r>
              <a:rPr lang="ru-RU" sz="1600" i="1" dirty="0" err="1">
                <a:latin typeface="Calibri" panose="020F0502020204030204" pitchFamily="34" charset="0"/>
              </a:rPr>
              <a:t>керівництва</a:t>
            </a:r>
            <a:r>
              <a:rPr lang="ru-RU" sz="1600" i="1" dirty="0">
                <a:latin typeface="Calibri" panose="020F0502020204030204" pitchFamily="34" charset="0"/>
              </a:rPr>
              <a:t> за </a:t>
            </a:r>
            <a:r>
              <a:rPr lang="ru-RU" sz="1600" i="1" dirty="0" err="1">
                <a:latin typeface="Calibri" panose="020F0502020204030204" pitchFamily="34" charset="0"/>
              </a:rPr>
              <a:t>останній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рік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1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7547333"/>
              </p:ext>
            </p:extLst>
          </p:nvPr>
        </p:nvGraphicFramePr>
        <p:xfrm>
          <a:off x="107504" y="1412776"/>
          <a:ext cx="892899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885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310494" cy="490538"/>
          </a:xfrm>
        </p:spPr>
        <p:txBody>
          <a:bodyPr/>
          <a:lstStyle/>
          <a:p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готовності</a:t>
            </a:r>
            <a:r>
              <a:rPr lang="ru-RU" dirty="0"/>
              <a:t> </a:t>
            </a:r>
            <a:r>
              <a:rPr lang="ru-RU" dirty="0" err="1"/>
              <a:t>медичного</a:t>
            </a:r>
            <a:r>
              <a:rPr lang="ru-RU" dirty="0"/>
              <a:t> закладу до </a:t>
            </a:r>
            <a:r>
              <a:rPr lang="ru-RU" dirty="0" err="1"/>
              <a:t>роботи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війни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 </a:t>
            </a:r>
            <a:r>
              <a:rPr lang="ru-RU" sz="1600" i="1" dirty="0" err="1">
                <a:latin typeface="Calibri" panose="020F0502020204030204" pitchFamily="34" charset="0"/>
              </a:rPr>
              <a:t>ви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оцінюєте</a:t>
            </a:r>
            <a:r>
              <a:rPr lang="ru-RU" sz="1600" i="1" dirty="0">
                <a:latin typeface="Calibri" panose="020F0502020204030204" pitchFamily="34" charset="0"/>
              </a:rPr>
              <a:t> за </a:t>
            </a:r>
            <a:r>
              <a:rPr lang="ru-RU" sz="1600" i="1" dirty="0" err="1">
                <a:latin typeface="Calibri" panose="020F0502020204030204" pitchFamily="34" charset="0"/>
              </a:rPr>
              <a:t>п'ятибальною</a:t>
            </a:r>
            <a:r>
              <a:rPr lang="ru-RU" sz="1600" i="1" dirty="0">
                <a:latin typeface="Calibri" panose="020F0502020204030204" pitchFamily="34" charset="0"/>
              </a:rPr>
              <a:t>  шкалою </a:t>
            </a:r>
            <a:r>
              <a:rPr lang="ru-RU" sz="1600" i="1" dirty="0" err="1">
                <a:latin typeface="Calibri" panose="020F0502020204030204" pitchFamily="34" charset="0"/>
              </a:rPr>
              <a:t>наступні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 smtClean="0">
                <a:latin typeface="Calibri" panose="020F0502020204030204" pitchFamily="34" charset="0"/>
              </a:rPr>
              <a:t>аспекти</a:t>
            </a:r>
            <a:r>
              <a:rPr lang="ru-RU" sz="1600" i="1" dirty="0" smtClean="0">
                <a:latin typeface="Calibri" panose="020F0502020204030204" pitchFamily="34" charset="0"/>
              </a:rPr>
              <a:t>: </a:t>
            </a:r>
            <a:r>
              <a:rPr lang="ru-RU" sz="1600" i="1" dirty="0" err="1" smtClean="0">
                <a:latin typeface="Calibri" panose="020F0502020204030204" pitchFamily="34" charset="0"/>
              </a:rPr>
              <a:t>готовність</a:t>
            </a:r>
            <a:r>
              <a:rPr lang="ru-RU" sz="1600" i="1" dirty="0" smtClean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вашого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медичного</a:t>
            </a:r>
            <a:r>
              <a:rPr lang="ru-RU" sz="1600" i="1" dirty="0">
                <a:latin typeface="Calibri" panose="020F0502020204030204" pitchFamily="34" charset="0"/>
              </a:rPr>
              <a:t> закладу до </a:t>
            </a:r>
            <a:r>
              <a:rPr lang="ru-RU" sz="1600" i="1" dirty="0" err="1">
                <a:latin typeface="Calibri" panose="020F0502020204030204" pitchFamily="34" charset="0"/>
              </a:rPr>
              <a:t>роботи</a:t>
            </a:r>
            <a:r>
              <a:rPr lang="ru-RU" sz="1600" i="1" dirty="0">
                <a:latin typeface="Calibri" panose="020F0502020204030204" pitchFamily="34" charset="0"/>
              </a:rPr>
              <a:t> в </a:t>
            </a:r>
            <a:r>
              <a:rPr lang="ru-RU" sz="1600" i="1" dirty="0" err="1">
                <a:latin typeface="Calibri" panose="020F0502020204030204" pitchFamily="34" charset="0"/>
              </a:rPr>
              <a:t>умовах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війни</a:t>
            </a:r>
            <a:r>
              <a:rPr lang="ru-RU" sz="1600" i="1" dirty="0" smtClean="0">
                <a:latin typeface="Calibri" panose="020F0502020204030204" pitchFamily="34" charset="0"/>
              </a:rPr>
              <a:t>?  </a:t>
            </a:r>
            <a:r>
              <a:rPr lang="ru-RU" sz="1600" i="1" dirty="0">
                <a:latin typeface="Calibri" panose="020F0502020204030204" pitchFamily="34" charset="0"/>
              </a:rPr>
              <a:t>(за шкалою </a:t>
            </a:r>
            <a:r>
              <a:rPr lang="ru-RU" sz="1600" i="1" dirty="0" err="1">
                <a:latin typeface="Calibri" panose="020F0502020204030204" pitchFamily="34" charset="0"/>
              </a:rPr>
              <a:t>від</a:t>
            </a:r>
            <a:r>
              <a:rPr lang="ru-RU" sz="1600" i="1" dirty="0">
                <a:latin typeface="Calibri" panose="020F0502020204030204" pitchFamily="34" charset="0"/>
              </a:rPr>
              <a:t> 1 до 5, де 1 - </a:t>
            </a:r>
            <a:r>
              <a:rPr lang="ru-RU" sz="1600" i="1" dirty="0" err="1">
                <a:latin typeface="Calibri" panose="020F0502020204030204" pitchFamily="34" charset="0"/>
              </a:rPr>
              <a:t>мінімальна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5 - максимальна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 smtClean="0">
                <a:latin typeface="Calibri" panose="020F0502020204030204" pitchFamily="34" charset="0"/>
              </a:rPr>
              <a:t>).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9449772"/>
              </p:ext>
            </p:extLst>
          </p:nvPr>
        </p:nvGraphicFramePr>
        <p:xfrm>
          <a:off x="1138642" y="1922226"/>
          <a:ext cx="6961750" cy="3899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5"/>
          <p:cNvSpPr/>
          <p:nvPr/>
        </p:nvSpPr>
        <p:spPr>
          <a:xfrm>
            <a:off x="2518351" y="5822205"/>
            <a:ext cx="4186141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Середньозважена оцінка: 3,7</a:t>
            </a:r>
            <a:endParaRPr lang="uk-UA" sz="16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45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Скорочення</a:t>
            </a:r>
            <a:r>
              <a:rPr lang="ru-RU" dirty="0" smtClean="0"/>
              <a:t> персоналу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відбулися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скорочення</a:t>
            </a:r>
            <a:r>
              <a:rPr lang="ru-RU" sz="1600" i="1" dirty="0">
                <a:latin typeface="Calibri" panose="020F0502020204030204" pitchFamily="34" charset="0"/>
              </a:rPr>
              <a:t> персоналу в </a:t>
            </a:r>
            <a:r>
              <a:rPr lang="ru-RU" sz="1600" i="1" dirty="0" err="1">
                <a:latin typeface="Calibri" panose="020F0502020204030204" pitchFamily="34" charset="0"/>
              </a:rPr>
              <a:t>вашому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закладі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після</a:t>
            </a:r>
            <a:r>
              <a:rPr lang="ru-RU" sz="1600" i="1" dirty="0">
                <a:latin typeface="Calibri" panose="020F0502020204030204" pitchFamily="34" charset="0"/>
              </a:rPr>
              <a:t> початку </a:t>
            </a:r>
            <a:r>
              <a:rPr lang="ru-RU" sz="1600" i="1" dirty="0" err="1">
                <a:latin typeface="Calibri" panose="020F0502020204030204" pitchFamily="34" charset="0"/>
              </a:rPr>
              <a:t>повномасштабного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вторгнення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9506537"/>
              </p:ext>
            </p:extLst>
          </p:nvPr>
        </p:nvGraphicFramePr>
        <p:xfrm>
          <a:off x="1187624" y="1626760"/>
          <a:ext cx="7344816" cy="4322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16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/>
              <a:t>персоналу (в розрізі </a:t>
            </a:r>
            <a:r>
              <a:rPr lang="ru-RU" dirty="0" err="1"/>
              <a:t>фаху</a:t>
            </a:r>
            <a:r>
              <a:rPr lang="ru-RU" dirty="0"/>
              <a:t> та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закладу)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відбулися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скорочення</a:t>
            </a:r>
            <a:r>
              <a:rPr lang="ru-RU" sz="1600" i="1" dirty="0">
                <a:latin typeface="Calibri" panose="020F0502020204030204" pitchFamily="34" charset="0"/>
              </a:rPr>
              <a:t> персоналу в </a:t>
            </a:r>
            <a:r>
              <a:rPr lang="ru-RU" sz="1600" i="1" dirty="0" err="1">
                <a:latin typeface="Calibri" panose="020F0502020204030204" pitchFamily="34" charset="0"/>
              </a:rPr>
              <a:t>вашому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закладі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після</a:t>
            </a:r>
            <a:r>
              <a:rPr lang="ru-RU" sz="1600" i="1" dirty="0">
                <a:latin typeface="Calibri" panose="020F0502020204030204" pitchFamily="34" charset="0"/>
              </a:rPr>
              <a:t> початку </a:t>
            </a:r>
            <a:r>
              <a:rPr lang="ru-RU" sz="1600" i="1" dirty="0" err="1">
                <a:latin typeface="Calibri" panose="020F0502020204030204" pitchFamily="34" charset="0"/>
              </a:rPr>
              <a:t>повномасштабного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вторгнення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2527014"/>
              </p:ext>
            </p:extLst>
          </p:nvPr>
        </p:nvGraphicFramePr>
        <p:xfrm>
          <a:off x="5922" y="1844824"/>
          <a:ext cx="4926118" cy="3745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308416"/>
              </p:ext>
            </p:extLst>
          </p:nvPr>
        </p:nvGraphicFramePr>
        <p:xfrm>
          <a:off x="5004048" y="1844824"/>
          <a:ext cx="401497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500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/>
              <a:t>персоналу (в розрізі </a:t>
            </a:r>
            <a:r>
              <a:rPr lang="ru-RU" dirty="0" err="1"/>
              <a:t>допомоги</a:t>
            </a:r>
            <a:r>
              <a:rPr lang="ru-RU" dirty="0"/>
              <a:t> та </a:t>
            </a:r>
            <a:r>
              <a:rPr lang="ru-RU" dirty="0" err="1"/>
              <a:t>регіону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відбулися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скорочення</a:t>
            </a:r>
            <a:r>
              <a:rPr lang="ru-RU" sz="1600" i="1" dirty="0">
                <a:latin typeface="Calibri" panose="020F0502020204030204" pitchFamily="34" charset="0"/>
              </a:rPr>
              <a:t> персоналу в </a:t>
            </a:r>
            <a:r>
              <a:rPr lang="ru-RU" sz="1600" i="1" dirty="0" err="1">
                <a:latin typeface="Calibri" panose="020F0502020204030204" pitchFamily="34" charset="0"/>
              </a:rPr>
              <a:t>вашому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закладі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після</a:t>
            </a:r>
            <a:r>
              <a:rPr lang="ru-RU" sz="1600" i="1" dirty="0">
                <a:latin typeface="Calibri" panose="020F0502020204030204" pitchFamily="34" charset="0"/>
              </a:rPr>
              <a:t> початку </a:t>
            </a:r>
            <a:r>
              <a:rPr lang="ru-RU" sz="1600" i="1" dirty="0" err="1">
                <a:latin typeface="Calibri" panose="020F0502020204030204" pitchFamily="34" charset="0"/>
              </a:rPr>
              <a:t>повномасштабного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вторгнення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275535"/>
              </p:ext>
            </p:extLst>
          </p:nvPr>
        </p:nvGraphicFramePr>
        <p:xfrm>
          <a:off x="78844" y="1844824"/>
          <a:ext cx="4421148" cy="3673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894099"/>
              </p:ext>
            </p:extLst>
          </p:nvPr>
        </p:nvGraphicFramePr>
        <p:xfrm>
          <a:off x="4572000" y="1772816"/>
          <a:ext cx="437501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404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/>
              <a:t>персоналу (в розрізі </a:t>
            </a:r>
            <a:r>
              <a:rPr lang="ru-RU" dirty="0" err="1"/>
              <a:t>віку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відбулися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скорочення</a:t>
            </a:r>
            <a:r>
              <a:rPr lang="ru-RU" sz="1600" i="1" dirty="0">
                <a:latin typeface="Calibri" panose="020F0502020204030204" pitchFamily="34" charset="0"/>
              </a:rPr>
              <a:t> персоналу в </a:t>
            </a:r>
            <a:r>
              <a:rPr lang="ru-RU" sz="1600" i="1" dirty="0" err="1">
                <a:latin typeface="Calibri" panose="020F0502020204030204" pitchFamily="34" charset="0"/>
              </a:rPr>
              <a:t>вашому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закладі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після</a:t>
            </a:r>
            <a:r>
              <a:rPr lang="ru-RU" sz="1600" i="1" dirty="0">
                <a:latin typeface="Calibri" panose="020F0502020204030204" pitchFamily="34" charset="0"/>
              </a:rPr>
              <a:t> початку </a:t>
            </a:r>
            <a:r>
              <a:rPr lang="ru-RU" sz="1600" i="1" dirty="0" err="1">
                <a:latin typeface="Calibri" panose="020F0502020204030204" pitchFamily="34" charset="0"/>
              </a:rPr>
              <a:t>повномасштабного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вторгнення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3852886"/>
              </p:ext>
            </p:extLst>
          </p:nvPr>
        </p:nvGraphicFramePr>
        <p:xfrm>
          <a:off x="179512" y="1700808"/>
          <a:ext cx="849694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30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Оцінка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профспілки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«Як ви оцінюєте діяльність профспілки медичних працівників протягом трьох останніх років щодо вашого соціального захисту?  (за шкалою від 1 до 5, де 1 - мінімальна оцінка, 5 - максимальна оцінка, а 6 - важко відповісти</a:t>
            </a:r>
            <a:r>
              <a:rPr lang="uk-UA" sz="1600" i="1" dirty="0" smtClean="0">
                <a:latin typeface="Calibri" panose="020F0502020204030204" pitchFamily="34" charset="0"/>
              </a:rPr>
              <a:t>).»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0974337"/>
              </p:ext>
            </p:extLst>
          </p:nvPr>
        </p:nvGraphicFramePr>
        <p:xfrm>
          <a:off x="1259632" y="1796168"/>
          <a:ext cx="7595542" cy="4413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5"/>
          <p:cNvSpPr/>
          <p:nvPr/>
        </p:nvSpPr>
        <p:spPr>
          <a:xfrm>
            <a:off x="2518351" y="5822205"/>
            <a:ext cx="4186141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Середньозважена оцінка: 2,78</a:t>
            </a:r>
            <a:endParaRPr lang="uk-UA" sz="16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53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smtClean="0"/>
              <a:t>Оцінка діяльності </a:t>
            </a:r>
            <a:r>
              <a:rPr lang="ru-RU" dirty="0" err="1" smtClean="0"/>
              <a:t>профспілки</a:t>
            </a:r>
            <a:r>
              <a:rPr lang="ru-RU" dirty="0" smtClean="0"/>
              <a:t> в динаміці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«Як ви оцінюєте діяльність профспілки медичних працівників протягом трьох останніх років щодо вашого соціального захисту?  (за шкалою від 1 до 5, де 1 - мінімальна оцінка, 5 - максимальна оцінка, а 6 - важко відповісти</a:t>
            </a:r>
            <a:r>
              <a:rPr lang="uk-UA" sz="1600" i="1" dirty="0" smtClean="0">
                <a:latin typeface="Calibri" panose="020F0502020204030204" pitchFamily="34" charset="0"/>
              </a:rPr>
              <a:t>).»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561404"/>
              </p:ext>
            </p:extLst>
          </p:nvPr>
        </p:nvGraphicFramePr>
        <p:xfrm>
          <a:off x="78844" y="1922226"/>
          <a:ext cx="8885644" cy="3883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445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smtClean="0"/>
              <a:t>Оцінка діяльності </a:t>
            </a:r>
            <a:r>
              <a:rPr lang="ru-RU" dirty="0" err="1" smtClean="0"/>
              <a:t>профспілки</a:t>
            </a:r>
            <a:r>
              <a:rPr lang="ru-RU" dirty="0"/>
              <a:t> (в розрізі </a:t>
            </a:r>
            <a:r>
              <a:rPr lang="ru-RU" dirty="0" err="1"/>
              <a:t>фаху</a:t>
            </a:r>
            <a:r>
              <a:rPr lang="ru-RU" dirty="0"/>
              <a:t> та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закладу)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«Як ви оцінюєте діяльність профспілки медичних працівників протягом трьох останніх років щодо вашого соціального захисту?  (за шкалою від 1 до 5, де 1 - мінімальна оцінка, 5 - максимальна оцінка, а 6 - важко відповісти</a:t>
            </a:r>
            <a:r>
              <a:rPr lang="uk-UA" sz="1600" i="1" dirty="0" smtClean="0">
                <a:latin typeface="Calibri" panose="020F0502020204030204" pitchFamily="34" charset="0"/>
              </a:rPr>
              <a:t>).»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7" name="Діагра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477700"/>
              </p:ext>
            </p:extLst>
          </p:nvPr>
        </p:nvGraphicFramePr>
        <p:xfrm>
          <a:off x="0" y="1922226"/>
          <a:ext cx="5220072" cy="3739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іагра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274547"/>
              </p:ext>
            </p:extLst>
          </p:nvPr>
        </p:nvGraphicFramePr>
        <p:xfrm>
          <a:off x="4932040" y="1922226"/>
          <a:ext cx="4211960" cy="3739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693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smtClean="0"/>
              <a:t>Оцінка діяльності </a:t>
            </a:r>
            <a:r>
              <a:rPr lang="ru-RU" dirty="0" err="1"/>
              <a:t>профспілки</a:t>
            </a:r>
            <a:r>
              <a:rPr lang="ru-RU" dirty="0"/>
              <a:t> (в розрізі </a:t>
            </a:r>
            <a:r>
              <a:rPr lang="ru-RU" dirty="0" err="1"/>
              <a:t>допомоги</a:t>
            </a:r>
            <a:r>
              <a:rPr lang="ru-RU" dirty="0"/>
              <a:t> та </a:t>
            </a:r>
            <a:r>
              <a:rPr lang="ru-RU" dirty="0" err="1"/>
              <a:t>регіону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«Як ви оцінюєте діяльність профспілки медичних працівників протягом трьох останніх років щодо вашого соціального захисту?  (за шкалою від 1 до 5, де 1 - мінімальна оцінка, 5 - максимальна оцінка, а 6 - важко відповісти</a:t>
            </a:r>
            <a:r>
              <a:rPr lang="uk-UA" sz="1600" i="1" dirty="0" smtClean="0">
                <a:latin typeface="Calibri" panose="020F0502020204030204" pitchFamily="34" charset="0"/>
              </a:rPr>
              <a:t>).»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7" name="Діагра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1782825"/>
              </p:ext>
            </p:extLst>
          </p:nvPr>
        </p:nvGraphicFramePr>
        <p:xfrm>
          <a:off x="-24662" y="1922226"/>
          <a:ext cx="4524654" cy="3811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іагра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5891015"/>
              </p:ext>
            </p:extLst>
          </p:nvPr>
        </p:nvGraphicFramePr>
        <p:xfrm>
          <a:off x="4283968" y="1923452"/>
          <a:ext cx="4748788" cy="3809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474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smtClean="0"/>
              <a:t>Оцінка діяльності </a:t>
            </a:r>
            <a:r>
              <a:rPr lang="ru-RU" dirty="0" err="1"/>
              <a:t>профспілки</a:t>
            </a:r>
            <a:r>
              <a:rPr lang="ru-RU" dirty="0"/>
              <a:t> (в розрізі </a:t>
            </a:r>
            <a:r>
              <a:rPr lang="ru-RU" dirty="0" err="1"/>
              <a:t>віку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«Як ви оцінюєте діяльність профспілки медичних працівників протягом трьох останніх років щодо вашого соціального захисту?  (за шкалою від 1 до 5, де 1 - мінімальна оцінка, 5 - максимальна оцінка, а 6 - важко відповісти</a:t>
            </a:r>
            <a:r>
              <a:rPr lang="uk-UA" sz="1600" i="1" dirty="0" smtClean="0">
                <a:latin typeface="Calibri" panose="020F0502020204030204" pitchFamily="34" charset="0"/>
              </a:rPr>
              <a:t>).»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7" name="Діагра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776846"/>
              </p:ext>
            </p:extLst>
          </p:nvPr>
        </p:nvGraphicFramePr>
        <p:xfrm>
          <a:off x="0" y="1922226"/>
          <a:ext cx="8964488" cy="3739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098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Колеги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пішли</a:t>
            </a:r>
            <a:r>
              <a:rPr lang="ru-RU" dirty="0" smtClean="0"/>
              <a:t> в </a:t>
            </a:r>
            <a:r>
              <a:rPr lang="ru-RU" dirty="0" err="1" smtClean="0"/>
              <a:t>сили</a:t>
            </a:r>
            <a:r>
              <a:rPr lang="ru-RU" dirty="0" smtClean="0"/>
              <a:t> оборони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були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серед</a:t>
            </a:r>
            <a:r>
              <a:rPr lang="ru-RU" sz="1600" i="1" dirty="0">
                <a:latin typeface="Calibri" panose="020F0502020204030204" pitchFamily="34" charset="0"/>
              </a:rPr>
              <a:t> ваших </a:t>
            </a:r>
            <a:r>
              <a:rPr lang="ru-RU" sz="1600" i="1" dirty="0" err="1">
                <a:latin typeface="Calibri" panose="020F0502020204030204" pitchFamily="34" charset="0"/>
              </a:rPr>
              <a:t>колег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ті</a:t>
            </a:r>
            <a:r>
              <a:rPr lang="ru-RU" sz="1600" i="1" dirty="0">
                <a:latin typeface="Calibri" panose="020F0502020204030204" pitchFamily="34" charset="0"/>
              </a:rPr>
              <a:t>, </a:t>
            </a:r>
            <a:r>
              <a:rPr lang="ru-RU" sz="1600" i="1" dirty="0" err="1">
                <a:latin typeface="Calibri" panose="020F0502020204030204" pitchFamily="34" charset="0"/>
              </a:rPr>
              <a:t>які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пішли</a:t>
            </a:r>
            <a:r>
              <a:rPr lang="ru-RU" sz="1600" i="1" dirty="0">
                <a:latin typeface="Calibri" panose="020F0502020204030204" pitchFamily="34" charset="0"/>
              </a:rPr>
              <a:t>  </a:t>
            </a:r>
            <a:r>
              <a:rPr lang="ru-RU" sz="1600" i="1" dirty="0" err="1">
                <a:latin typeface="Calibri" panose="020F0502020204030204" pitchFamily="34" charset="0"/>
              </a:rPr>
              <a:t>служити</a:t>
            </a:r>
            <a:r>
              <a:rPr lang="ru-RU" sz="1600" i="1" dirty="0">
                <a:latin typeface="Calibri" panose="020F0502020204030204" pitchFamily="34" charset="0"/>
              </a:rPr>
              <a:t> в </a:t>
            </a:r>
            <a:r>
              <a:rPr lang="ru-RU" sz="1600" i="1" dirty="0" err="1">
                <a:latin typeface="Calibri" panose="020F0502020204030204" pitchFamily="34" charset="0"/>
              </a:rPr>
              <a:t>сили</a:t>
            </a:r>
            <a:r>
              <a:rPr lang="ru-RU" sz="1600" i="1" dirty="0">
                <a:latin typeface="Calibri" panose="020F0502020204030204" pitchFamily="34" charset="0"/>
              </a:rPr>
              <a:t> оборони </a:t>
            </a:r>
            <a:r>
              <a:rPr lang="ru-RU" sz="1600" i="1" dirty="0" err="1">
                <a:latin typeface="Calibri" panose="020F0502020204030204" pitchFamily="34" charset="0"/>
              </a:rPr>
              <a:t>України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після</a:t>
            </a:r>
            <a:r>
              <a:rPr lang="ru-RU" sz="1600" i="1" dirty="0">
                <a:latin typeface="Calibri" panose="020F0502020204030204" pitchFamily="34" charset="0"/>
              </a:rPr>
              <a:t> початку </a:t>
            </a:r>
            <a:r>
              <a:rPr lang="ru-RU" sz="1600" i="1" dirty="0" err="1">
                <a:latin typeface="Calibri" panose="020F0502020204030204" pitchFamily="34" charset="0"/>
              </a:rPr>
              <a:t>повномасштабної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війни</a:t>
            </a:r>
            <a:r>
              <a:rPr lang="ru-RU" sz="1600" i="1" dirty="0">
                <a:latin typeface="Calibri" panose="020F0502020204030204" pitchFamily="34" charset="0"/>
              </a:rPr>
              <a:t>? 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907499"/>
              </p:ext>
            </p:extLst>
          </p:nvPr>
        </p:nvGraphicFramePr>
        <p:xfrm>
          <a:off x="1403648" y="1671032"/>
          <a:ext cx="7381800" cy="4375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706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310494" cy="490538"/>
          </a:xfrm>
        </p:spPr>
        <p:txBody>
          <a:bodyPr/>
          <a:lstStyle/>
          <a:p>
            <a:r>
              <a:rPr lang="ru-RU" dirty="0"/>
              <a:t>Оцінка </a:t>
            </a:r>
            <a:r>
              <a:rPr lang="ru-RU" dirty="0" err="1"/>
              <a:t>готовності</a:t>
            </a:r>
            <a:r>
              <a:rPr lang="ru-RU" dirty="0"/>
              <a:t> </a:t>
            </a:r>
            <a:r>
              <a:rPr lang="ru-RU" dirty="0" err="1"/>
              <a:t>медичного</a:t>
            </a:r>
            <a:r>
              <a:rPr lang="ru-RU" dirty="0"/>
              <a:t> закладу до роботи в умовах війни (в розрізі </a:t>
            </a:r>
            <a:r>
              <a:rPr lang="ru-RU" dirty="0" err="1"/>
              <a:t>фаху</a:t>
            </a:r>
            <a:r>
              <a:rPr lang="ru-RU" dirty="0"/>
              <a:t> та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закладу)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</a:rPr>
              <a:t>Як </a:t>
            </a:r>
            <a:r>
              <a:rPr lang="ru-RU" sz="1600" i="1" dirty="0" err="1">
                <a:latin typeface="Calibri" panose="020F0502020204030204" pitchFamily="34" charset="0"/>
              </a:rPr>
              <a:t>ви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оцінюєте</a:t>
            </a:r>
            <a:r>
              <a:rPr lang="ru-RU" sz="1600" i="1" dirty="0">
                <a:latin typeface="Calibri" panose="020F0502020204030204" pitchFamily="34" charset="0"/>
              </a:rPr>
              <a:t> за </a:t>
            </a:r>
            <a:r>
              <a:rPr lang="ru-RU" sz="1600" i="1" dirty="0" err="1">
                <a:latin typeface="Calibri" panose="020F0502020204030204" pitchFamily="34" charset="0"/>
              </a:rPr>
              <a:t>п'ятибальною</a:t>
            </a:r>
            <a:r>
              <a:rPr lang="ru-RU" sz="1600" i="1" dirty="0">
                <a:latin typeface="Calibri" panose="020F0502020204030204" pitchFamily="34" charset="0"/>
              </a:rPr>
              <a:t>  шкалою </a:t>
            </a:r>
            <a:r>
              <a:rPr lang="ru-RU" sz="1600" i="1" dirty="0" err="1">
                <a:latin typeface="Calibri" panose="020F0502020204030204" pitchFamily="34" charset="0"/>
              </a:rPr>
              <a:t>наступні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 smtClean="0">
                <a:latin typeface="Calibri" panose="020F0502020204030204" pitchFamily="34" charset="0"/>
              </a:rPr>
              <a:t>аспекти</a:t>
            </a:r>
            <a:r>
              <a:rPr lang="ru-RU" sz="1600" i="1" dirty="0" smtClean="0">
                <a:latin typeface="Calibri" panose="020F0502020204030204" pitchFamily="34" charset="0"/>
              </a:rPr>
              <a:t>: </a:t>
            </a:r>
            <a:r>
              <a:rPr lang="ru-RU" sz="1600" i="1" dirty="0" err="1" smtClean="0">
                <a:latin typeface="Calibri" panose="020F0502020204030204" pitchFamily="34" charset="0"/>
              </a:rPr>
              <a:t>готовність</a:t>
            </a:r>
            <a:r>
              <a:rPr lang="ru-RU" sz="1600" i="1" dirty="0" smtClean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вашого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медичного</a:t>
            </a:r>
            <a:r>
              <a:rPr lang="ru-RU" sz="1600" i="1" dirty="0">
                <a:latin typeface="Calibri" panose="020F0502020204030204" pitchFamily="34" charset="0"/>
              </a:rPr>
              <a:t> закладу до </a:t>
            </a:r>
            <a:r>
              <a:rPr lang="ru-RU" sz="1600" i="1" dirty="0" err="1">
                <a:latin typeface="Calibri" panose="020F0502020204030204" pitchFamily="34" charset="0"/>
              </a:rPr>
              <a:t>роботи</a:t>
            </a:r>
            <a:r>
              <a:rPr lang="ru-RU" sz="1600" i="1" dirty="0">
                <a:latin typeface="Calibri" panose="020F0502020204030204" pitchFamily="34" charset="0"/>
              </a:rPr>
              <a:t> в </a:t>
            </a:r>
            <a:r>
              <a:rPr lang="ru-RU" sz="1600" i="1" dirty="0" err="1">
                <a:latin typeface="Calibri" panose="020F0502020204030204" pitchFamily="34" charset="0"/>
              </a:rPr>
              <a:t>умовах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війни</a:t>
            </a:r>
            <a:r>
              <a:rPr lang="ru-RU" sz="1600" i="1" dirty="0" smtClean="0">
                <a:latin typeface="Calibri" panose="020F0502020204030204" pitchFamily="34" charset="0"/>
              </a:rPr>
              <a:t>?  </a:t>
            </a:r>
            <a:r>
              <a:rPr lang="ru-RU" sz="1600" i="1" dirty="0">
                <a:latin typeface="Calibri" panose="020F0502020204030204" pitchFamily="34" charset="0"/>
              </a:rPr>
              <a:t>(за шкалою </a:t>
            </a:r>
            <a:r>
              <a:rPr lang="ru-RU" sz="1600" i="1" dirty="0" err="1">
                <a:latin typeface="Calibri" panose="020F0502020204030204" pitchFamily="34" charset="0"/>
              </a:rPr>
              <a:t>від</a:t>
            </a:r>
            <a:r>
              <a:rPr lang="ru-RU" sz="1600" i="1" dirty="0">
                <a:latin typeface="Calibri" panose="020F0502020204030204" pitchFamily="34" charset="0"/>
              </a:rPr>
              <a:t> 1 до 5, де 1 - </a:t>
            </a:r>
            <a:r>
              <a:rPr lang="ru-RU" sz="1600" i="1" dirty="0" err="1">
                <a:latin typeface="Calibri" panose="020F0502020204030204" pitchFamily="34" charset="0"/>
              </a:rPr>
              <a:t>мінімальна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>
                <a:latin typeface="Calibri" panose="020F0502020204030204" pitchFamily="34" charset="0"/>
              </a:rPr>
              <a:t>, 5 - максимальна </a:t>
            </a:r>
            <a:r>
              <a:rPr lang="ru-RU" sz="1600" i="1" dirty="0" err="1">
                <a:latin typeface="Calibri" panose="020F0502020204030204" pitchFamily="34" charset="0"/>
              </a:rPr>
              <a:t>оцінка</a:t>
            </a:r>
            <a:r>
              <a:rPr lang="ru-RU" sz="1600" i="1" dirty="0" smtClean="0">
                <a:latin typeface="Calibri" panose="020F0502020204030204" pitchFamily="34" charset="0"/>
              </a:rPr>
              <a:t>).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7" name="Діаграма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156888"/>
              </p:ext>
            </p:extLst>
          </p:nvPr>
        </p:nvGraphicFramePr>
        <p:xfrm>
          <a:off x="0" y="1922226"/>
          <a:ext cx="5220072" cy="3811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іаграма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1870494"/>
              </p:ext>
            </p:extLst>
          </p:nvPr>
        </p:nvGraphicFramePr>
        <p:xfrm>
          <a:off x="4869142" y="1922226"/>
          <a:ext cx="4167354" cy="3811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21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Колеги</a:t>
            </a:r>
            <a:r>
              <a:rPr lang="ru-RU" dirty="0" smtClean="0"/>
              <a:t>, що </a:t>
            </a:r>
            <a:r>
              <a:rPr lang="ru-RU" dirty="0" err="1" smtClean="0"/>
              <a:t>пішли</a:t>
            </a:r>
            <a:r>
              <a:rPr lang="ru-RU" dirty="0" smtClean="0"/>
              <a:t> в </a:t>
            </a:r>
            <a:r>
              <a:rPr lang="ru-RU" dirty="0" err="1" smtClean="0"/>
              <a:t>сили</a:t>
            </a:r>
            <a:r>
              <a:rPr lang="ru-RU" dirty="0" smtClean="0"/>
              <a:t> </a:t>
            </a:r>
            <a:r>
              <a:rPr lang="ru-RU" dirty="0"/>
              <a:t>оборони (в розрізі </a:t>
            </a:r>
            <a:r>
              <a:rPr lang="ru-RU" dirty="0" err="1"/>
              <a:t>фаху</a:t>
            </a:r>
            <a:r>
              <a:rPr lang="ru-RU" dirty="0"/>
              <a:t> та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закладу)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були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серед</a:t>
            </a:r>
            <a:r>
              <a:rPr lang="ru-RU" sz="1600" i="1" dirty="0">
                <a:latin typeface="Calibri" panose="020F0502020204030204" pitchFamily="34" charset="0"/>
              </a:rPr>
              <a:t> ваших </a:t>
            </a:r>
            <a:r>
              <a:rPr lang="ru-RU" sz="1600" i="1" dirty="0" err="1">
                <a:latin typeface="Calibri" panose="020F0502020204030204" pitchFamily="34" charset="0"/>
              </a:rPr>
              <a:t>колег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ті</a:t>
            </a:r>
            <a:r>
              <a:rPr lang="ru-RU" sz="1600" i="1" dirty="0">
                <a:latin typeface="Calibri" panose="020F0502020204030204" pitchFamily="34" charset="0"/>
              </a:rPr>
              <a:t>, </a:t>
            </a:r>
            <a:r>
              <a:rPr lang="ru-RU" sz="1600" i="1" dirty="0" err="1">
                <a:latin typeface="Calibri" panose="020F0502020204030204" pitchFamily="34" charset="0"/>
              </a:rPr>
              <a:t>які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пішли</a:t>
            </a:r>
            <a:r>
              <a:rPr lang="ru-RU" sz="1600" i="1" dirty="0">
                <a:latin typeface="Calibri" panose="020F0502020204030204" pitchFamily="34" charset="0"/>
              </a:rPr>
              <a:t>  </a:t>
            </a:r>
            <a:r>
              <a:rPr lang="ru-RU" sz="1600" i="1" dirty="0" err="1">
                <a:latin typeface="Calibri" panose="020F0502020204030204" pitchFamily="34" charset="0"/>
              </a:rPr>
              <a:t>служити</a:t>
            </a:r>
            <a:r>
              <a:rPr lang="ru-RU" sz="1600" i="1" dirty="0">
                <a:latin typeface="Calibri" panose="020F0502020204030204" pitchFamily="34" charset="0"/>
              </a:rPr>
              <a:t> в </a:t>
            </a:r>
            <a:r>
              <a:rPr lang="ru-RU" sz="1600" i="1" dirty="0" err="1">
                <a:latin typeface="Calibri" panose="020F0502020204030204" pitchFamily="34" charset="0"/>
              </a:rPr>
              <a:t>сили</a:t>
            </a:r>
            <a:r>
              <a:rPr lang="ru-RU" sz="1600" i="1" dirty="0">
                <a:latin typeface="Calibri" panose="020F0502020204030204" pitchFamily="34" charset="0"/>
              </a:rPr>
              <a:t> оборони </a:t>
            </a:r>
            <a:r>
              <a:rPr lang="ru-RU" sz="1600" i="1" dirty="0" err="1">
                <a:latin typeface="Calibri" panose="020F0502020204030204" pitchFamily="34" charset="0"/>
              </a:rPr>
              <a:t>України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після</a:t>
            </a:r>
            <a:r>
              <a:rPr lang="ru-RU" sz="1600" i="1" dirty="0">
                <a:latin typeface="Calibri" panose="020F0502020204030204" pitchFamily="34" charset="0"/>
              </a:rPr>
              <a:t> початку </a:t>
            </a:r>
            <a:r>
              <a:rPr lang="ru-RU" sz="1600" i="1" dirty="0" err="1">
                <a:latin typeface="Calibri" panose="020F0502020204030204" pitchFamily="34" charset="0"/>
              </a:rPr>
              <a:t>повномасштабної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війни</a:t>
            </a:r>
            <a:r>
              <a:rPr lang="ru-RU" sz="1600" i="1" dirty="0">
                <a:latin typeface="Calibri" panose="020F0502020204030204" pitchFamily="34" charset="0"/>
              </a:rPr>
              <a:t>? 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6111262"/>
              </p:ext>
            </p:extLst>
          </p:nvPr>
        </p:nvGraphicFramePr>
        <p:xfrm>
          <a:off x="0" y="1700808"/>
          <a:ext cx="5148064" cy="3761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5731404"/>
              </p:ext>
            </p:extLst>
          </p:nvPr>
        </p:nvGraphicFramePr>
        <p:xfrm>
          <a:off x="4932040" y="1626760"/>
          <a:ext cx="4211960" cy="4250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837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454510" cy="490538"/>
          </a:xfrm>
        </p:spPr>
        <p:txBody>
          <a:bodyPr/>
          <a:lstStyle/>
          <a:p>
            <a:r>
              <a:rPr lang="ru-RU" dirty="0" err="1" smtClean="0"/>
              <a:t>Колеги</a:t>
            </a:r>
            <a:r>
              <a:rPr lang="ru-RU" dirty="0" smtClean="0"/>
              <a:t>, що </a:t>
            </a:r>
            <a:r>
              <a:rPr lang="ru-RU" dirty="0" err="1" smtClean="0"/>
              <a:t>пішли</a:t>
            </a:r>
            <a:r>
              <a:rPr lang="ru-RU" dirty="0" smtClean="0"/>
              <a:t> в </a:t>
            </a:r>
            <a:r>
              <a:rPr lang="ru-RU" dirty="0" err="1" smtClean="0"/>
              <a:t>сили</a:t>
            </a:r>
            <a:r>
              <a:rPr lang="ru-RU" dirty="0" smtClean="0"/>
              <a:t> </a:t>
            </a:r>
            <a:r>
              <a:rPr lang="ru-RU" dirty="0"/>
              <a:t>оборони (в розрізі </a:t>
            </a:r>
            <a:r>
              <a:rPr lang="ru-RU" dirty="0" err="1"/>
              <a:t>допомоги</a:t>
            </a:r>
            <a:r>
              <a:rPr lang="ru-RU" dirty="0"/>
              <a:t> та </a:t>
            </a:r>
            <a:r>
              <a:rPr lang="ru-RU" dirty="0" err="1"/>
              <a:t>регіону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були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серед</a:t>
            </a:r>
            <a:r>
              <a:rPr lang="ru-RU" sz="1600" i="1" dirty="0">
                <a:latin typeface="Calibri" panose="020F0502020204030204" pitchFamily="34" charset="0"/>
              </a:rPr>
              <a:t> ваших </a:t>
            </a:r>
            <a:r>
              <a:rPr lang="ru-RU" sz="1600" i="1" dirty="0" err="1">
                <a:latin typeface="Calibri" panose="020F0502020204030204" pitchFamily="34" charset="0"/>
              </a:rPr>
              <a:t>колег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ті</a:t>
            </a:r>
            <a:r>
              <a:rPr lang="ru-RU" sz="1600" i="1" dirty="0">
                <a:latin typeface="Calibri" panose="020F0502020204030204" pitchFamily="34" charset="0"/>
              </a:rPr>
              <a:t>, </a:t>
            </a:r>
            <a:r>
              <a:rPr lang="ru-RU" sz="1600" i="1" dirty="0" err="1">
                <a:latin typeface="Calibri" panose="020F0502020204030204" pitchFamily="34" charset="0"/>
              </a:rPr>
              <a:t>які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пішли</a:t>
            </a:r>
            <a:r>
              <a:rPr lang="ru-RU" sz="1600" i="1" dirty="0">
                <a:latin typeface="Calibri" panose="020F0502020204030204" pitchFamily="34" charset="0"/>
              </a:rPr>
              <a:t>  </a:t>
            </a:r>
            <a:r>
              <a:rPr lang="ru-RU" sz="1600" i="1" dirty="0" err="1">
                <a:latin typeface="Calibri" panose="020F0502020204030204" pitchFamily="34" charset="0"/>
              </a:rPr>
              <a:t>служити</a:t>
            </a:r>
            <a:r>
              <a:rPr lang="ru-RU" sz="1600" i="1" dirty="0">
                <a:latin typeface="Calibri" panose="020F0502020204030204" pitchFamily="34" charset="0"/>
              </a:rPr>
              <a:t> в </a:t>
            </a:r>
            <a:r>
              <a:rPr lang="ru-RU" sz="1600" i="1" dirty="0" err="1">
                <a:latin typeface="Calibri" panose="020F0502020204030204" pitchFamily="34" charset="0"/>
              </a:rPr>
              <a:t>сили</a:t>
            </a:r>
            <a:r>
              <a:rPr lang="ru-RU" sz="1600" i="1" dirty="0">
                <a:latin typeface="Calibri" panose="020F0502020204030204" pitchFamily="34" charset="0"/>
              </a:rPr>
              <a:t> оборони </a:t>
            </a:r>
            <a:r>
              <a:rPr lang="ru-RU" sz="1600" i="1" dirty="0" err="1">
                <a:latin typeface="Calibri" panose="020F0502020204030204" pitchFamily="34" charset="0"/>
              </a:rPr>
              <a:t>України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після</a:t>
            </a:r>
            <a:r>
              <a:rPr lang="ru-RU" sz="1600" i="1" dirty="0">
                <a:latin typeface="Calibri" panose="020F0502020204030204" pitchFamily="34" charset="0"/>
              </a:rPr>
              <a:t> початку </a:t>
            </a:r>
            <a:r>
              <a:rPr lang="ru-RU" sz="1600" i="1" dirty="0" err="1">
                <a:latin typeface="Calibri" panose="020F0502020204030204" pitchFamily="34" charset="0"/>
              </a:rPr>
              <a:t>повномасштабної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війни</a:t>
            </a:r>
            <a:r>
              <a:rPr lang="ru-RU" sz="1600" i="1" dirty="0">
                <a:latin typeface="Calibri" panose="020F0502020204030204" pitchFamily="34" charset="0"/>
              </a:rPr>
              <a:t>? 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0558607"/>
              </p:ext>
            </p:extLst>
          </p:nvPr>
        </p:nvGraphicFramePr>
        <p:xfrm>
          <a:off x="0" y="1772816"/>
          <a:ext cx="471601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4549279"/>
              </p:ext>
            </p:extLst>
          </p:nvPr>
        </p:nvGraphicFramePr>
        <p:xfrm>
          <a:off x="4572000" y="1626760"/>
          <a:ext cx="4666690" cy="403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935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Колеги</a:t>
            </a:r>
            <a:r>
              <a:rPr lang="ru-RU" dirty="0" smtClean="0"/>
              <a:t>, що </a:t>
            </a:r>
            <a:r>
              <a:rPr lang="ru-RU" dirty="0" err="1" smtClean="0"/>
              <a:t>пішли</a:t>
            </a:r>
            <a:r>
              <a:rPr lang="ru-RU" dirty="0" smtClean="0"/>
              <a:t> в </a:t>
            </a:r>
            <a:r>
              <a:rPr lang="ru-RU" dirty="0" err="1" smtClean="0"/>
              <a:t>сили</a:t>
            </a:r>
            <a:r>
              <a:rPr lang="ru-RU" dirty="0" smtClean="0"/>
              <a:t> </a:t>
            </a:r>
            <a:r>
              <a:rPr lang="ru-RU" dirty="0"/>
              <a:t>оборони (в розрізі </a:t>
            </a:r>
            <a:r>
              <a:rPr lang="ru-RU" dirty="0" err="1"/>
              <a:t>віку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були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серед</a:t>
            </a:r>
            <a:r>
              <a:rPr lang="ru-RU" sz="1600" i="1" dirty="0">
                <a:latin typeface="Calibri" panose="020F0502020204030204" pitchFamily="34" charset="0"/>
              </a:rPr>
              <a:t> ваших </a:t>
            </a:r>
            <a:r>
              <a:rPr lang="ru-RU" sz="1600" i="1" dirty="0" err="1">
                <a:latin typeface="Calibri" panose="020F0502020204030204" pitchFamily="34" charset="0"/>
              </a:rPr>
              <a:t>колег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ті</a:t>
            </a:r>
            <a:r>
              <a:rPr lang="ru-RU" sz="1600" i="1" dirty="0">
                <a:latin typeface="Calibri" panose="020F0502020204030204" pitchFamily="34" charset="0"/>
              </a:rPr>
              <a:t>, </a:t>
            </a:r>
            <a:r>
              <a:rPr lang="ru-RU" sz="1600" i="1" dirty="0" err="1">
                <a:latin typeface="Calibri" panose="020F0502020204030204" pitchFamily="34" charset="0"/>
              </a:rPr>
              <a:t>які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пішли</a:t>
            </a:r>
            <a:r>
              <a:rPr lang="ru-RU" sz="1600" i="1" dirty="0">
                <a:latin typeface="Calibri" panose="020F0502020204030204" pitchFamily="34" charset="0"/>
              </a:rPr>
              <a:t>  </a:t>
            </a:r>
            <a:r>
              <a:rPr lang="ru-RU" sz="1600" i="1" dirty="0" err="1">
                <a:latin typeface="Calibri" panose="020F0502020204030204" pitchFamily="34" charset="0"/>
              </a:rPr>
              <a:t>служити</a:t>
            </a:r>
            <a:r>
              <a:rPr lang="ru-RU" sz="1600" i="1" dirty="0">
                <a:latin typeface="Calibri" panose="020F0502020204030204" pitchFamily="34" charset="0"/>
              </a:rPr>
              <a:t> в </a:t>
            </a:r>
            <a:r>
              <a:rPr lang="ru-RU" sz="1600" i="1" dirty="0" err="1">
                <a:latin typeface="Calibri" panose="020F0502020204030204" pitchFamily="34" charset="0"/>
              </a:rPr>
              <a:t>сили</a:t>
            </a:r>
            <a:r>
              <a:rPr lang="ru-RU" sz="1600" i="1" dirty="0">
                <a:latin typeface="Calibri" panose="020F0502020204030204" pitchFamily="34" charset="0"/>
              </a:rPr>
              <a:t> оборони </a:t>
            </a:r>
            <a:r>
              <a:rPr lang="ru-RU" sz="1600" i="1" dirty="0" err="1">
                <a:latin typeface="Calibri" panose="020F0502020204030204" pitchFamily="34" charset="0"/>
              </a:rPr>
              <a:t>України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після</a:t>
            </a:r>
            <a:r>
              <a:rPr lang="ru-RU" sz="1600" i="1" dirty="0">
                <a:latin typeface="Calibri" panose="020F0502020204030204" pitchFamily="34" charset="0"/>
              </a:rPr>
              <a:t> початку </a:t>
            </a:r>
            <a:r>
              <a:rPr lang="ru-RU" sz="1600" i="1" dirty="0" err="1">
                <a:latin typeface="Calibri" panose="020F0502020204030204" pitchFamily="34" charset="0"/>
              </a:rPr>
              <a:t>повномасштабної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війни</a:t>
            </a:r>
            <a:r>
              <a:rPr lang="ru-RU" sz="1600" i="1" dirty="0">
                <a:latin typeface="Calibri" panose="020F0502020204030204" pitchFamily="34" charset="0"/>
              </a:rPr>
              <a:t>? 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8761075"/>
              </p:ext>
            </p:extLst>
          </p:nvPr>
        </p:nvGraphicFramePr>
        <p:xfrm>
          <a:off x="0" y="1626760"/>
          <a:ext cx="8748464" cy="403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912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Ознайомлення</a:t>
            </a:r>
            <a:r>
              <a:rPr lang="ru-RU" dirty="0"/>
              <a:t> </a:t>
            </a:r>
            <a:r>
              <a:rPr lang="ru-RU" dirty="0" smtClean="0"/>
              <a:t>з </a:t>
            </a:r>
            <a:r>
              <a:rPr lang="ru-RU" dirty="0" err="1"/>
              <a:t>Проєктом</a:t>
            </a:r>
            <a:r>
              <a:rPr lang="ru-RU" dirty="0"/>
              <a:t> Закону «Про </a:t>
            </a:r>
            <a:r>
              <a:rPr lang="ru-RU" dirty="0" err="1"/>
              <a:t>самоврядування</a:t>
            </a:r>
            <a:r>
              <a:rPr lang="ru-RU" dirty="0"/>
              <a:t> </a:t>
            </a:r>
            <a:r>
              <a:rPr lang="ru-RU" dirty="0" err="1"/>
              <a:t>медичних</a:t>
            </a:r>
            <a:r>
              <a:rPr lang="ru-RU" dirty="0"/>
              <a:t> </a:t>
            </a:r>
            <a:r>
              <a:rPr lang="ru-RU" dirty="0" err="1"/>
              <a:t>професій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»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ознайомлені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ви</a:t>
            </a:r>
            <a:r>
              <a:rPr lang="ru-RU" sz="1600" i="1" dirty="0">
                <a:latin typeface="Calibri" panose="020F0502020204030204" pitchFamily="34" charset="0"/>
              </a:rPr>
              <a:t> з </a:t>
            </a:r>
            <a:r>
              <a:rPr lang="ru-RU" sz="1600" i="1" dirty="0" err="1">
                <a:latin typeface="Calibri" panose="020F0502020204030204" pitchFamily="34" charset="0"/>
              </a:rPr>
              <a:t>Проєктом</a:t>
            </a:r>
            <a:r>
              <a:rPr lang="ru-RU" sz="1600" i="1" dirty="0">
                <a:latin typeface="Calibri" panose="020F0502020204030204" pitchFamily="34" charset="0"/>
              </a:rPr>
              <a:t> Закону «Про </a:t>
            </a:r>
            <a:r>
              <a:rPr lang="ru-RU" sz="1600" i="1" dirty="0" err="1">
                <a:latin typeface="Calibri" panose="020F0502020204030204" pitchFamily="34" charset="0"/>
              </a:rPr>
              <a:t>самоврядування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медичних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професій</a:t>
            </a:r>
            <a:r>
              <a:rPr lang="ru-RU" sz="1600" i="1" dirty="0">
                <a:latin typeface="Calibri" panose="020F0502020204030204" pitchFamily="34" charset="0"/>
              </a:rPr>
              <a:t> в </a:t>
            </a:r>
            <a:r>
              <a:rPr lang="ru-RU" sz="1600" i="1" dirty="0" err="1">
                <a:latin typeface="Calibri" panose="020F0502020204030204" pitchFamily="34" charset="0"/>
              </a:rPr>
              <a:t>Україні</a:t>
            </a:r>
            <a:r>
              <a:rPr lang="ru-RU" sz="1600" i="1" dirty="0">
                <a:latin typeface="Calibri" panose="020F0502020204030204" pitchFamily="34" charset="0"/>
              </a:rPr>
              <a:t>»?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76408"/>
              </p:ext>
            </p:extLst>
          </p:nvPr>
        </p:nvGraphicFramePr>
        <p:xfrm>
          <a:off x="1115616" y="1556792"/>
          <a:ext cx="756084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69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6512" y="19964"/>
            <a:ext cx="8877672" cy="490538"/>
          </a:xfrm>
        </p:spPr>
        <p:txBody>
          <a:bodyPr/>
          <a:lstStyle/>
          <a:p>
            <a:r>
              <a:rPr lang="ru-RU" dirty="0" err="1" smtClean="0"/>
              <a:t>Ознайомлення</a:t>
            </a:r>
            <a:r>
              <a:rPr lang="ru-RU" dirty="0"/>
              <a:t> </a:t>
            </a:r>
            <a:r>
              <a:rPr lang="ru-RU" dirty="0" smtClean="0"/>
              <a:t>з </a:t>
            </a:r>
            <a:r>
              <a:rPr lang="ru-RU" dirty="0" err="1"/>
              <a:t>Проєктом</a:t>
            </a:r>
            <a:r>
              <a:rPr lang="ru-RU" dirty="0"/>
              <a:t> Закону «Про </a:t>
            </a:r>
            <a:r>
              <a:rPr lang="ru-RU" dirty="0" err="1"/>
              <a:t>самоврядування</a:t>
            </a:r>
            <a:r>
              <a:rPr lang="ru-RU" dirty="0"/>
              <a:t> </a:t>
            </a:r>
            <a:r>
              <a:rPr lang="ru-RU" dirty="0" err="1"/>
              <a:t>медичних</a:t>
            </a:r>
            <a:r>
              <a:rPr lang="ru-RU" dirty="0"/>
              <a:t> </a:t>
            </a:r>
            <a:r>
              <a:rPr lang="ru-RU" dirty="0" err="1"/>
              <a:t>професій</a:t>
            </a:r>
            <a:r>
              <a:rPr lang="ru-RU" dirty="0"/>
              <a:t> в Україні» (в розрізі </a:t>
            </a:r>
            <a:r>
              <a:rPr lang="ru-RU" dirty="0" err="1"/>
              <a:t>фаху</a:t>
            </a:r>
            <a:r>
              <a:rPr lang="ru-RU" dirty="0"/>
              <a:t> та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закладу)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ознайомлені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ви</a:t>
            </a:r>
            <a:r>
              <a:rPr lang="ru-RU" sz="1600" i="1" dirty="0">
                <a:latin typeface="Calibri" panose="020F0502020204030204" pitchFamily="34" charset="0"/>
              </a:rPr>
              <a:t> з </a:t>
            </a:r>
            <a:r>
              <a:rPr lang="ru-RU" sz="1600" i="1" dirty="0" err="1">
                <a:latin typeface="Calibri" panose="020F0502020204030204" pitchFamily="34" charset="0"/>
              </a:rPr>
              <a:t>Проєктом</a:t>
            </a:r>
            <a:r>
              <a:rPr lang="ru-RU" sz="1600" i="1" dirty="0">
                <a:latin typeface="Calibri" panose="020F0502020204030204" pitchFamily="34" charset="0"/>
              </a:rPr>
              <a:t> Закону «Про </a:t>
            </a:r>
            <a:r>
              <a:rPr lang="ru-RU" sz="1600" i="1" dirty="0" err="1">
                <a:latin typeface="Calibri" panose="020F0502020204030204" pitchFamily="34" charset="0"/>
              </a:rPr>
              <a:t>самоврядування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медичних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професій</a:t>
            </a:r>
            <a:r>
              <a:rPr lang="ru-RU" sz="1600" i="1" dirty="0">
                <a:latin typeface="Calibri" panose="020F0502020204030204" pitchFamily="34" charset="0"/>
              </a:rPr>
              <a:t> в </a:t>
            </a:r>
            <a:r>
              <a:rPr lang="ru-RU" sz="1600" i="1" dirty="0" err="1">
                <a:latin typeface="Calibri" panose="020F0502020204030204" pitchFamily="34" charset="0"/>
              </a:rPr>
              <a:t>Україні</a:t>
            </a:r>
            <a:r>
              <a:rPr lang="ru-RU" sz="1600" i="1" dirty="0">
                <a:latin typeface="Calibri" panose="020F0502020204030204" pitchFamily="34" charset="0"/>
              </a:rPr>
              <a:t>»?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8542646"/>
              </p:ext>
            </p:extLst>
          </p:nvPr>
        </p:nvGraphicFramePr>
        <p:xfrm>
          <a:off x="0" y="1484784"/>
          <a:ext cx="5004048" cy="3905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2871969"/>
              </p:ext>
            </p:extLst>
          </p:nvPr>
        </p:nvGraphicFramePr>
        <p:xfrm>
          <a:off x="4788024" y="1484784"/>
          <a:ext cx="441427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203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Ознайомлення</a:t>
            </a:r>
            <a:r>
              <a:rPr lang="ru-RU" dirty="0"/>
              <a:t> </a:t>
            </a:r>
            <a:r>
              <a:rPr lang="ru-RU" dirty="0" smtClean="0"/>
              <a:t>з </a:t>
            </a:r>
            <a:r>
              <a:rPr lang="ru-RU" dirty="0" err="1"/>
              <a:t>Проєктом</a:t>
            </a:r>
            <a:r>
              <a:rPr lang="ru-RU" dirty="0"/>
              <a:t> Закону «Про </a:t>
            </a:r>
            <a:r>
              <a:rPr lang="ru-RU" dirty="0" err="1"/>
              <a:t>самоврядування</a:t>
            </a:r>
            <a:r>
              <a:rPr lang="ru-RU" dirty="0"/>
              <a:t> </a:t>
            </a:r>
            <a:r>
              <a:rPr lang="ru-RU" dirty="0" err="1"/>
              <a:t>медичних</a:t>
            </a:r>
            <a:r>
              <a:rPr lang="ru-RU" dirty="0"/>
              <a:t> </a:t>
            </a:r>
            <a:r>
              <a:rPr lang="ru-RU" dirty="0" err="1"/>
              <a:t>професій</a:t>
            </a:r>
            <a:r>
              <a:rPr lang="ru-RU" dirty="0"/>
              <a:t> в Україні» (в розрізі </a:t>
            </a:r>
            <a:r>
              <a:rPr lang="ru-RU" dirty="0" err="1"/>
              <a:t>допомоги</a:t>
            </a:r>
            <a:r>
              <a:rPr lang="ru-RU" dirty="0"/>
              <a:t> та </a:t>
            </a:r>
            <a:r>
              <a:rPr lang="ru-RU" dirty="0" err="1"/>
              <a:t>регіону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ознайомлені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ви</a:t>
            </a:r>
            <a:r>
              <a:rPr lang="ru-RU" sz="1600" i="1" dirty="0">
                <a:latin typeface="Calibri" panose="020F0502020204030204" pitchFamily="34" charset="0"/>
              </a:rPr>
              <a:t> з </a:t>
            </a:r>
            <a:r>
              <a:rPr lang="ru-RU" sz="1600" i="1" dirty="0" err="1">
                <a:latin typeface="Calibri" panose="020F0502020204030204" pitchFamily="34" charset="0"/>
              </a:rPr>
              <a:t>Проєктом</a:t>
            </a:r>
            <a:r>
              <a:rPr lang="ru-RU" sz="1600" i="1" dirty="0">
                <a:latin typeface="Calibri" panose="020F0502020204030204" pitchFamily="34" charset="0"/>
              </a:rPr>
              <a:t> Закону «Про </a:t>
            </a:r>
            <a:r>
              <a:rPr lang="ru-RU" sz="1600" i="1" dirty="0" err="1">
                <a:latin typeface="Calibri" panose="020F0502020204030204" pitchFamily="34" charset="0"/>
              </a:rPr>
              <a:t>самоврядування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медичних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професій</a:t>
            </a:r>
            <a:r>
              <a:rPr lang="ru-RU" sz="1600" i="1" dirty="0">
                <a:latin typeface="Calibri" panose="020F0502020204030204" pitchFamily="34" charset="0"/>
              </a:rPr>
              <a:t> в </a:t>
            </a:r>
            <a:r>
              <a:rPr lang="ru-RU" sz="1600" i="1" dirty="0" err="1">
                <a:latin typeface="Calibri" panose="020F0502020204030204" pitchFamily="34" charset="0"/>
              </a:rPr>
              <a:t>Україні</a:t>
            </a:r>
            <a:r>
              <a:rPr lang="ru-RU" sz="1600" i="1" dirty="0">
                <a:latin typeface="Calibri" panose="020F0502020204030204" pitchFamily="34" charset="0"/>
              </a:rPr>
              <a:t>»?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3275783"/>
              </p:ext>
            </p:extLst>
          </p:nvPr>
        </p:nvGraphicFramePr>
        <p:xfrm>
          <a:off x="-12828" y="1484784"/>
          <a:ext cx="444081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580415"/>
              </p:ext>
            </p:extLst>
          </p:nvPr>
        </p:nvGraphicFramePr>
        <p:xfrm>
          <a:off x="4211960" y="1412776"/>
          <a:ext cx="495669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599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Ознайомлення</a:t>
            </a:r>
            <a:r>
              <a:rPr lang="ru-RU" dirty="0"/>
              <a:t> </a:t>
            </a:r>
            <a:r>
              <a:rPr lang="ru-RU" dirty="0" smtClean="0"/>
              <a:t>з </a:t>
            </a:r>
            <a:r>
              <a:rPr lang="ru-RU" dirty="0" err="1"/>
              <a:t>Проєктом</a:t>
            </a:r>
            <a:r>
              <a:rPr lang="ru-RU" dirty="0"/>
              <a:t> Закону «Про </a:t>
            </a:r>
            <a:r>
              <a:rPr lang="ru-RU" dirty="0" err="1"/>
              <a:t>самоврядування</a:t>
            </a:r>
            <a:r>
              <a:rPr lang="ru-RU" dirty="0"/>
              <a:t> </a:t>
            </a:r>
            <a:r>
              <a:rPr lang="ru-RU" dirty="0" err="1"/>
              <a:t>медичних</a:t>
            </a:r>
            <a:r>
              <a:rPr lang="ru-RU" dirty="0"/>
              <a:t> </a:t>
            </a:r>
            <a:r>
              <a:rPr lang="ru-RU" dirty="0" err="1"/>
              <a:t>професій</a:t>
            </a:r>
            <a:r>
              <a:rPr lang="ru-RU" dirty="0"/>
              <a:t> в Україні» (в розрізі </a:t>
            </a:r>
            <a:r>
              <a:rPr lang="ru-RU" dirty="0" err="1"/>
              <a:t>віку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ознайомлені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ви</a:t>
            </a:r>
            <a:r>
              <a:rPr lang="ru-RU" sz="1600" i="1" dirty="0">
                <a:latin typeface="Calibri" panose="020F0502020204030204" pitchFamily="34" charset="0"/>
              </a:rPr>
              <a:t> з </a:t>
            </a:r>
            <a:r>
              <a:rPr lang="ru-RU" sz="1600" i="1" dirty="0" err="1">
                <a:latin typeface="Calibri" panose="020F0502020204030204" pitchFamily="34" charset="0"/>
              </a:rPr>
              <a:t>Проєктом</a:t>
            </a:r>
            <a:r>
              <a:rPr lang="ru-RU" sz="1600" i="1" dirty="0">
                <a:latin typeface="Calibri" panose="020F0502020204030204" pitchFamily="34" charset="0"/>
              </a:rPr>
              <a:t> Закону «Про </a:t>
            </a:r>
            <a:r>
              <a:rPr lang="ru-RU" sz="1600" i="1" dirty="0" err="1">
                <a:latin typeface="Calibri" panose="020F0502020204030204" pitchFamily="34" charset="0"/>
              </a:rPr>
              <a:t>самоврядування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медичних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професій</a:t>
            </a:r>
            <a:r>
              <a:rPr lang="ru-RU" sz="1600" i="1" dirty="0">
                <a:latin typeface="Calibri" panose="020F0502020204030204" pitchFamily="34" charset="0"/>
              </a:rPr>
              <a:t> в </a:t>
            </a:r>
            <a:r>
              <a:rPr lang="ru-RU" sz="1600" i="1" dirty="0" err="1">
                <a:latin typeface="Calibri" panose="020F0502020204030204" pitchFamily="34" charset="0"/>
              </a:rPr>
              <a:t>Україні</a:t>
            </a:r>
            <a:r>
              <a:rPr lang="ru-RU" sz="1600" i="1" dirty="0">
                <a:latin typeface="Calibri" panose="020F0502020204030204" pitchFamily="34" charset="0"/>
              </a:rPr>
              <a:t>»?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1828730"/>
              </p:ext>
            </p:extLst>
          </p:nvPr>
        </p:nvGraphicFramePr>
        <p:xfrm>
          <a:off x="78844" y="1556792"/>
          <a:ext cx="866962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127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err="1" smtClean="0"/>
              <a:t>Підтримка</a:t>
            </a:r>
            <a:r>
              <a:rPr lang="ru-RU" dirty="0" smtClean="0"/>
              <a:t> </a:t>
            </a:r>
            <a:r>
              <a:rPr lang="ru-RU" dirty="0" err="1" smtClean="0"/>
              <a:t>Проєкту</a:t>
            </a:r>
            <a:r>
              <a:rPr lang="ru-RU" dirty="0" smtClean="0"/>
              <a:t> </a:t>
            </a:r>
            <a:r>
              <a:rPr lang="ru-RU" dirty="0"/>
              <a:t>Закону «Про </a:t>
            </a:r>
            <a:r>
              <a:rPr lang="ru-RU" dirty="0" err="1"/>
              <a:t>самоврядування</a:t>
            </a:r>
            <a:r>
              <a:rPr lang="ru-RU" dirty="0"/>
              <a:t> </a:t>
            </a:r>
            <a:r>
              <a:rPr lang="ru-RU" dirty="0" err="1"/>
              <a:t>медичних</a:t>
            </a:r>
            <a:r>
              <a:rPr lang="ru-RU" dirty="0"/>
              <a:t> </a:t>
            </a:r>
            <a:r>
              <a:rPr lang="ru-RU" dirty="0" err="1"/>
              <a:t>професій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»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підтримуєте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Проєкт</a:t>
            </a:r>
            <a:r>
              <a:rPr lang="ru-RU" sz="1600" i="1" dirty="0">
                <a:latin typeface="Calibri" panose="020F0502020204030204" pitchFamily="34" charset="0"/>
              </a:rPr>
              <a:t> Закону «Про </a:t>
            </a:r>
            <a:r>
              <a:rPr lang="ru-RU" sz="1600" i="1" dirty="0" err="1">
                <a:latin typeface="Calibri" panose="020F0502020204030204" pitchFamily="34" charset="0"/>
              </a:rPr>
              <a:t>самоврядування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медичних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професій</a:t>
            </a:r>
            <a:r>
              <a:rPr lang="ru-RU" sz="1600" i="1" dirty="0">
                <a:latin typeface="Calibri" panose="020F0502020204030204" pitchFamily="34" charset="0"/>
              </a:rPr>
              <a:t> в </a:t>
            </a:r>
            <a:r>
              <a:rPr lang="ru-RU" sz="1600" i="1" dirty="0" err="1">
                <a:latin typeface="Calibri" panose="020F0502020204030204" pitchFamily="34" charset="0"/>
              </a:rPr>
              <a:t>Україні</a:t>
            </a:r>
            <a:r>
              <a:rPr lang="ru-RU" sz="1600" i="1" dirty="0">
                <a:latin typeface="Calibri" panose="020F0502020204030204" pitchFamily="34" charset="0"/>
              </a:rPr>
              <a:t>»?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2892902"/>
              </p:ext>
            </p:extLst>
          </p:nvPr>
        </p:nvGraphicFramePr>
        <p:xfrm>
          <a:off x="45600" y="1484784"/>
          <a:ext cx="2628900" cy="103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іагра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1346238"/>
              </p:ext>
            </p:extLst>
          </p:nvPr>
        </p:nvGraphicFramePr>
        <p:xfrm>
          <a:off x="1835696" y="1556792"/>
          <a:ext cx="6809928" cy="4453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027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526518" cy="490538"/>
          </a:xfrm>
        </p:spPr>
        <p:txBody>
          <a:bodyPr/>
          <a:lstStyle/>
          <a:p>
            <a:r>
              <a:rPr lang="ru-RU" dirty="0" smtClean="0"/>
              <a:t>Підтримка </a:t>
            </a:r>
            <a:r>
              <a:rPr lang="ru-RU" dirty="0" err="1" smtClean="0"/>
              <a:t>Проєкту</a:t>
            </a:r>
            <a:r>
              <a:rPr lang="ru-RU" dirty="0" smtClean="0"/>
              <a:t> </a:t>
            </a:r>
            <a:r>
              <a:rPr lang="ru-RU" dirty="0"/>
              <a:t>Закону «Про </a:t>
            </a:r>
            <a:r>
              <a:rPr lang="ru-RU" dirty="0" err="1"/>
              <a:t>самоврядування</a:t>
            </a:r>
            <a:r>
              <a:rPr lang="ru-RU" dirty="0"/>
              <a:t> </a:t>
            </a:r>
            <a:r>
              <a:rPr lang="ru-RU" dirty="0" err="1"/>
              <a:t>медичних</a:t>
            </a:r>
            <a:r>
              <a:rPr lang="ru-RU" dirty="0"/>
              <a:t> </a:t>
            </a:r>
            <a:r>
              <a:rPr lang="ru-RU" dirty="0" err="1"/>
              <a:t>професій</a:t>
            </a:r>
            <a:r>
              <a:rPr lang="ru-RU" dirty="0"/>
              <a:t> в Україні» (в розрізі </a:t>
            </a:r>
            <a:r>
              <a:rPr lang="ru-RU" dirty="0" err="1"/>
              <a:t>фаху</a:t>
            </a:r>
            <a:r>
              <a:rPr lang="ru-RU" dirty="0"/>
              <a:t> та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закладу)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підтримуєте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Проєкт</a:t>
            </a:r>
            <a:r>
              <a:rPr lang="ru-RU" sz="1600" i="1" dirty="0">
                <a:latin typeface="Calibri" panose="020F0502020204030204" pitchFamily="34" charset="0"/>
              </a:rPr>
              <a:t> Закону «Про </a:t>
            </a:r>
            <a:r>
              <a:rPr lang="ru-RU" sz="1600" i="1" dirty="0" err="1">
                <a:latin typeface="Calibri" panose="020F0502020204030204" pitchFamily="34" charset="0"/>
              </a:rPr>
              <a:t>самоврядування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медичних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професій</a:t>
            </a:r>
            <a:r>
              <a:rPr lang="ru-RU" sz="1600" i="1" dirty="0">
                <a:latin typeface="Calibri" panose="020F0502020204030204" pitchFamily="34" charset="0"/>
              </a:rPr>
              <a:t> в </a:t>
            </a:r>
            <a:r>
              <a:rPr lang="ru-RU" sz="1600" i="1" dirty="0" err="1">
                <a:latin typeface="Calibri" panose="020F0502020204030204" pitchFamily="34" charset="0"/>
              </a:rPr>
              <a:t>Україні</a:t>
            </a:r>
            <a:r>
              <a:rPr lang="ru-RU" sz="1600" i="1" dirty="0">
                <a:latin typeface="Calibri" panose="020F0502020204030204" pitchFamily="34" charset="0"/>
              </a:rPr>
              <a:t>»?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3710020"/>
              </p:ext>
            </p:extLst>
          </p:nvPr>
        </p:nvGraphicFramePr>
        <p:xfrm>
          <a:off x="67988" y="1484784"/>
          <a:ext cx="5152083" cy="4096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4562526"/>
              </p:ext>
            </p:extLst>
          </p:nvPr>
        </p:nvGraphicFramePr>
        <p:xfrm>
          <a:off x="5004048" y="1484784"/>
          <a:ext cx="406794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470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2" y="116632"/>
            <a:ext cx="8143352" cy="490538"/>
          </a:xfrm>
        </p:spPr>
        <p:txBody>
          <a:bodyPr/>
          <a:lstStyle/>
          <a:p>
            <a:r>
              <a:rPr lang="ru-RU" dirty="0" smtClean="0"/>
              <a:t>Підтримка </a:t>
            </a:r>
            <a:r>
              <a:rPr lang="ru-RU" dirty="0" err="1" smtClean="0"/>
              <a:t>Проєкту</a:t>
            </a:r>
            <a:r>
              <a:rPr lang="ru-RU" dirty="0" smtClean="0"/>
              <a:t> </a:t>
            </a:r>
            <a:r>
              <a:rPr lang="ru-RU" dirty="0"/>
              <a:t>Закону «Про </a:t>
            </a:r>
            <a:r>
              <a:rPr lang="ru-RU" dirty="0" err="1"/>
              <a:t>самоврядування</a:t>
            </a:r>
            <a:r>
              <a:rPr lang="ru-RU" dirty="0"/>
              <a:t> </a:t>
            </a:r>
            <a:r>
              <a:rPr lang="ru-RU" dirty="0" err="1"/>
              <a:t>медичних</a:t>
            </a:r>
            <a:r>
              <a:rPr lang="ru-RU" dirty="0"/>
              <a:t> </a:t>
            </a:r>
            <a:r>
              <a:rPr lang="ru-RU" dirty="0" err="1"/>
              <a:t>професій</a:t>
            </a:r>
            <a:r>
              <a:rPr lang="ru-RU" dirty="0"/>
              <a:t> в Україні» (в розрізі </a:t>
            </a:r>
            <a:r>
              <a:rPr lang="ru-RU" dirty="0" err="1"/>
              <a:t>допомоги</a:t>
            </a:r>
            <a:r>
              <a:rPr lang="ru-RU" dirty="0"/>
              <a:t> та </a:t>
            </a:r>
            <a:r>
              <a:rPr lang="ru-RU" dirty="0" err="1"/>
              <a:t>регіону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4" y="648031"/>
            <a:ext cx="90651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Точне формулювання запитання:</a:t>
            </a:r>
          </a:p>
          <a:p>
            <a:pPr lvl="0" algn="ctr">
              <a:lnSpc>
                <a:spcPct val="120000"/>
              </a:lnSpc>
            </a:pPr>
            <a:r>
              <a:rPr lang="uk-UA" sz="1600" i="1" dirty="0" smtClean="0">
                <a:latin typeface="Calibri" panose="020F0502020204030204" pitchFamily="34" charset="0"/>
              </a:rPr>
              <a:t>«</a:t>
            </a:r>
            <a:r>
              <a:rPr lang="ru-RU" sz="1600" i="1" dirty="0" err="1">
                <a:latin typeface="Calibri" panose="020F0502020204030204" pitchFamily="34" charset="0"/>
              </a:rPr>
              <a:t>Чи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підтримуєте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ви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Проєкт</a:t>
            </a:r>
            <a:r>
              <a:rPr lang="ru-RU" sz="1600" i="1" dirty="0">
                <a:latin typeface="Calibri" panose="020F0502020204030204" pitchFamily="34" charset="0"/>
              </a:rPr>
              <a:t> Закону «Про </a:t>
            </a:r>
            <a:r>
              <a:rPr lang="ru-RU" sz="1600" i="1" dirty="0" err="1">
                <a:latin typeface="Calibri" panose="020F0502020204030204" pitchFamily="34" charset="0"/>
              </a:rPr>
              <a:t>самоврядування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медичних</a:t>
            </a:r>
            <a:r>
              <a:rPr lang="ru-RU" sz="1600" i="1" dirty="0">
                <a:latin typeface="Calibri" panose="020F0502020204030204" pitchFamily="34" charset="0"/>
              </a:rPr>
              <a:t> </a:t>
            </a:r>
            <a:r>
              <a:rPr lang="ru-RU" sz="1600" i="1" dirty="0" err="1">
                <a:latin typeface="Calibri" panose="020F0502020204030204" pitchFamily="34" charset="0"/>
              </a:rPr>
              <a:t>професій</a:t>
            </a:r>
            <a:r>
              <a:rPr lang="ru-RU" sz="1600" i="1" dirty="0">
                <a:latin typeface="Calibri" panose="020F0502020204030204" pitchFamily="34" charset="0"/>
              </a:rPr>
              <a:t> в </a:t>
            </a:r>
            <a:r>
              <a:rPr lang="ru-RU" sz="1600" i="1" dirty="0" err="1">
                <a:latin typeface="Calibri" panose="020F0502020204030204" pitchFamily="34" charset="0"/>
              </a:rPr>
              <a:t>Україні</a:t>
            </a:r>
            <a:r>
              <a:rPr lang="ru-RU" sz="1600" i="1" dirty="0">
                <a:latin typeface="Calibri" panose="020F0502020204030204" pitchFamily="34" charset="0"/>
              </a:rPr>
              <a:t>»?</a:t>
            </a:r>
            <a:r>
              <a:rPr lang="uk-UA" sz="1600" i="1" dirty="0" smtClean="0">
                <a:latin typeface="Calibri" panose="020F0502020204030204" pitchFamily="34" charset="0"/>
              </a:rPr>
              <a:t>»</a:t>
            </a:r>
            <a:endParaRPr lang="uk-UA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іагра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915140"/>
              </p:ext>
            </p:extLst>
          </p:nvPr>
        </p:nvGraphicFramePr>
        <p:xfrm>
          <a:off x="-22693" y="1412776"/>
          <a:ext cx="4522685" cy="4096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5543596"/>
              </p:ext>
            </p:extLst>
          </p:nvPr>
        </p:nvGraphicFramePr>
        <p:xfrm>
          <a:off x="4322952" y="1412776"/>
          <a:ext cx="4713544" cy="4096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905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ssan_White">
  <a:themeElements>
    <a:clrScheme name="Другая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70C0"/>
      </a:accent1>
      <a:accent2>
        <a:srgbClr val="912D2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issan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issan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ssan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ssan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ssan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ssan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ssan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ssan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ssan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ssan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ssan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ssan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ssan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3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1F497D"/>
    </a:dk2>
    <a:lt2>
      <a:srgbClr val="FF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0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1F497D"/>
    </a:dk2>
    <a:lt2>
      <a:srgbClr val="FF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4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1F497D"/>
    </a:dk2>
    <a:lt2>
      <a:srgbClr val="FF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1F497D"/>
    </a:dk2>
    <a:lt2>
      <a:srgbClr val="FF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4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1F497D"/>
    </a:dk2>
    <a:lt2>
      <a:srgbClr val="FF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1F497D"/>
    </a:dk2>
    <a:lt2>
      <a:srgbClr val="FF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3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1F497D"/>
    </a:dk2>
    <a:lt2>
      <a:srgbClr val="FF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0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1F497D"/>
    </a:dk2>
    <a:lt2>
      <a:srgbClr val="FF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8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1F497D"/>
    </a:dk2>
    <a:lt2>
      <a:srgbClr val="FF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0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1F497D"/>
    </a:dk2>
    <a:lt2>
      <a:srgbClr val="FF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7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1F497D"/>
    </a:dk2>
    <a:lt2>
      <a:srgbClr val="FF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87832</TotalTime>
  <Words>5746</Words>
  <Application>Microsoft Office PowerPoint</Application>
  <PresentationFormat>Екран (4:3)</PresentationFormat>
  <Paragraphs>415</Paragraphs>
  <Slides>133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133</vt:i4>
      </vt:variant>
    </vt:vector>
  </HeadingPairs>
  <TitlesOfParts>
    <vt:vector size="139" baseType="lpstr">
      <vt:lpstr>Arial</vt:lpstr>
      <vt:lpstr>Arial Black</vt:lpstr>
      <vt:lpstr>Calibri</vt:lpstr>
      <vt:lpstr>Myriad Pro</vt:lpstr>
      <vt:lpstr>Wingdings 2</vt:lpstr>
      <vt:lpstr>Nissan_White</vt:lpstr>
      <vt:lpstr>«Оцінка умов праці медичних працівників та реформування сфери медицини»   Національне дослідження  Дослідницька компанія «Active Group»  спільно з Всеукраїнським лікарським товариством та Асоціацією міст України   Червень, 2023 р.</vt:lpstr>
      <vt:lpstr>Презентація PowerPoint</vt:lpstr>
      <vt:lpstr>Оцінка готовності системи охорони здоров’я (зведений графік)</vt:lpstr>
      <vt:lpstr>Оцінка готовності системи охорони здоров’я до роботи в умовах війни</vt:lpstr>
      <vt:lpstr>Оцінка готовності системи охорони здоров’я до роботи в умовах війни (в розрізі фаху та форми власності закладу)</vt:lpstr>
      <vt:lpstr>Оцінка готовності системи охорони здоров’я до роботи в умовах війни (в розрізі допомоги та регіону)</vt:lpstr>
      <vt:lpstr>Оцінка готовності системи охорони здоров’я до роботи в умовах війни (в розрізі віку)</vt:lpstr>
      <vt:lpstr>Оцінка готовності медичного закладу до роботи в умовах війни</vt:lpstr>
      <vt:lpstr>Оцінка готовності медичного закладу до роботи в умовах війни (в розрізі фаху та форми власності закладу)</vt:lpstr>
      <vt:lpstr>Оцінка готовності медичного закладу до роботи в умовах війни (в розрізі допомоги та регіону)</vt:lpstr>
      <vt:lpstr>Оцінка готовності медичного закладу до роботи в умовах війни  (в розрізі віку)</vt:lpstr>
      <vt:lpstr>Оцінка готовності персоналу медичного закладу до роботи в умовах війни</vt:lpstr>
      <vt:lpstr>Оцінка готовності персоналу медичного закладу до роботи в умовах війни (в розрізі фаху та форми власності закладу)</vt:lpstr>
      <vt:lpstr>Оцінка готовності персоналу медичного закладу до роботи в умовах війни (в розрізі допомоги та регіону)</vt:lpstr>
      <vt:lpstr>Оцінка готовності персоналу медичного закладу до роботи в умовах війни (в розрізі віку)</vt:lpstr>
      <vt:lpstr>Зміна місця проживання</vt:lpstr>
      <vt:lpstr>Зміна місця проживання (в розрізі фаху та форми власності закладу)</vt:lpstr>
      <vt:lpstr>Зміна місця проживання (в розрізі допомоги та регіону)</vt:lpstr>
      <vt:lpstr>Зміна місця проживання (в розрізі віку)</vt:lpstr>
      <vt:lpstr>Оцінка ефективності роботи у сфері охорони здоров‘я: зведений графік</vt:lpstr>
      <vt:lpstr>Оцінка ефективності роботи у сфері охорони здоров'я центральної влади</vt:lpstr>
      <vt:lpstr>Оцінка ефективності роботи у сфері охорони здоров'я центральної влади в динаміці</vt:lpstr>
      <vt:lpstr>Оцінка ефективності роботи у сфері охорони здоров'я центральної влади (в розрізі фаху та форми власності закладу)</vt:lpstr>
      <vt:lpstr>Оцінка ефективності роботи у сфері охорони здоров'я центральної влади (в розрізі допомоги та регіону)</vt:lpstr>
      <vt:lpstr>Оцінка ефективності роботи у сфері охорони здоров'я центральної влади (в розрізі віку)</vt:lpstr>
      <vt:lpstr>Оцінка ефективності роботи у сфері охорони здоров'я місцевої влади</vt:lpstr>
      <vt:lpstr>Оцінка ефективності роботи у сфері охорони здоров'я місцевої влади в динаміці</vt:lpstr>
      <vt:lpstr>Оцінка ефективності роботи у сфері охорони здоров'я місцевої влади (в розрізі фаху та форми власності закладу)</vt:lpstr>
      <vt:lpstr>Оцінка ефективності роботи у сфері охорони здоров'я місцевої влади (в розрізі допомоги та регіону)</vt:lpstr>
      <vt:lpstr>Оцінка ефективності роботи у сфері охорони здоров'я місцевої влади (в розрізі віку)</vt:lpstr>
      <vt:lpstr>Ефективність карантинних заходів</vt:lpstr>
      <vt:lpstr>Ефективність карантинних заходів в динаміці</vt:lpstr>
      <vt:lpstr>Ефективність карантинних заходів (в розрізі фаху та форми власності закладу)</vt:lpstr>
      <vt:lpstr>Ефективність карантинних заходів (в розрізі допомоги та регіону)</vt:lpstr>
      <vt:lpstr>Ефективність карантинних заходів (в розрізі віку)</vt:lpstr>
      <vt:lpstr>Зміна рівня захворюваності на коронавірус під час війни</vt:lpstr>
      <vt:lpstr>Зміна рівня захворюваності на коронавірус під час війни (в розрізі фаху та форми власності закладу)</vt:lpstr>
      <vt:lpstr>Зміна рівня захворюваності на коронавірус під час війни (в розрізі допомоги та регіону)</vt:lpstr>
      <vt:lpstr>Зміна рівня захворюваності на коронавірус під час війни (в розрізі віку)</vt:lpstr>
      <vt:lpstr>Безпека на робочому місці</vt:lpstr>
      <vt:lpstr>Безпека на робочому місці в динаміці</vt:lpstr>
      <vt:lpstr>Безпека на робочому місці (в розрізі фаху та форми власності закладу)</vt:lpstr>
      <vt:lpstr>Безпека на робочому місці (в розрізі допомоги та регіону)</vt:lpstr>
      <vt:lpstr>Безпека на робочому місці (в розрізі віку)</vt:lpstr>
      <vt:lpstr>Наявність укриттів</vt:lpstr>
      <vt:lpstr>Наявність укриттів (в розрізі фаху та форми власності закладу)</vt:lpstr>
      <vt:lpstr>Наявність укриттів (в розрізі допомоги та регіону)</vt:lpstr>
      <vt:lpstr>Наявність укриттів (в розрізі віку)</vt:lpstr>
      <vt:lpstr>Робота під час повітряних тривог</vt:lpstr>
      <vt:lpstr>Робота під час повітряних тривог (в розрізі фаху та форми власності закладу)</vt:lpstr>
      <vt:lpstr>Робота під час повітряних тривог (в розрізі допомоги та регіону)</vt:lpstr>
      <vt:lpstr>Робота під час повітряних тривог (в розрізі віку)</vt:lpstr>
      <vt:lpstr>Руйнація медичного закладу через війну</vt:lpstr>
      <vt:lpstr>Руйнація медичного закладу через війну (в розрізі фаху та форми власності закладу)</vt:lpstr>
      <vt:lpstr>Руйнація медичного закладу через війну (в розрізі допомоги та регіону)</vt:lpstr>
      <vt:lpstr>Руйнація медичного закладу через війну (в розрізі віку)</vt:lpstr>
      <vt:lpstr>Оцінка рівня умов праці</vt:lpstr>
      <vt:lpstr>Оцінка рівня умов праці в динаміці</vt:lpstr>
      <vt:lpstr>Оцінка рівня умов праці (в розрізі фаху та форми власності закладу)</vt:lpstr>
      <vt:lpstr>Оцінка рівня умов праці (в розрізі допомоги та регіону)</vt:lpstr>
      <vt:lpstr>Оцінка рівня умов праці (в розрізі віку)</vt:lpstr>
      <vt:lpstr>Зміна рівня заробітної плати</vt:lpstr>
      <vt:lpstr>Зміна рівня заробітної плати (в розрізі фаху та форми власності закладу)</vt:lpstr>
      <vt:lpstr>Зміна рівня заробітної плати (в розрізі допомоги та регіону)</vt:lpstr>
      <vt:lpstr>Зміна рівня заробітної плати (в розрізі віку)</vt:lpstr>
      <vt:lpstr>Зміна графіку роботи</vt:lpstr>
      <vt:lpstr>Зміна графіку роботи (в розрізі фаху та форми власності закладу)</vt:lpstr>
      <vt:lpstr>Зміна графіку роботи (в розрізі допомоги та регіону)</vt:lpstr>
      <vt:lpstr>Зміна графіку роботи (в розрізі віку)</vt:lpstr>
      <vt:lpstr>Відпустка за свій рахунок</vt:lpstr>
      <vt:lpstr>Відпустка за свій рахунок в динаміці</vt:lpstr>
      <vt:lpstr>Відпустка за свій рахунок (в розрізі фаху та форми власності закладу)</vt:lpstr>
      <vt:lpstr>Відпустка за свій рахунок (в розрізі допомоги та регіону)</vt:lpstr>
      <vt:lpstr>Відпустка за свій рахунок (в розрізі віку)</vt:lpstr>
      <vt:lpstr>Тиск з боку керівництва</vt:lpstr>
      <vt:lpstr>Тиск з боку керівництва в динаміці</vt:lpstr>
      <vt:lpstr>Тиск з боку керівництва (в розрізі фаху та форми власності закладу)</vt:lpstr>
      <vt:lpstr>Тиск з боку керівництва (в розрізі допомоги та регіону)</vt:lpstr>
      <vt:lpstr>Тиск з боку керівництва (в розрізі віку)</vt:lpstr>
      <vt:lpstr>Скорочення персоналу</vt:lpstr>
      <vt:lpstr>Скорочення персоналу (в розрізі фаху та форми власності закладу)</vt:lpstr>
      <vt:lpstr>Скорочення персоналу (в розрізі допомоги та регіону)</vt:lpstr>
      <vt:lpstr>Скорочення персоналу (в розрізі віку)</vt:lpstr>
      <vt:lpstr>Оцінка діяльності профспілки</vt:lpstr>
      <vt:lpstr>Оцінка діяльності профспілки в динаміці</vt:lpstr>
      <vt:lpstr>Оцінка діяльності профспілки (в розрізі фаху та форми власності закладу)</vt:lpstr>
      <vt:lpstr>Оцінка діяльності профспілки (в розрізі допомоги та регіону)</vt:lpstr>
      <vt:lpstr>Оцінка діяльності профспілки (в розрізі віку)</vt:lpstr>
      <vt:lpstr>Колеги, що пішли в сили оборони</vt:lpstr>
      <vt:lpstr>Колеги, що пішли в сили оборони (в розрізі фаху та форми власності закладу)</vt:lpstr>
      <vt:lpstr>Колеги, що пішли в сили оборони (в розрізі допомоги та регіону)</vt:lpstr>
      <vt:lpstr>Колеги, що пішли в сили оборони (в розрізі віку)</vt:lpstr>
      <vt:lpstr>Ознайомлення з Проєктом Закону «Про самоврядування медичних професій в Україні»</vt:lpstr>
      <vt:lpstr>Ознайомлення з Проєктом Закону «Про самоврядування медичних професій в Україні» (в розрізі фаху та форми власності закладу)</vt:lpstr>
      <vt:lpstr>Ознайомлення з Проєктом Закону «Про самоврядування медичних професій в Україні» (в розрізі допомоги та регіону)</vt:lpstr>
      <vt:lpstr>Ознайомлення з Проєктом Закону «Про самоврядування медичних професій в Україні» (в розрізі віку)</vt:lpstr>
      <vt:lpstr>Підтримка Проєкту Закону «Про самоврядування медичних професій в Україні»</vt:lpstr>
      <vt:lpstr>Підтримка Проєкту Закону «Про самоврядування медичних професій в Україні» (в розрізі фаху та форми власності закладу)</vt:lpstr>
      <vt:lpstr>Підтримка Проєкту Закону «Про самоврядування медичних професій в Україні» (в розрізі допомоги та регіону)</vt:lpstr>
      <vt:lpstr>Підтримка Проєкту Закону «Про самоврядування медичних професій в Україні» (в розрізі віку)</vt:lpstr>
      <vt:lpstr>Доцільність прийняття Закону «Про самоврядування медичних професій в Україні»</vt:lpstr>
      <vt:lpstr>Доцільність прийняття Закону «Про самоврядування медичних професій в Україні» (в розрізі фаху та форми власності закладу)</vt:lpstr>
      <vt:lpstr>Доцільність прийняття Закону «Про самоврядування медичних професій в Україні» (в розрізі допомоги та регіону)</vt:lpstr>
      <vt:lpstr>Доцільність прийняття Закону «Про самоврядування медичних професій в Україні» (в розрізі віку)</vt:lpstr>
      <vt:lpstr>Ознайомлення з Постановою Кабінету міністрів України № 174</vt:lpstr>
      <vt:lpstr>Ознайомлення з Постановою Кабінету міністрів України № 174 (в розрізі фаху та форми власності закладу)</vt:lpstr>
      <vt:lpstr>Ознайомлення з Постановою Кабінету міністрів України № 174 (в розрізі допомоги та регіону)</vt:lpstr>
      <vt:lpstr>Ознайомлення з Постановою Кабінету міністрів України № 174 (в розрізі віку)</vt:lpstr>
      <vt:lpstr>Підтримка Постанови Кабінету міністрів України № 174</vt:lpstr>
      <vt:lpstr>Підтримка Постанови Кабінету міністрів України № 174 (в розрізі фаху та форми власності закладу)</vt:lpstr>
      <vt:lpstr>Підтримка Постанови Кабінету міністрів України № 174 (в розрізі допомоги та регіону)</vt:lpstr>
      <vt:lpstr>Підтримка Постанови Кабінету міністрів України № 174 (в розрізі віку)</vt:lpstr>
      <vt:lpstr>Доцільність введеня Постанови Кабінету міністрів України № 174</vt:lpstr>
      <vt:lpstr>Доцільність введеня Постанови Кабінету міністрів України № 174 (в розрізі фаху та форми власності закладу)</vt:lpstr>
      <vt:lpstr>Доцільність введеня Постанови Кабінету міністрів України № 174 (в розрізі допомоги та регіону)</vt:lpstr>
      <vt:lpstr>Доцільність введеня Постанови Кабінету міністрів України № 174 (в розрізі віку)</vt:lpstr>
      <vt:lpstr>Ознайомлення з Постановою Кабінету міністрів України № 216</vt:lpstr>
      <vt:lpstr>Ознайомлення з Постановою Кабінету міністрів України № 216 (в розрізі фаху та форми власності закладу)</vt:lpstr>
      <vt:lpstr>Ознайомлення з Постановою Кабінету міністрів України № 216 (в розрізі допомоги та регіону)</vt:lpstr>
      <vt:lpstr>Ознайомлення з Постановою Кабінету міністрів України № 216 (в розрізі віку)</vt:lpstr>
      <vt:lpstr>Підтримка Постанови Кабінету міністрів України № 216</vt:lpstr>
      <vt:lpstr>Підтримка Постанови Кабінету міністрів України № 216 (в розрізі фаху та форми власності закладу)</vt:lpstr>
      <vt:lpstr>Підтримка Постанови Кабінету міністрів України № 216 (в розрізі допомоги та регіону)</vt:lpstr>
      <vt:lpstr>Підтримка Постанови Кабінету міністрів України № 216 (в розрізі віку)</vt:lpstr>
      <vt:lpstr>Доцільність введення Постанови Кабінету міністрів України № 216</vt:lpstr>
      <vt:lpstr>Доцільність введення Постанови Кабінету міністрів України № 216 (в розрізі фаху та форми власності закладу)</vt:lpstr>
      <vt:lpstr>Доцільність введення Постанови Кабінету міністрів України № 216 (в розрізі допомоги та регіону)</vt:lpstr>
      <vt:lpstr>Доцільність введення Постанови Кабінету міністрів України № 216 (в розрізі віку)</vt:lpstr>
      <vt:lpstr>Покриття витрат</vt:lpstr>
      <vt:lpstr>Покриття витрат (в розрізі фаху та форми власності закладу)</vt:lpstr>
      <vt:lpstr>Покриття витрат (в розрізі допомоги та регіону)</vt:lpstr>
      <vt:lpstr>Покриття витрат (в розрізі віку)</vt:lpstr>
      <vt:lpstr>Презентація PowerPoint</vt:lpstr>
    </vt:vector>
  </TitlesOfParts>
  <Company>NISSAN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Еременко Андрей</dc:creator>
  <cp:lastModifiedBy>Alexander</cp:lastModifiedBy>
  <cp:revision>7303</cp:revision>
  <cp:lastPrinted>2019-12-01T20:26:35Z</cp:lastPrinted>
  <dcterms:created xsi:type="dcterms:W3CDTF">2010-02-09T18:24:49Z</dcterms:created>
  <dcterms:modified xsi:type="dcterms:W3CDTF">2023-07-21T06:53:37Z</dcterms:modified>
</cp:coreProperties>
</file>