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75" r:id="rId3"/>
    <p:sldId id="281" r:id="rId4"/>
    <p:sldId id="272" r:id="rId5"/>
    <p:sldId id="279" r:id="rId6"/>
    <p:sldId id="276" r:id="rId7"/>
    <p:sldId id="277" r:id="rId8"/>
    <p:sldId id="278" r:id="rId9"/>
    <p:sldId id="270" r:id="rId10"/>
    <p:sldId id="268" r:id="rId11"/>
    <p:sldId id="28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7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317C-BC0D-4723-95F1-5B15619F7FB2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BB291-DB15-4DAC-A2BE-F2192F29F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B7E88-E219-48CA-B4C6-CE9AB9509E2E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CC934-B043-4B4E-8E7C-89A3B008B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B1DED-AC9A-4D00-B61E-BA79C1B460D8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01C0D-C978-4637-BDE0-5D0B8740F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B3681-6639-48B9-BF11-6F44642166EC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3BC21-EAFA-443B-9817-B3151CCD8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38E9D-81ED-4BD8-9348-AAFE2ED7A083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A63A-00D7-4F3D-B9A9-6AC2C2726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FB52A-D8F7-4761-89EA-17028249CD6F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14A21-2DA3-4052-8000-D4D62E50F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4B13C-0CE7-4F2D-A35E-7C7B2476F4F9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1CA6-FCAD-413F-9812-B00FC730A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2AC1E-DC2E-401C-8B8B-C372099C45A2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851E-CF3D-4C67-9329-52D0B396D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7CAAD-BC08-455F-873E-AAF265AAE744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12F6A-10A1-41EF-A7ED-24A461C74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F17B5-13DB-4B9A-8D53-7C3AA4A5AB7E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3EEE9-DAAB-43F4-BB67-0BD22FE37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185FA-AE4B-4087-9AD2-D2CFB7ABFCEA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8130D-3562-4BB7-9471-2ED45E02C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6F31B9-5D0A-43EE-AC49-EB8B5CCA6087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5AF92F-253F-474A-B809-5AD90F3EC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Изображение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0"/>
            <a:ext cx="62468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План </a:t>
            </a:r>
            <a:br>
              <a:rPr lang="uk-UA" sz="2400" b="1"/>
            </a:br>
            <a:r>
              <a:rPr lang="uk-UA" sz="2400" b="1"/>
              <a:t>покращення якості та доступності послуг соціального обслуговування населення в </a:t>
            </a:r>
          </a:p>
          <a:p>
            <a:pPr algn="ctr"/>
            <a:r>
              <a:rPr lang="uk-UA" sz="2400" b="1"/>
              <a:t>м. Мелітополь</a:t>
            </a:r>
            <a:br>
              <a:rPr lang="uk-UA" sz="2400" b="1"/>
            </a:br>
            <a:r>
              <a:rPr lang="uk-UA" sz="2000" b="1"/>
              <a:t>за результатами соціологічного дослідження,</a:t>
            </a:r>
            <a:br>
              <a:rPr lang="uk-UA" sz="2000" b="1"/>
            </a:br>
            <a:r>
              <a:rPr lang="uk-UA" sz="2000" b="1"/>
              <a:t> в рамках проекту “Партисипативна демократія та обґрунтовані рішення на місцевому рівні в Україні“</a:t>
            </a:r>
            <a:br>
              <a:rPr lang="uk-UA" sz="2000" b="1"/>
            </a:br>
            <a:r>
              <a:rPr lang="uk-UA"/>
              <a:t/>
            </a:r>
            <a:br>
              <a:rPr lang="uk-UA"/>
            </a:br>
            <a:r>
              <a:rPr lang="uk-UA"/>
              <a:t/>
            </a:r>
            <a:br>
              <a:rPr lang="uk-UA"/>
            </a:b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Изображение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Изображение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2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6713" y="2482850"/>
            <a:ext cx="4967287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3" y="2452688"/>
            <a:ext cx="4348162" cy="389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200025" y="865188"/>
            <a:ext cx="6696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/>
              <a:t>Всі разом - це головне</a:t>
            </a:r>
            <a:endParaRPr lang="ru-RU" sz="4400" b="1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Изображение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24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/>
          </p:cNvSpPr>
          <p:nvPr/>
        </p:nvSpPr>
        <p:spPr bwMode="auto">
          <a:xfrm>
            <a:off x="0" y="931863"/>
            <a:ext cx="71008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lang="uk-UA" sz="4000">
                <a:latin typeface="Calibri Light"/>
              </a:rPr>
              <a:t>Потребує удосконалення</a:t>
            </a:r>
            <a:r>
              <a:rPr lang="uk-UA" sz="4400">
                <a:latin typeface="Calibri Light"/>
              </a:rPr>
              <a:t>:</a:t>
            </a:r>
            <a:endParaRPr lang="ru-RU" sz="4400">
              <a:latin typeface="Calibri Light"/>
            </a:endParaRPr>
          </a:p>
        </p:txBody>
      </p:sp>
      <p:sp>
        <p:nvSpPr>
          <p:cNvPr id="14339" name="Содержимое 2"/>
          <p:cNvSpPr>
            <a:spLocks/>
          </p:cNvSpPr>
          <p:nvPr/>
        </p:nvSpPr>
        <p:spPr bwMode="auto">
          <a:xfrm>
            <a:off x="246063" y="27971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uk-UA" sz="2800">
                <a:latin typeface="Calibri" pitchFamily="34" charset="0"/>
              </a:rPr>
              <a:t> </a:t>
            </a:r>
            <a:r>
              <a:rPr lang="uk-UA" sz="2000" b="1">
                <a:latin typeface="Calibri" pitchFamily="34" charset="0"/>
              </a:rPr>
              <a:t>Доступність транспорту для пільгових категорій </a:t>
            </a:r>
            <a:r>
              <a:rPr lang="uk-UA">
                <a:latin typeface="Calibri" pitchFamily="34" charset="0"/>
              </a:rPr>
              <a:t>(Громадський наземний транспорт потребує обладнання для доступу осіб з інвалідністю (30% населення і 10% експертів)</a:t>
            </a:r>
          </a:p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uk-UA" sz="2000" b="1">
                <a:latin typeface="Calibri" pitchFamily="34" charset="0"/>
              </a:rPr>
              <a:t>Доступність інвалідів до житла, магазинів, громадських туалетів, банківських установ тощо </a:t>
            </a:r>
          </a:p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uk-UA" sz="2000" b="1">
                <a:latin typeface="Calibri" pitchFamily="34" charset="0"/>
              </a:rPr>
              <a:t>     </a:t>
            </a:r>
            <a:r>
              <a:rPr lang="uk-UA" sz="1700">
                <a:latin typeface="Calibri" pitchFamily="34" charset="0"/>
              </a:rPr>
              <a:t>(багатоповерхові житлові будинки потребують першочергового обладнання спеціальними пристосуваннями для доступу осіб з інвалідністю (52% опитаного населення)</a:t>
            </a:r>
          </a:p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uk-UA" sz="2000" b="1">
                <a:latin typeface="Calibri" pitchFamily="34" charset="0"/>
              </a:rPr>
              <a:t>Створення Центру реінтеграції для бездомних осіб серед яких є люди з обмеженими можливостями</a:t>
            </a:r>
          </a:p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uk-UA" sz="2800">
                <a:latin typeface="Calibri" pitchFamily="34" charset="0"/>
              </a:rPr>
              <a:t>   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Изображение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0" y="2427288"/>
            <a:ext cx="8901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63" name="Заголовок 1"/>
          <p:cNvSpPr>
            <a:spLocks/>
          </p:cNvSpPr>
          <p:nvPr/>
        </p:nvSpPr>
        <p:spPr bwMode="auto">
          <a:xfrm>
            <a:off x="0" y="6731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lang="uk-UA" sz="4400">
                <a:latin typeface="Calibri Light"/>
              </a:rPr>
              <a:t>Кого ми залучимо :</a:t>
            </a:r>
            <a:endParaRPr lang="ru-RU" sz="4400">
              <a:latin typeface="Calibri Light"/>
            </a:endParaRP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706438" y="2943225"/>
            <a:ext cx="33702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Громадські організації;</a:t>
            </a:r>
          </a:p>
          <a:p>
            <a:endParaRPr lang="uk-UA"/>
          </a:p>
          <a:p>
            <a:r>
              <a:rPr lang="uk-UA"/>
              <a:t>Благодійні організації, фонди;</a:t>
            </a:r>
          </a:p>
          <a:p>
            <a:endParaRPr lang="uk-UA"/>
          </a:p>
          <a:p>
            <a:r>
              <a:rPr lang="uk-UA"/>
              <a:t>Соціальні служби;</a:t>
            </a:r>
          </a:p>
          <a:p>
            <a:endParaRPr lang="uk-UA"/>
          </a:p>
          <a:p>
            <a:r>
              <a:rPr lang="uk-UA"/>
              <a:t>Міський виконавчий комітет.</a:t>
            </a:r>
          </a:p>
          <a:p>
            <a:endParaRPr lang="ru-RU"/>
          </a:p>
        </p:txBody>
      </p:sp>
      <p:pic>
        <p:nvPicPr>
          <p:cNvPr id="15367" name="Picture 5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4488" y="2930525"/>
            <a:ext cx="4767262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Изображение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7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3" y="4237038"/>
            <a:ext cx="4286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754438"/>
            <a:ext cx="4286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289050" y="1978025"/>
            <a:ext cx="636111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/>
              <a:t>Вирішення питання “МЕЛІТОПОЛЬ – МІСТО </a:t>
            </a:r>
          </a:p>
          <a:p>
            <a:pPr algn="ctr">
              <a:spcBef>
                <a:spcPct val="50000"/>
              </a:spcBef>
            </a:pPr>
            <a:r>
              <a:rPr lang="uk-UA" b="1"/>
              <a:t>КОМФОРТНЕ І ДОСТУПНЕ”</a:t>
            </a:r>
            <a:endParaRPr lang="ru-RU" b="1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200025" y="2098675"/>
            <a:ext cx="7910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293688" y="2824163"/>
            <a:ext cx="86756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2 листопада 2016 року в канун Міжнародного дня інвалідів відбувся “ круглий стіл ” на якому були визначені які кроки повинна зробити міська влада щоб Мелітополь дійсно став для інвалідів комфортним і доступним. </a:t>
            </a:r>
          </a:p>
        </p:txBody>
      </p:sp>
      <p:sp>
        <p:nvSpPr>
          <p:cNvPr id="16391" name="Заголовок 1"/>
          <p:cNvSpPr>
            <a:spLocks/>
          </p:cNvSpPr>
          <p:nvPr/>
        </p:nvSpPr>
        <p:spPr bwMode="auto">
          <a:xfrm>
            <a:off x="457200" y="274638"/>
            <a:ext cx="6623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uk-UA" sz="4400">
                <a:latin typeface="Calibri Light"/>
              </a:rPr>
              <a:t>Що нам вдалось реалізувати:</a:t>
            </a:r>
            <a:endParaRPr lang="ru-RU" sz="4400">
              <a:latin typeface="Calibri Ligh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Изображение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63" y="3562350"/>
            <a:ext cx="42862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63" y="3562350"/>
            <a:ext cx="42862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63" y="3562350"/>
            <a:ext cx="42862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28638" y="1244600"/>
            <a:ext cx="621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-1347788" y="2366963"/>
            <a:ext cx="1184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1196975" y="1701800"/>
            <a:ext cx="436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166688" y="2181225"/>
            <a:ext cx="86598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C</a:t>
            </a:r>
            <a:r>
              <a:rPr lang="uk-UA" smtClean="0"/>
              <a:t>ім </a:t>
            </a:r>
            <a:r>
              <a:rPr lang="uk-UA" dirty="0"/>
              <a:t>громадських організацій інвалідів та КП “ Центр реабілітації змішаного типу для інвалідів та дітей інвалідів ” мали конструктивний діалог з міською владою в ході якого визначили насущні питання, які важливі для мелітопольських громадян з обмеженими можливостями.</a:t>
            </a:r>
            <a:endParaRPr lang="ru-RU" dirty="0"/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223838" y="3376613"/>
            <a:ext cx="4183062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По перше буде вирішатись питання по доступності дітей інвалідів до навчальних закладів.</a:t>
            </a:r>
          </a:p>
          <a:p>
            <a:r>
              <a:rPr lang="uk-UA"/>
              <a:t>По друге це обладнання з'їздів з тротуарів до проїзних частин доріг.</a:t>
            </a:r>
          </a:p>
          <a:p>
            <a:r>
              <a:rPr lang="uk-UA"/>
              <a:t>По третє це створення у місті служби  “ Соціального таксі ”.</a:t>
            </a:r>
          </a:p>
          <a:p>
            <a:r>
              <a:rPr lang="uk-UA"/>
              <a:t>Четверте, дуже важливе питання, створення спеціалізовано обладнаних туалетів у містах громадського користування.</a:t>
            </a:r>
            <a:endParaRPr lang="ru-RU"/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201613" y="3683000"/>
            <a:ext cx="4178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0" y="927100"/>
            <a:ext cx="70786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/>
              <a:t>Вирішення питання  “МЕЛІТОПОЛЬ – МІСТО КОМФОРТНЕ І </a:t>
            </a:r>
          </a:p>
          <a:p>
            <a:pPr algn="ctr"/>
            <a:endParaRPr lang="uk-UA" b="1"/>
          </a:p>
          <a:p>
            <a:pPr algn="ctr"/>
            <a:r>
              <a:rPr lang="uk-UA" b="1"/>
              <a:t>ДОСТУПНЕ”</a:t>
            </a:r>
            <a:endParaRPr lang="ru-RU" b="1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Изображение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63513" y="990600"/>
            <a:ext cx="7010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latin typeface="Times New Roman" pitchFamily="18" charset="0"/>
                <a:cs typeface="Times New Roman" pitchFamily="18" charset="0"/>
              </a:rPr>
              <a:t>Відділення з обліку бездомних осіб та осіб, звільнених з місць позбавлення волі Територіального центру надає такі соціальні послуги:</a:t>
            </a:r>
          </a:p>
          <a:p>
            <a:pPr algn="ctr"/>
            <a:endParaRPr lang="uk-UA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65100" y="3076575"/>
            <a:ext cx="87915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>
              <a:latin typeface="Times New Roman" pitchFamily="18" charset="0"/>
              <a:cs typeface="Times New Roman" pitchFamily="18" charset="0"/>
            </a:endParaRP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Соціально – психологічна реабілітація (гаряче харчування, організація збереження особистих речей, проведення психологічного консультування, організація отримання медичних послуг, медичного обстеження);</a:t>
            </a:r>
          </a:p>
          <a:p>
            <a:endParaRPr lang="uk-UA">
              <a:latin typeface="Times New Roman" pitchFamily="18" charset="0"/>
              <a:cs typeface="Times New Roman" pitchFamily="18" charset="0"/>
            </a:endParaRP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Соціальна реабілітація  (допомога в здобутті освіти; розробка індивідуальних планів реінтеграції; навчання самостійному вирішенню складних життєвих проблем, організація дозвілля, надання інформації з питань соціального захисту населення );</a:t>
            </a:r>
          </a:p>
          <a:p>
            <a:endParaRPr lang="uk-UA">
              <a:latin typeface="Times New Roman" pitchFamily="18" charset="0"/>
              <a:cs typeface="Times New Roman" pitchFamily="18" charset="0"/>
            </a:endParaRP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Кризове та екстрене втручання – психологічна допомога (консультування, підтримка, діагностика, корекція , психотерапія), допомога в організації взаємодії з іншими фахівцями та службами, допомога в отриманні безоплатної правової допомоги);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Изображение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211138" y="2144713"/>
            <a:ext cx="8662987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>
              <a:latin typeface="Calibri" pitchFamily="34" charset="0"/>
            </a:endParaRPr>
          </a:p>
          <a:p>
            <a:endParaRPr lang="uk-UA" sz="800">
              <a:latin typeface="Calibri" pitchFamily="34" charset="0"/>
            </a:endParaRP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Консультування  (допомога в аналізі життєвій  ситуації, визначенні основних  проблем, шляхів їх вирішення);</a:t>
            </a:r>
          </a:p>
          <a:p>
            <a:endParaRPr lang="uk-UA" sz="800">
              <a:latin typeface="Times New Roman" pitchFamily="18" charset="0"/>
              <a:cs typeface="Times New Roman" pitchFamily="18" charset="0"/>
            </a:endParaRP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Соціальний супровід ( обстеження, оцінка  потреб, складання індивідуального плану соціального супроводу, сприяння отримання інших послуг, організації взаємодії з іншими об'єктами соціального супроводу).</a:t>
            </a:r>
          </a:p>
          <a:p>
            <a:endParaRPr lang="uk-UA">
              <a:latin typeface="Times New Roman" pitchFamily="18" charset="0"/>
              <a:cs typeface="Times New Roman" pitchFamily="18" charset="0"/>
            </a:endParaRP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Представництво інтересі ( ведення переговорів  від імені отримувача соціальних послуг, допомога в оформленні та відновлення документів,  допомога у розшуку рідних та близьких, відновленні родинних зв'язків , встановленні зв'язків з іншими фахівцями, службами, організаціями, підприємствами,  закладами, установами тощо) 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Також відділення організує на території територіального центру  видачу одягу та взуття, в осінньою – зимовий період пункт обігріву, роздачу гарячого харчування.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084513" y="822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546350" y="1020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Изображение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6613" y="3943350"/>
            <a:ext cx="2359025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3613" y="446088"/>
            <a:ext cx="3033712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5975" y="446088"/>
            <a:ext cx="1704975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338" y="292100"/>
            <a:ext cx="31369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" y="3970338"/>
            <a:ext cx="313531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3970338"/>
            <a:ext cx="310991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Изображение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-152400" y="817563"/>
            <a:ext cx="7127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latin typeface="Times New Roman" pitchFamily="18" charset="0"/>
                <a:cs typeface="Times New Roman" pitchFamily="18" charset="0"/>
              </a:rPr>
              <a:t>Вирішення питання “ЦЕНТР РЕІНТЕГРАЦІЇ”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52400" y="1793875"/>
            <a:ext cx="7923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>
              <a:latin typeface="Calibri" pitchFamily="34" charset="0"/>
            </a:endParaRP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0" y="2381250"/>
            <a:ext cx="8555038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Першим етапом є підготовка нормативної документації для створення у місті Центру реінтеграції бездомних осіб </a:t>
            </a:r>
          </a:p>
          <a:p>
            <a:r>
              <a:rPr lang="uk-UA"/>
              <a:t>період виконання з грудня 2016 року по січень 2017 року</a:t>
            </a:r>
          </a:p>
          <a:p>
            <a:endParaRPr lang="uk-UA"/>
          </a:p>
          <a:p>
            <a:r>
              <a:rPr lang="uk-UA"/>
              <a:t>Другим етапом є вибір приміщення придатного для створення Центру</a:t>
            </a:r>
          </a:p>
          <a:p>
            <a:r>
              <a:rPr lang="uk-UA"/>
              <a:t>період виконання грудень 2016 – січень 2017</a:t>
            </a:r>
          </a:p>
          <a:p>
            <a:endParaRPr lang="uk-UA"/>
          </a:p>
          <a:p>
            <a:r>
              <a:rPr lang="uk-UA"/>
              <a:t>Третім етапом є підготовка розпорядження міського голови щодо передачі приміщення на баланс Територіального центру </a:t>
            </a:r>
          </a:p>
          <a:p>
            <a:endParaRPr lang="uk-UA"/>
          </a:p>
          <a:p>
            <a:r>
              <a:rPr lang="uk-UA"/>
              <a:t>Четвертим етапом є підготовка проектної та бюджетної документації по ремонту приміщення для Центру період виконання лютий 2017 року</a:t>
            </a:r>
          </a:p>
          <a:p>
            <a:endParaRPr lang="uk-UA"/>
          </a:p>
          <a:p>
            <a:r>
              <a:rPr lang="uk-UA"/>
              <a:t>В листопаді 2017 року планується відкриття Центру реінтеграції</a:t>
            </a:r>
          </a:p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1059</TotalTime>
  <Words>562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Oleksandr Sorokin</dc:creator>
  <cp:lastModifiedBy>aduser</cp:lastModifiedBy>
  <cp:revision>61</cp:revision>
  <dcterms:created xsi:type="dcterms:W3CDTF">2016-03-17T11:31:20Z</dcterms:created>
  <dcterms:modified xsi:type="dcterms:W3CDTF">2016-12-12T11:24:18Z</dcterms:modified>
</cp:coreProperties>
</file>