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9" r:id="rId2"/>
    <p:sldId id="262" r:id="rId3"/>
    <p:sldId id="260" r:id="rId4"/>
    <p:sldId id="261" r:id="rId5"/>
    <p:sldId id="263" r:id="rId6"/>
    <p:sldId id="269" r:id="rId7"/>
    <p:sldId id="264" r:id="rId8"/>
    <p:sldId id="265" r:id="rId9"/>
    <p:sldId id="266" r:id="rId10"/>
    <p:sldId id="267" r:id="rId11"/>
    <p:sldId id="268" r:id="rId12"/>
    <p:sldId id="270" r:id="rId13"/>
    <p:sldId id="271" r:id="rId14"/>
    <p:sldId id="272" r:id="rId15"/>
    <p:sldId id="273" r:id="rId16"/>
    <p:sldId id="274" r:id="rId17"/>
    <p:sldId id="275" r:id="rId18"/>
    <p:sldId id="282" r:id="rId19"/>
    <p:sldId id="276" r:id="rId20"/>
    <p:sldId id="277" r:id="rId21"/>
    <p:sldId id="279" r:id="rId22"/>
    <p:sldId id="280" r:id="rId23"/>
    <p:sldId id="291" r:id="rId24"/>
    <p:sldId id="281" r:id="rId25"/>
    <p:sldId id="283" r:id="rId26"/>
    <p:sldId id="284" r:id="rId27"/>
    <p:sldId id="294" r:id="rId28"/>
    <p:sldId id="285" r:id="rId29"/>
    <p:sldId id="295" r:id="rId30"/>
    <p:sldId id="287" r:id="rId31"/>
    <p:sldId id="288" r:id="rId32"/>
    <p:sldId id="289" r:id="rId33"/>
    <p:sldId id="290" r:id="rId34"/>
    <p:sldId id="296" r:id="rId35"/>
    <p:sldId id="297" r:id="rId36"/>
    <p:sldId id="298" r:id="rId37"/>
    <p:sldId id="301" r:id="rId38"/>
    <p:sldId id="302" r:id="rId39"/>
    <p:sldId id="303" r:id="rId40"/>
    <p:sldId id="304" r:id="rId41"/>
    <p:sldId id="305" r:id="rId42"/>
    <p:sldId id="306" r:id="rId43"/>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4939B3-930E-43FA-9911-DB2122040E32}"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ru-RU"/>
        </a:p>
      </dgm:t>
    </dgm:pt>
    <dgm:pt modelId="{175595E2-3DC7-4556-8CF4-19B68FBE168A}">
      <dgm:prSet phldrT="[Текст]" custT="1"/>
      <dgm:spPr/>
      <dgm:t>
        <a:bodyPr/>
        <a:lstStyle/>
        <a:p>
          <a:r>
            <a:rPr lang="uk-UA" sz="4000" b="1" dirty="0">
              <a:solidFill>
                <a:srgbClr val="FF0000"/>
              </a:solidFill>
            </a:rPr>
            <a:t>Оцінка якості</a:t>
          </a:r>
          <a:endParaRPr lang="ru-RU" sz="4000" b="1" dirty="0">
            <a:solidFill>
              <a:srgbClr val="FF0000"/>
            </a:solidFill>
          </a:endParaRPr>
        </a:p>
      </dgm:t>
    </dgm:pt>
    <dgm:pt modelId="{BAD8979B-E9AF-4E25-9544-91410A8F2604}" type="parTrans" cxnId="{DD8F6263-A62E-4C5B-80F7-D313295E9B30}">
      <dgm:prSet/>
      <dgm:spPr/>
      <dgm:t>
        <a:bodyPr/>
        <a:lstStyle/>
        <a:p>
          <a:endParaRPr lang="ru-RU"/>
        </a:p>
      </dgm:t>
    </dgm:pt>
    <dgm:pt modelId="{1BB4777C-AB55-41AD-AE76-BCE915646235}" type="sibTrans" cxnId="{DD8F6263-A62E-4C5B-80F7-D313295E9B30}">
      <dgm:prSet/>
      <dgm:spPr/>
      <dgm:t>
        <a:bodyPr/>
        <a:lstStyle/>
        <a:p>
          <a:endParaRPr lang="ru-RU"/>
        </a:p>
      </dgm:t>
    </dgm:pt>
    <dgm:pt modelId="{7784C6BA-4024-4629-AC66-C3D4210D8B1C}">
      <dgm:prSet phldrT="[Текст]" custT="1"/>
      <dgm:spPr/>
      <dgm:t>
        <a:bodyPr/>
        <a:lstStyle/>
        <a:p>
          <a:r>
            <a:rPr lang="uk-UA" sz="3600" b="1" dirty="0"/>
            <a:t>Державні стандарти, нормативи</a:t>
          </a:r>
          <a:endParaRPr lang="ru-RU" sz="3600" b="1" dirty="0"/>
        </a:p>
      </dgm:t>
    </dgm:pt>
    <dgm:pt modelId="{C046CFB1-781F-4C15-9D47-5B1736D705A6}" type="parTrans" cxnId="{EE9CC190-5588-451A-96A1-0397FBE7F32E}">
      <dgm:prSet/>
      <dgm:spPr/>
      <dgm:t>
        <a:bodyPr/>
        <a:lstStyle/>
        <a:p>
          <a:endParaRPr lang="ru-RU"/>
        </a:p>
      </dgm:t>
    </dgm:pt>
    <dgm:pt modelId="{D3AB90D9-3380-4A11-A7AC-1A3DC6CCEA83}" type="sibTrans" cxnId="{EE9CC190-5588-451A-96A1-0397FBE7F32E}">
      <dgm:prSet/>
      <dgm:spPr/>
      <dgm:t>
        <a:bodyPr/>
        <a:lstStyle/>
        <a:p>
          <a:endParaRPr lang="ru-RU"/>
        </a:p>
      </dgm:t>
    </dgm:pt>
    <dgm:pt modelId="{94B7E553-2103-4DDC-BE0D-4AC68F23F8D1}">
      <dgm:prSet phldrT="[Текст]" custT="1"/>
      <dgm:spPr/>
      <dgm:t>
        <a:bodyPr/>
        <a:lstStyle/>
        <a:p>
          <a:r>
            <a:rPr lang="uk-UA" sz="4000" b="1" dirty="0"/>
            <a:t>Готовність колективу</a:t>
          </a:r>
          <a:endParaRPr lang="ru-RU" sz="4000" b="1" dirty="0"/>
        </a:p>
      </dgm:t>
    </dgm:pt>
    <dgm:pt modelId="{79CB7DA8-AD49-41A8-9CE9-15168619104A}" type="parTrans" cxnId="{19D48D3D-7A15-4F92-9409-92ACB619C356}">
      <dgm:prSet/>
      <dgm:spPr/>
      <dgm:t>
        <a:bodyPr/>
        <a:lstStyle/>
        <a:p>
          <a:endParaRPr lang="ru-RU"/>
        </a:p>
      </dgm:t>
    </dgm:pt>
    <dgm:pt modelId="{6752A4C5-2E82-47DB-8713-788A3445D90D}" type="sibTrans" cxnId="{19D48D3D-7A15-4F92-9409-92ACB619C356}">
      <dgm:prSet/>
      <dgm:spPr/>
      <dgm:t>
        <a:bodyPr/>
        <a:lstStyle/>
        <a:p>
          <a:endParaRPr lang="ru-RU"/>
        </a:p>
      </dgm:t>
    </dgm:pt>
    <dgm:pt modelId="{A2E8ECF1-08E5-4B6B-8BEC-BE66A89AB3B5}">
      <dgm:prSet phldrT="[Текст]" custT="1"/>
      <dgm:spPr/>
      <dgm:t>
        <a:bodyPr/>
        <a:lstStyle/>
        <a:p>
          <a:r>
            <a:rPr lang="uk-UA" sz="4000" b="1" dirty="0"/>
            <a:t>Інтегрованість  оцінки якості у інші процедури </a:t>
          </a:r>
          <a:endParaRPr lang="ru-RU" sz="4000" b="1" dirty="0"/>
        </a:p>
      </dgm:t>
    </dgm:pt>
    <dgm:pt modelId="{B285F757-9A81-4967-8C56-6214576867FE}" type="parTrans" cxnId="{179B31E9-4424-4CD2-92F2-9BF7E560772D}">
      <dgm:prSet/>
      <dgm:spPr/>
      <dgm:t>
        <a:bodyPr/>
        <a:lstStyle/>
        <a:p>
          <a:endParaRPr lang="ru-RU"/>
        </a:p>
      </dgm:t>
    </dgm:pt>
    <dgm:pt modelId="{6E17B70D-998F-42C0-9DC5-24A245D17216}" type="sibTrans" cxnId="{179B31E9-4424-4CD2-92F2-9BF7E560772D}">
      <dgm:prSet/>
      <dgm:spPr/>
      <dgm:t>
        <a:bodyPr/>
        <a:lstStyle/>
        <a:p>
          <a:endParaRPr lang="ru-RU"/>
        </a:p>
      </dgm:t>
    </dgm:pt>
    <dgm:pt modelId="{FE25787A-F026-42F6-BF81-1F3EBC41505D}">
      <dgm:prSet phldrT="[Текст]"/>
      <dgm:spPr/>
      <dgm:t>
        <a:bodyPr/>
        <a:lstStyle/>
        <a:p>
          <a:r>
            <a:rPr lang="uk-UA" b="1" dirty="0"/>
            <a:t>Участь клієнтів</a:t>
          </a:r>
          <a:endParaRPr lang="ru-RU" b="1" dirty="0"/>
        </a:p>
      </dgm:t>
    </dgm:pt>
    <dgm:pt modelId="{D1609DE8-64A3-4C8F-A0AD-1434BB43660E}" type="parTrans" cxnId="{44D409B6-B0CD-4DDC-AFB1-C47F0685E6C1}">
      <dgm:prSet/>
      <dgm:spPr/>
      <dgm:t>
        <a:bodyPr/>
        <a:lstStyle/>
        <a:p>
          <a:endParaRPr lang="ru-RU"/>
        </a:p>
      </dgm:t>
    </dgm:pt>
    <dgm:pt modelId="{CB152286-43F3-4B00-A927-34716EC69868}" type="sibTrans" cxnId="{44D409B6-B0CD-4DDC-AFB1-C47F0685E6C1}">
      <dgm:prSet/>
      <dgm:spPr/>
      <dgm:t>
        <a:bodyPr/>
        <a:lstStyle/>
        <a:p>
          <a:endParaRPr lang="ru-RU"/>
        </a:p>
      </dgm:t>
    </dgm:pt>
    <dgm:pt modelId="{64376041-4CFA-4E7A-B1BF-F48134AEEB11}" type="pres">
      <dgm:prSet presAssocID="{0F4939B3-930E-43FA-9911-DB2122040E32}" presName="diagram" presStyleCnt="0">
        <dgm:presLayoutVars>
          <dgm:chMax val="1"/>
          <dgm:dir/>
          <dgm:animLvl val="ctr"/>
          <dgm:resizeHandles val="exact"/>
        </dgm:presLayoutVars>
      </dgm:prSet>
      <dgm:spPr/>
    </dgm:pt>
    <dgm:pt modelId="{799594E9-D83A-41D8-9D22-4F64B3F477FB}" type="pres">
      <dgm:prSet presAssocID="{0F4939B3-930E-43FA-9911-DB2122040E32}" presName="matrix" presStyleCnt="0"/>
      <dgm:spPr/>
    </dgm:pt>
    <dgm:pt modelId="{98AE7F3B-D821-491B-8BBD-DB13793CA6AA}" type="pres">
      <dgm:prSet presAssocID="{0F4939B3-930E-43FA-9911-DB2122040E32}" presName="tile1" presStyleLbl="node1" presStyleIdx="0" presStyleCnt="4" custLinFactNeighborX="-2431" custLinFactNeighborY="-4420"/>
      <dgm:spPr/>
    </dgm:pt>
    <dgm:pt modelId="{DFDC59EE-0339-47ED-A630-523767A44092}" type="pres">
      <dgm:prSet presAssocID="{0F4939B3-930E-43FA-9911-DB2122040E32}" presName="tile1text" presStyleLbl="node1" presStyleIdx="0" presStyleCnt="4">
        <dgm:presLayoutVars>
          <dgm:chMax val="0"/>
          <dgm:chPref val="0"/>
          <dgm:bulletEnabled val="1"/>
        </dgm:presLayoutVars>
      </dgm:prSet>
      <dgm:spPr/>
    </dgm:pt>
    <dgm:pt modelId="{F9B9ECD1-0F48-4993-8D8B-F9B0D7DD074D}" type="pres">
      <dgm:prSet presAssocID="{0F4939B3-930E-43FA-9911-DB2122040E32}" presName="tile2" presStyleLbl="node1" presStyleIdx="1" presStyleCnt="4" custLinFactNeighborX="1031"/>
      <dgm:spPr/>
    </dgm:pt>
    <dgm:pt modelId="{004712FE-D857-4BE8-B380-12C9035844F2}" type="pres">
      <dgm:prSet presAssocID="{0F4939B3-930E-43FA-9911-DB2122040E32}" presName="tile2text" presStyleLbl="node1" presStyleIdx="1" presStyleCnt="4">
        <dgm:presLayoutVars>
          <dgm:chMax val="0"/>
          <dgm:chPref val="0"/>
          <dgm:bulletEnabled val="1"/>
        </dgm:presLayoutVars>
      </dgm:prSet>
      <dgm:spPr/>
    </dgm:pt>
    <dgm:pt modelId="{D242E070-07FC-4A64-92E5-E43BC50940CA}" type="pres">
      <dgm:prSet presAssocID="{0F4939B3-930E-43FA-9911-DB2122040E32}" presName="tile3" presStyleLbl="node1" presStyleIdx="2" presStyleCnt="4"/>
      <dgm:spPr/>
    </dgm:pt>
    <dgm:pt modelId="{A9BD3D82-09FA-4BDA-9E7D-90FCDD69A424}" type="pres">
      <dgm:prSet presAssocID="{0F4939B3-930E-43FA-9911-DB2122040E32}" presName="tile3text" presStyleLbl="node1" presStyleIdx="2" presStyleCnt="4">
        <dgm:presLayoutVars>
          <dgm:chMax val="0"/>
          <dgm:chPref val="0"/>
          <dgm:bulletEnabled val="1"/>
        </dgm:presLayoutVars>
      </dgm:prSet>
      <dgm:spPr/>
    </dgm:pt>
    <dgm:pt modelId="{AE571594-F07B-49AF-B5A3-289ACC740B62}" type="pres">
      <dgm:prSet presAssocID="{0F4939B3-930E-43FA-9911-DB2122040E32}" presName="tile4" presStyleLbl="node1" presStyleIdx="3" presStyleCnt="4" custLinFactNeighborX="-1031" custLinFactNeighborY="-100"/>
      <dgm:spPr/>
    </dgm:pt>
    <dgm:pt modelId="{AC735E6C-93B6-4967-B1F5-D5500432DDF9}" type="pres">
      <dgm:prSet presAssocID="{0F4939B3-930E-43FA-9911-DB2122040E32}" presName="tile4text" presStyleLbl="node1" presStyleIdx="3" presStyleCnt="4">
        <dgm:presLayoutVars>
          <dgm:chMax val="0"/>
          <dgm:chPref val="0"/>
          <dgm:bulletEnabled val="1"/>
        </dgm:presLayoutVars>
      </dgm:prSet>
      <dgm:spPr/>
    </dgm:pt>
    <dgm:pt modelId="{5B84E52F-7EF4-4626-A134-32DC83E75564}" type="pres">
      <dgm:prSet presAssocID="{0F4939B3-930E-43FA-9911-DB2122040E32}" presName="centerTile" presStyleLbl="fgShp" presStyleIdx="0" presStyleCnt="1">
        <dgm:presLayoutVars>
          <dgm:chMax val="0"/>
          <dgm:chPref val="0"/>
        </dgm:presLayoutVars>
      </dgm:prSet>
      <dgm:spPr/>
    </dgm:pt>
  </dgm:ptLst>
  <dgm:cxnLst>
    <dgm:cxn modelId="{EF565304-C245-47AD-93E3-6DBD2677922A}" type="presOf" srcId="{0F4939B3-930E-43FA-9911-DB2122040E32}" destId="{64376041-4CFA-4E7A-B1BF-F48134AEEB11}" srcOrd="0" destOrd="0" presId="urn:microsoft.com/office/officeart/2005/8/layout/matrix1"/>
    <dgm:cxn modelId="{DD2BA90A-794A-4BFB-8D01-7C7131A474F2}" type="presOf" srcId="{FE25787A-F026-42F6-BF81-1F3EBC41505D}" destId="{AE571594-F07B-49AF-B5A3-289ACC740B62}" srcOrd="0" destOrd="0" presId="urn:microsoft.com/office/officeart/2005/8/layout/matrix1"/>
    <dgm:cxn modelId="{BD3FBB27-3372-4F8B-858F-7E3F60D89831}" type="presOf" srcId="{94B7E553-2103-4DDC-BE0D-4AC68F23F8D1}" destId="{F9B9ECD1-0F48-4993-8D8B-F9B0D7DD074D}" srcOrd="0" destOrd="0" presId="urn:microsoft.com/office/officeart/2005/8/layout/matrix1"/>
    <dgm:cxn modelId="{51E7312F-5052-4B40-9674-E2401DC30BCB}" type="presOf" srcId="{7784C6BA-4024-4629-AC66-C3D4210D8B1C}" destId="{98AE7F3B-D821-491B-8BBD-DB13793CA6AA}" srcOrd="0" destOrd="0" presId="urn:microsoft.com/office/officeart/2005/8/layout/matrix1"/>
    <dgm:cxn modelId="{23621934-E21B-4DF8-9F73-3DDC6F729C06}" type="presOf" srcId="{94B7E553-2103-4DDC-BE0D-4AC68F23F8D1}" destId="{004712FE-D857-4BE8-B380-12C9035844F2}" srcOrd="1" destOrd="0" presId="urn:microsoft.com/office/officeart/2005/8/layout/matrix1"/>
    <dgm:cxn modelId="{19D48D3D-7A15-4F92-9409-92ACB619C356}" srcId="{175595E2-3DC7-4556-8CF4-19B68FBE168A}" destId="{94B7E553-2103-4DDC-BE0D-4AC68F23F8D1}" srcOrd="1" destOrd="0" parTransId="{79CB7DA8-AD49-41A8-9CE9-15168619104A}" sibTransId="{6752A4C5-2E82-47DB-8713-788A3445D90D}"/>
    <dgm:cxn modelId="{4392B93E-5F58-481D-9E17-F223CEF1256A}" type="presOf" srcId="{FE25787A-F026-42F6-BF81-1F3EBC41505D}" destId="{AC735E6C-93B6-4967-B1F5-D5500432DDF9}" srcOrd="1" destOrd="0" presId="urn:microsoft.com/office/officeart/2005/8/layout/matrix1"/>
    <dgm:cxn modelId="{93893F5C-9DCA-480E-A619-7FA79ABA4F15}" type="presOf" srcId="{7784C6BA-4024-4629-AC66-C3D4210D8B1C}" destId="{DFDC59EE-0339-47ED-A630-523767A44092}" srcOrd="1" destOrd="0" presId="urn:microsoft.com/office/officeart/2005/8/layout/matrix1"/>
    <dgm:cxn modelId="{DD8F6263-A62E-4C5B-80F7-D313295E9B30}" srcId="{0F4939B3-930E-43FA-9911-DB2122040E32}" destId="{175595E2-3DC7-4556-8CF4-19B68FBE168A}" srcOrd="0" destOrd="0" parTransId="{BAD8979B-E9AF-4E25-9544-91410A8F2604}" sibTransId="{1BB4777C-AB55-41AD-AE76-BCE915646235}"/>
    <dgm:cxn modelId="{7225F86A-D125-431D-816C-62F50F50A925}" type="presOf" srcId="{175595E2-3DC7-4556-8CF4-19B68FBE168A}" destId="{5B84E52F-7EF4-4626-A134-32DC83E75564}" srcOrd="0" destOrd="0" presId="urn:microsoft.com/office/officeart/2005/8/layout/matrix1"/>
    <dgm:cxn modelId="{EE9CC190-5588-451A-96A1-0397FBE7F32E}" srcId="{175595E2-3DC7-4556-8CF4-19B68FBE168A}" destId="{7784C6BA-4024-4629-AC66-C3D4210D8B1C}" srcOrd="0" destOrd="0" parTransId="{C046CFB1-781F-4C15-9D47-5B1736D705A6}" sibTransId="{D3AB90D9-3380-4A11-A7AC-1A3DC6CCEA83}"/>
    <dgm:cxn modelId="{9DED7798-CEEB-4429-985A-B8889A72B3D1}" type="presOf" srcId="{A2E8ECF1-08E5-4B6B-8BEC-BE66A89AB3B5}" destId="{A9BD3D82-09FA-4BDA-9E7D-90FCDD69A424}" srcOrd="1" destOrd="0" presId="urn:microsoft.com/office/officeart/2005/8/layout/matrix1"/>
    <dgm:cxn modelId="{44D409B6-B0CD-4DDC-AFB1-C47F0685E6C1}" srcId="{175595E2-3DC7-4556-8CF4-19B68FBE168A}" destId="{FE25787A-F026-42F6-BF81-1F3EBC41505D}" srcOrd="3" destOrd="0" parTransId="{D1609DE8-64A3-4C8F-A0AD-1434BB43660E}" sibTransId="{CB152286-43F3-4B00-A927-34716EC69868}"/>
    <dgm:cxn modelId="{7C0415D7-C4C4-4544-8ACB-F74BB450C151}" type="presOf" srcId="{A2E8ECF1-08E5-4B6B-8BEC-BE66A89AB3B5}" destId="{D242E070-07FC-4A64-92E5-E43BC50940CA}" srcOrd="0" destOrd="0" presId="urn:microsoft.com/office/officeart/2005/8/layout/matrix1"/>
    <dgm:cxn modelId="{179B31E9-4424-4CD2-92F2-9BF7E560772D}" srcId="{175595E2-3DC7-4556-8CF4-19B68FBE168A}" destId="{A2E8ECF1-08E5-4B6B-8BEC-BE66A89AB3B5}" srcOrd="2" destOrd="0" parTransId="{B285F757-9A81-4967-8C56-6214576867FE}" sibTransId="{6E17B70D-998F-42C0-9DC5-24A245D17216}"/>
    <dgm:cxn modelId="{198F44CC-C8E0-480B-A965-9361BCA253A7}" type="presParOf" srcId="{64376041-4CFA-4E7A-B1BF-F48134AEEB11}" destId="{799594E9-D83A-41D8-9D22-4F64B3F477FB}" srcOrd="0" destOrd="0" presId="urn:microsoft.com/office/officeart/2005/8/layout/matrix1"/>
    <dgm:cxn modelId="{F8708173-2CCF-4BE0-8F8D-2BBD01D12F67}" type="presParOf" srcId="{799594E9-D83A-41D8-9D22-4F64B3F477FB}" destId="{98AE7F3B-D821-491B-8BBD-DB13793CA6AA}" srcOrd="0" destOrd="0" presId="urn:microsoft.com/office/officeart/2005/8/layout/matrix1"/>
    <dgm:cxn modelId="{1016B808-7F63-43BA-8F7C-D5526DD127AB}" type="presParOf" srcId="{799594E9-D83A-41D8-9D22-4F64B3F477FB}" destId="{DFDC59EE-0339-47ED-A630-523767A44092}" srcOrd="1" destOrd="0" presId="urn:microsoft.com/office/officeart/2005/8/layout/matrix1"/>
    <dgm:cxn modelId="{E7245616-93A4-4AE1-A119-76840784E275}" type="presParOf" srcId="{799594E9-D83A-41D8-9D22-4F64B3F477FB}" destId="{F9B9ECD1-0F48-4993-8D8B-F9B0D7DD074D}" srcOrd="2" destOrd="0" presId="urn:microsoft.com/office/officeart/2005/8/layout/matrix1"/>
    <dgm:cxn modelId="{C9532C8D-C12B-4E82-BFD2-CF4A528E3A1C}" type="presParOf" srcId="{799594E9-D83A-41D8-9D22-4F64B3F477FB}" destId="{004712FE-D857-4BE8-B380-12C9035844F2}" srcOrd="3" destOrd="0" presId="urn:microsoft.com/office/officeart/2005/8/layout/matrix1"/>
    <dgm:cxn modelId="{EC1CBA65-F4B2-4377-B858-E9069576E9F4}" type="presParOf" srcId="{799594E9-D83A-41D8-9D22-4F64B3F477FB}" destId="{D242E070-07FC-4A64-92E5-E43BC50940CA}" srcOrd="4" destOrd="0" presId="urn:microsoft.com/office/officeart/2005/8/layout/matrix1"/>
    <dgm:cxn modelId="{1250268A-6AAF-4984-B75B-2BB31B32171A}" type="presParOf" srcId="{799594E9-D83A-41D8-9D22-4F64B3F477FB}" destId="{A9BD3D82-09FA-4BDA-9E7D-90FCDD69A424}" srcOrd="5" destOrd="0" presId="urn:microsoft.com/office/officeart/2005/8/layout/matrix1"/>
    <dgm:cxn modelId="{6432DFA8-A1E7-4502-8C85-3284C707054F}" type="presParOf" srcId="{799594E9-D83A-41D8-9D22-4F64B3F477FB}" destId="{AE571594-F07B-49AF-B5A3-289ACC740B62}" srcOrd="6" destOrd="0" presId="urn:microsoft.com/office/officeart/2005/8/layout/matrix1"/>
    <dgm:cxn modelId="{46019D27-4D28-4115-A2D7-D2A1304AE9AB}" type="presParOf" srcId="{799594E9-D83A-41D8-9D22-4F64B3F477FB}" destId="{AC735E6C-93B6-4967-B1F5-D5500432DDF9}" srcOrd="7" destOrd="0" presId="urn:microsoft.com/office/officeart/2005/8/layout/matrix1"/>
    <dgm:cxn modelId="{DF9A98D2-394E-4363-BDB4-9EC7AD87CA8E}" type="presParOf" srcId="{64376041-4CFA-4E7A-B1BF-F48134AEEB11}" destId="{5B84E52F-7EF4-4626-A134-32DC83E75564}"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AE7F3B-D821-491B-8BBD-DB13793CA6AA}">
      <dsp:nvSpPr>
        <dsp:cNvPr id="0" name=""/>
        <dsp:cNvSpPr/>
      </dsp:nvSpPr>
      <dsp:spPr>
        <a:xfrm rot="16200000">
          <a:off x="925909" y="-925909"/>
          <a:ext cx="2262981" cy="41148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uk-UA" sz="3600" b="1" kern="1200" dirty="0"/>
            <a:t>Державні стандарти, нормативи</a:t>
          </a:r>
          <a:endParaRPr lang="ru-RU" sz="3600" b="1" kern="1200" dirty="0"/>
        </a:p>
      </dsp:txBody>
      <dsp:txXfrm rot="5400000">
        <a:off x="-1" y="1"/>
        <a:ext cx="4114800" cy="1697236"/>
      </dsp:txXfrm>
    </dsp:sp>
    <dsp:sp modelId="{F9B9ECD1-0F48-4993-8D8B-F9B0D7DD074D}">
      <dsp:nvSpPr>
        <dsp:cNvPr id="0" name=""/>
        <dsp:cNvSpPr/>
      </dsp:nvSpPr>
      <dsp:spPr>
        <a:xfrm>
          <a:off x="4114800" y="0"/>
          <a:ext cx="4114800" cy="2262981"/>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uk-UA" sz="4000" b="1" kern="1200" dirty="0"/>
            <a:t>Готовність колективу</a:t>
          </a:r>
          <a:endParaRPr lang="ru-RU" sz="4000" b="1" kern="1200" dirty="0"/>
        </a:p>
      </dsp:txBody>
      <dsp:txXfrm>
        <a:off x="4114800" y="0"/>
        <a:ext cx="4114800" cy="1697236"/>
      </dsp:txXfrm>
    </dsp:sp>
    <dsp:sp modelId="{D242E070-07FC-4A64-92E5-E43BC50940CA}">
      <dsp:nvSpPr>
        <dsp:cNvPr id="0" name=""/>
        <dsp:cNvSpPr/>
      </dsp:nvSpPr>
      <dsp:spPr>
        <a:xfrm rot="10800000">
          <a:off x="0" y="2262981"/>
          <a:ext cx="4114800" cy="2262981"/>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uk-UA" sz="4000" b="1" kern="1200" dirty="0"/>
            <a:t>Інтегрованість  оцінки якості у інші процедури </a:t>
          </a:r>
          <a:endParaRPr lang="ru-RU" sz="4000" b="1" kern="1200" dirty="0"/>
        </a:p>
      </dsp:txBody>
      <dsp:txXfrm rot="10800000">
        <a:off x="0" y="2828726"/>
        <a:ext cx="4114800" cy="1697236"/>
      </dsp:txXfrm>
    </dsp:sp>
    <dsp:sp modelId="{AE571594-F07B-49AF-B5A3-289ACC740B62}">
      <dsp:nvSpPr>
        <dsp:cNvPr id="0" name=""/>
        <dsp:cNvSpPr/>
      </dsp:nvSpPr>
      <dsp:spPr>
        <a:xfrm rot="5400000">
          <a:off x="4998285" y="1334809"/>
          <a:ext cx="2262981" cy="41148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704" tIns="298704" rIns="298704" bIns="298704" numCol="1" spcCol="1270" anchor="ctr" anchorCtr="0">
          <a:noAutofit/>
        </a:bodyPr>
        <a:lstStyle/>
        <a:p>
          <a:pPr marL="0" lvl="0" indent="0" algn="ctr" defTabSz="1866900">
            <a:lnSpc>
              <a:spcPct val="90000"/>
            </a:lnSpc>
            <a:spcBef>
              <a:spcPct val="0"/>
            </a:spcBef>
            <a:spcAft>
              <a:spcPct val="35000"/>
            </a:spcAft>
            <a:buNone/>
          </a:pPr>
          <a:r>
            <a:rPr lang="uk-UA" sz="4200" b="1" kern="1200" dirty="0"/>
            <a:t>Участь клієнтів</a:t>
          </a:r>
          <a:endParaRPr lang="ru-RU" sz="4200" b="1" kern="1200" dirty="0"/>
        </a:p>
      </dsp:txBody>
      <dsp:txXfrm rot="-5400000">
        <a:off x="4072376" y="2826463"/>
        <a:ext cx="4114800" cy="1697236"/>
      </dsp:txXfrm>
    </dsp:sp>
    <dsp:sp modelId="{5B84E52F-7EF4-4626-A134-32DC83E75564}">
      <dsp:nvSpPr>
        <dsp:cNvPr id="0" name=""/>
        <dsp:cNvSpPr/>
      </dsp:nvSpPr>
      <dsp:spPr>
        <a:xfrm>
          <a:off x="2880359" y="1697236"/>
          <a:ext cx="2468880" cy="1131490"/>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uk-UA" sz="4000" b="1" kern="1200" dirty="0">
              <a:solidFill>
                <a:srgbClr val="FF0000"/>
              </a:solidFill>
            </a:rPr>
            <a:t>Оцінка якості</a:t>
          </a:r>
          <a:endParaRPr lang="ru-RU" sz="4000" b="1" kern="1200" dirty="0">
            <a:solidFill>
              <a:srgbClr val="FF0000"/>
            </a:solidFill>
          </a:endParaRPr>
        </a:p>
      </dsp:txBody>
      <dsp:txXfrm>
        <a:off x="2935594" y="1752471"/>
        <a:ext cx="2358410" cy="1021020"/>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E336CF9-15A4-47BF-93E4-7781F62F799D}" type="datetimeFigureOut">
              <a:rPr lang="uk-UA" smtClean="0"/>
              <a:pPr/>
              <a:t>15.04.2021</a:t>
            </a:fld>
            <a:endParaRPr lang="uk-UA" dirty="0"/>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CF278B5-9B57-41C1-A1F2-7FB2CED0861E}" type="slidenum">
              <a:rPr lang="uk-UA" smtClean="0"/>
              <a:pPr/>
              <a:t>‹№›</a:t>
            </a:fld>
            <a:endParaRPr lang="uk-UA" dirty="0"/>
          </a:p>
        </p:txBody>
      </p:sp>
    </p:spTree>
    <p:extLst>
      <p:ext uri="{BB962C8B-B14F-4D97-AF65-F5344CB8AC3E}">
        <p14:creationId xmlns:p14="http://schemas.microsoft.com/office/powerpoint/2010/main" val="33470440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0CFD66-80FC-479D-9B02-407B61100DB4}" type="datetimeFigureOut">
              <a:rPr lang="uk-UA" smtClean="0"/>
              <a:pPr/>
              <a:t>15.04.2021</a:t>
            </a:fld>
            <a:endParaRPr lang="uk-UA"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EF43D-EA63-44D8-8C93-6419CB223E66}" type="slidenum">
              <a:rPr lang="uk-UA" smtClean="0"/>
              <a:pPr/>
              <a:t>‹№›</a:t>
            </a:fld>
            <a:endParaRPr lang="uk-UA" dirty="0"/>
          </a:p>
        </p:txBody>
      </p:sp>
    </p:spTree>
    <p:extLst>
      <p:ext uri="{BB962C8B-B14F-4D97-AF65-F5344CB8AC3E}">
        <p14:creationId xmlns:p14="http://schemas.microsoft.com/office/powerpoint/2010/main" val="2201422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76DEBAF7-F707-48AD-B4FC-12868E449D59}" type="slidenum">
              <a:rPr lang="ru-RU" smtClean="0"/>
              <a:pPr/>
              <a:t>1</a:t>
            </a:fld>
            <a:endParaRPr lang="ru-RU" dirty="0"/>
          </a:p>
        </p:txBody>
      </p:sp>
      <p:sp>
        <p:nvSpPr>
          <p:cNvPr id="5" name="Дата 4"/>
          <p:cNvSpPr>
            <a:spLocks noGrp="1"/>
          </p:cNvSpPr>
          <p:nvPr>
            <p:ph type="dt" idx="11"/>
          </p:nvPr>
        </p:nvSpPr>
        <p:spPr/>
        <p:txBody>
          <a:bodyPr/>
          <a:lstStyle/>
          <a:p>
            <a:fld id="{3ED0B949-106C-4112-B672-6184EA5839AF}" type="datetime7">
              <a:rPr lang="ru-RU" smtClean="0"/>
              <a:pPr/>
              <a:t>апр-21</a:t>
            </a:fld>
            <a:endParaRPr lang="ru-RU" dirty="0"/>
          </a:p>
        </p:txBody>
      </p:sp>
    </p:spTree>
    <p:extLst>
      <p:ext uri="{BB962C8B-B14F-4D97-AF65-F5344CB8AC3E}">
        <p14:creationId xmlns:p14="http://schemas.microsoft.com/office/powerpoint/2010/main" val="460649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noProof="0" dirty="0"/>
          </a:p>
        </p:txBody>
      </p:sp>
      <p:sp>
        <p:nvSpPr>
          <p:cNvPr id="4" name="Номер слайда 3"/>
          <p:cNvSpPr>
            <a:spLocks noGrp="1"/>
          </p:cNvSpPr>
          <p:nvPr>
            <p:ph type="sldNum" sz="quarter" idx="10"/>
          </p:nvPr>
        </p:nvSpPr>
        <p:spPr/>
        <p:txBody>
          <a:bodyPr/>
          <a:lstStyle/>
          <a:p>
            <a:fld id="{8AFEF43D-EA63-44D8-8C93-6419CB223E66}" type="slidenum">
              <a:rPr lang="uk-UA" smtClean="0"/>
              <a:pPr/>
              <a:t>26</a:t>
            </a:fld>
            <a:endParaRPr lang="uk-U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uk-UA"/>
          </a:p>
        </p:txBody>
      </p:sp>
      <p:sp>
        <p:nvSpPr>
          <p:cNvPr id="4" name="Дата 3"/>
          <p:cNvSpPr>
            <a:spLocks noGrp="1"/>
          </p:cNvSpPr>
          <p:nvPr>
            <p:ph type="dt" sz="half" idx="10"/>
          </p:nvPr>
        </p:nvSpPr>
        <p:spPr/>
        <p:txBody>
          <a:bodyPr/>
          <a:lstStyle/>
          <a:p>
            <a:fld id="{5D5CAA32-5C90-4FEC-9E23-14059E7C17AE}" type="datetimeFigureOut">
              <a:rPr lang="uk-UA" smtClean="0"/>
              <a:pPr/>
              <a:t>15.04.2021</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FE520A94-3277-4FCC-A422-8C2A3DD49FCF}" type="slidenum">
              <a:rPr lang="uk-UA" smtClean="0"/>
              <a:pPr/>
              <a:t>‹№›</a:t>
            </a:fld>
            <a:endParaRPr lang="uk-U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5D5CAA32-5C90-4FEC-9E23-14059E7C17AE}" type="datetimeFigureOut">
              <a:rPr lang="uk-UA" smtClean="0"/>
              <a:pPr/>
              <a:t>15.04.2021</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FE520A94-3277-4FCC-A422-8C2A3DD49FCF}" type="slidenum">
              <a:rPr lang="uk-UA" smtClean="0"/>
              <a:pPr/>
              <a:t>‹№›</a:t>
            </a:fld>
            <a:endParaRPr lang="uk-U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5D5CAA32-5C90-4FEC-9E23-14059E7C17AE}" type="datetimeFigureOut">
              <a:rPr lang="uk-UA" smtClean="0"/>
              <a:pPr/>
              <a:t>15.04.2021</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FE520A94-3277-4FCC-A422-8C2A3DD49FCF}" type="slidenum">
              <a:rPr lang="uk-UA" smtClean="0"/>
              <a:pPr/>
              <a:t>‹№›</a:t>
            </a:fld>
            <a:endParaRPr lang="uk-U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5D5CAA32-5C90-4FEC-9E23-14059E7C17AE}" type="datetimeFigureOut">
              <a:rPr lang="uk-UA" smtClean="0"/>
              <a:pPr/>
              <a:t>15.04.2021</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FE520A94-3277-4FCC-A422-8C2A3DD49FCF}" type="slidenum">
              <a:rPr lang="uk-UA" smtClean="0"/>
              <a:pPr/>
              <a:t>‹№›</a:t>
            </a:fld>
            <a:endParaRPr lang="uk-U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D5CAA32-5C90-4FEC-9E23-14059E7C17AE}" type="datetimeFigureOut">
              <a:rPr lang="uk-UA" smtClean="0"/>
              <a:pPr/>
              <a:t>15.04.2021</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FE520A94-3277-4FCC-A422-8C2A3DD49FCF}" type="slidenum">
              <a:rPr lang="uk-UA" smtClean="0"/>
              <a:pPr/>
              <a:t>‹№›</a:t>
            </a:fld>
            <a:endParaRPr lang="uk-U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p:cNvSpPr>
            <a:spLocks noGrp="1"/>
          </p:cNvSpPr>
          <p:nvPr>
            <p:ph type="dt" sz="half" idx="10"/>
          </p:nvPr>
        </p:nvSpPr>
        <p:spPr/>
        <p:txBody>
          <a:bodyPr/>
          <a:lstStyle/>
          <a:p>
            <a:fld id="{5D5CAA32-5C90-4FEC-9E23-14059E7C17AE}" type="datetimeFigureOut">
              <a:rPr lang="uk-UA" smtClean="0"/>
              <a:pPr/>
              <a:t>15.04.2021</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FE520A94-3277-4FCC-A422-8C2A3DD49FCF}" type="slidenum">
              <a:rPr lang="uk-UA" smtClean="0"/>
              <a:pPr/>
              <a:t>‹№›</a:t>
            </a:fld>
            <a:endParaRPr lang="uk-U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p:cNvSpPr>
            <a:spLocks noGrp="1"/>
          </p:cNvSpPr>
          <p:nvPr>
            <p:ph type="dt" sz="half" idx="10"/>
          </p:nvPr>
        </p:nvSpPr>
        <p:spPr/>
        <p:txBody>
          <a:bodyPr/>
          <a:lstStyle/>
          <a:p>
            <a:fld id="{5D5CAA32-5C90-4FEC-9E23-14059E7C17AE}" type="datetimeFigureOut">
              <a:rPr lang="uk-UA" smtClean="0"/>
              <a:pPr/>
              <a:t>15.04.2021</a:t>
            </a:fld>
            <a:endParaRPr lang="uk-UA" dirty="0"/>
          </a:p>
        </p:txBody>
      </p:sp>
      <p:sp>
        <p:nvSpPr>
          <p:cNvPr id="8" name="Нижний колонтитул 7"/>
          <p:cNvSpPr>
            <a:spLocks noGrp="1"/>
          </p:cNvSpPr>
          <p:nvPr>
            <p:ph type="ftr" sz="quarter" idx="11"/>
          </p:nvPr>
        </p:nvSpPr>
        <p:spPr/>
        <p:txBody>
          <a:bodyPr/>
          <a:lstStyle/>
          <a:p>
            <a:endParaRPr lang="uk-UA" dirty="0"/>
          </a:p>
        </p:txBody>
      </p:sp>
      <p:sp>
        <p:nvSpPr>
          <p:cNvPr id="9" name="Номер слайда 8"/>
          <p:cNvSpPr>
            <a:spLocks noGrp="1"/>
          </p:cNvSpPr>
          <p:nvPr>
            <p:ph type="sldNum" sz="quarter" idx="12"/>
          </p:nvPr>
        </p:nvSpPr>
        <p:spPr/>
        <p:txBody>
          <a:bodyPr/>
          <a:lstStyle/>
          <a:p>
            <a:fld id="{FE520A94-3277-4FCC-A422-8C2A3DD49FCF}" type="slidenum">
              <a:rPr lang="uk-UA" smtClean="0"/>
              <a:pPr/>
              <a:t>‹№›</a:t>
            </a:fld>
            <a:endParaRPr lang="uk-U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Дата 2"/>
          <p:cNvSpPr>
            <a:spLocks noGrp="1"/>
          </p:cNvSpPr>
          <p:nvPr>
            <p:ph type="dt" sz="half" idx="10"/>
          </p:nvPr>
        </p:nvSpPr>
        <p:spPr/>
        <p:txBody>
          <a:bodyPr/>
          <a:lstStyle/>
          <a:p>
            <a:fld id="{5D5CAA32-5C90-4FEC-9E23-14059E7C17AE}" type="datetimeFigureOut">
              <a:rPr lang="uk-UA" smtClean="0"/>
              <a:pPr/>
              <a:t>15.04.2021</a:t>
            </a:fld>
            <a:endParaRPr lang="uk-UA" dirty="0"/>
          </a:p>
        </p:txBody>
      </p:sp>
      <p:sp>
        <p:nvSpPr>
          <p:cNvPr id="4" name="Нижний колонтитул 3"/>
          <p:cNvSpPr>
            <a:spLocks noGrp="1"/>
          </p:cNvSpPr>
          <p:nvPr>
            <p:ph type="ftr" sz="quarter" idx="11"/>
          </p:nvPr>
        </p:nvSpPr>
        <p:spPr/>
        <p:txBody>
          <a:bodyPr/>
          <a:lstStyle/>
          <a:p>
            <a:endParaRPr lang="uk-UA" dirty="0"/>
          </a:p>
        </p:txBody>
      </p:sp>
      <p:sp>
        <p:nvSpPr>
          <p:cNvPr id="5" name="Номер слайда 4"/>
          <p:cNvSpPr>
            <a:spLocks noGrp="1"/>
          </p:cNvSpPr>
          <p:nvPr>
            <p:ph type="sldNum" sz="quarter" idx="12"/>
          </p:nvPr>
        </p:nvSpPr>
        <p:spPr/>
        <p:txBody>
          <a:bodyPr/>
          <a:lstStyle/>
          <a:p>
            <a:fld id="{FE520A94-3277-4FCC-A422-8C2A3DD49FCF}" type="slidenum">
              <a:rPr lang="uk-UA" smtClean="0"/>
              <a:pPr/>
              <a:t>‹№›</a:t>
            </a:fld>
            <a:endParaRPr lang="uk-U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D5CAA32-5C90-4FEC-9E23-14059E7C17AE}" type="datetimeFigureOut">
              <a:rPr lang="uk-UA" smtClean="0"/>
              <a:pPr/>
              <a:t>15.04.2021</a:t>
            </a:fld>
            <a:endParaRPr lang="uk-UA" dirty="0"/>
          </a:p>
        </p:txBody>
      </p:sp>
      <p:sp>
        <p:nvSpPr>
          <p:cNvPr id="3" name="Нижний колонтитул 2"/>
          <p:cNvSpPr>
            <a:spLocks noGrp="1"/>
          </p:cNvSpPr>
          <p:nvPr>
            <p:ph type="ftr" sz="quarter" idx="11"/>
          </p:nvPr>
        </p:nvSpPr>
        <p:spPr/>
        <p:txBody>
          <a:bodyPr/>
          <a:lstStyle/>
          <a:p>
            <a:endParaRPr lang="uk-UA" dirty="0"/>
          </a:p>
        </p:txBody>
      </p:sp>
      <p:sp>
        <p:nvSpPr>
          <p:cNvPr id="4" name="Номер слайда 3"/>
          <p:cNvSpPr>
            <a:spLocks noGrp="1"/>
          </p:cNvSpPr>
          <p:nvPr>
            <p:ph type="sldNum" sz="quarter" idx="12"/>
          </p:nvPr>
        </p:nvSpPr>
        <p:spPr/>
        <p:txBody>
          <a:bodyPr/>
          <a:lstStyle/>
          <a:p>
            <a:fld id="{FE520A94-3277-4FCC-A422-8C2A3DD49FCF}" type="slidenum">
              <a:rPr lang="uk-UA" smtClean="0"/>
              <a:pPr/>
              <a:t>‹№›</a:t>
            </a:fld>
            <a:endParaRPr lang="uk-U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D5CAA32-5C90-4FEC-9E23-14059E7C17AE}" type="datetimeFigureOut">
              <a:rPr lang="uk-UA" smtClean="0"/>
              <a:pPr/>
              <a:t>15.04.2021</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FE520A94-3277-4FCC-A422-8C2A3DD49FCF}" type="slidenum">
              <a:rPr lang="uk-UA" smtClean="0"/>
              <a:pPr/>
              <a:t>‹№›</a:t>
            </a:fld>
            <a:endParaRPr lang="uk-U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D5CAA32-5C90-4FEC-9E23-14059E7C17AE}" type="datetimeFigureOut">
              <a:rPr lang="uk-UA" smtClean="0"/>
              <a:pPr/>
              <a:t>15.04.2021</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FE520A94-3277-4FCC-A422-8C2A3DD49FCF}" type="slidenum">
              <a:rPr lang="uk-UA" smtClean="0"/>
              <a:pPr/>
              <a:t>‹№›</a:t>
            </a:fld>
            <a:endParaRPr lang="uk-U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5CAA32-5C90-4FEC-9E23-14059E7C17AE}" type="datetimeFigureOut">
              <a:rPr lang="uk-UA" smtClean="0"/>
              <a:pPr/>
              <a:t>15.04.2021</a:t>
            </a:fld>
            <a:endParaRPr lang="uk-UA"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520A94-3277-4FCC-A422-8C2A3DD49FCF}" type="slidenum">
              <a:rPr lang="uk-UA" smtClean="0"/>
              <a:pPr/>
              <a:t>‹№›</a:t>
            </a:fld>
            <a:endParaRPr lang="uk-U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zakon.rada.gov.ua/laws/show/3671-17"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6572272"/>
            <a:ext cx="9144000" cy="285728"/>
          </a:xfrm>
          <a:prstGeom prst="rect">
            <a:avLst/>
          </a:prstGeom>
          <a:solidFill>
            <a:srgbClr val="666666"/>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ru-RU" dirty="0"/>
          </a:p>
        </p:txBody>
      </p:sp>
      <p:sp>
        <p:nvSpPr>
          <p:cNvPr id="6" name="Прямоугольник 5"/>
          <p:cNvSpPr/>
          <p:nvPr/>
        </p:nvSpPr>
        <p:spPr>
          <a:xfrm>
            <a:off x="1" y="1007017"/>
            <a:ext cx="9144000" cy="64529"/>
          </a:xfrm>
          <a:prstGeom prst="rect">
            <a:avLst/>
          </a:prstGeom>
          <a:solidFill>
            <a:srgbClr val="C2113A"/>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ru-RU" dirty="0"/>
          </a:p>
        </p:txBody>
      </p:sp>
      <p:sp>
        <p:nvSpPr>
          <p:cNvPr id="7" name="Прямоугольник 6"/>
          <p:cNvSpPr/>
          <p:nvPr/>
        </p:nvSpPr>
        <p:spPr>
          <a:xfrm>
            <a:off x="0" y="1071546"/>
            <a:ext cx="194560" cy="5522875"/>
          </a:xfrm>
          <a:prstGeom prst="rect">
            <a:avLst/>
          </a:prstGeom>
          <a:solidFill>
            <a:srgbClr val="002A6C"/>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ru-RU" dirty="0"/>
          </a:p>
        </p:txBody>
      </p:sp>
      <p:pic>
        <p:nvPicPr>
          <p:cNvPr id="10" name="Рисунок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pic>
        <p:nvPicPr>
          <p:cNvPr id="2" name="Рисунок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91680" y="116632"/>
            <a:ext cx="5825490" cy="813054"/>
          </a:xfrm>
          <a:prstGeom prst="rect">
            <a:avLst/>
          </a:prstGeom>
        </p:spPr>
      </p:pic>
      <p:sp>
        <p:nvSpPr>
          <p:cNvPr id="11" name="Содержимое 10"/>
          <p:cNvSpPr>
            <a:spLocks noGrp="1"/>
          </p:cNvSpPr>
          <p:nvPr>
            <p:ph idx="1"/>
          </p:nvPr>
        </p:nvSpPr>
        <p:spPr>
          <a:xfrm>
            <a:off x="428596" y="1285860"/>
            <a:ext cx="8358246" cy="4643470"/>
          </a:xfrm>
          <a:solidFill>
            <a:schemeClr val="tx2">
              <a:lumMod val="75000"/>
            </a:schemeClr>
          </a:solidFill>
        </p:spPr>
        <p:txBody>
          <a:bodyPr>
            <a:normAutofit/>
          </a:bodyPr>
          <a:lstStyle/>
          <a:p>
            <a:pPr algn="ctr">
              <a:buNone/>
            </a:pPr>
            <a:r>
              <a:rPr lang="uk-UA" sz="6600" b="1" i="1" dirty="0">
                <a:solidFill>
                  <a:schemeClr val="bg1"/>
                </a:solidFill>
              </a:rPr>
              <a:t>Організація</a:t>
            </a:r>
            <a:r>
              <a:rPr lang="ru-RU" sz="6600" b="1" i="1" dirty="0">
                <a:solidFill>
                  <a:schemeClr val="bg1"/>
                </a:solidFill>
              </a:rPr>
              <a:t>  та надання соціальних </a:t>
            </a:r>
            <a:r>
              <a:rPr lang="uk-UA" sz="6600" b="1" i="1" dirty="0">
                <a:solidFill>
                  <a:schemeClr val="bg1"/>
                </a:solidFill>
              </a:rPr>
              <a:t>послуг в громаді</a:t>
            </a:r>
          </a:p>
          <a:p>
            <a:pPr algn="ctr">
              <a:buNone/>
            </a:pPr>
            <a:endParaRPr lang="uk-UA" sz="2800" b="1" i="1" dirty="0">
              <a:solidFill>
                <a:schemeClr val="bg1"/>
              </a:solidFill>
            </a:endParaRPr>
          </a:p>
          <a:p>
            <a:pPr algn="r">
              <a:buNone/>
            </a:pPr>
            <a:r>
              <a:rPr lang="uk-UA" sz="4000" b="1" i="1" dirty="0">
                <a:solidFill>
                  <a:schemeClr val="bg1"/>
                </a:solidFill>
              </a:rPr>
              <a:t>Людмила Волинець</a:t>
            </a:r>
          </a:p>
          <a:p>
            <a:pPr algn="ctr">
              <a:buNone/>
            </a:pPr>
            <a:endParaRPr lang="uk-UA" sz="72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001694"/>
            <a:ext cx="8229600" cy="1143000"/>
          </a:xfrm>
        </p:spPr>
        <p:txBody>
          <a:bodyPr>
            <a:normAutofit fontScale="90000"/>
          </a:bodyPr>
          <a:lstStyle/>
          <a:p>
            <a:br>
              <a:rPr lang="uk-UA" dirty="0">
                <a:solidFill>
                  <a:srgbClr val="FF0000"/>
                </a:solidFill>
                <a:effectLst>
                  <a:outerShdw blurRad="38100" dist="38100" dir="2700000" algn="tl">
                    <a:srgbClr val="000000">
                      <a:alpha val="43137"/>
                    </a:srgbClr>
                  </a:outerShdw>
                </a:effectLst>
              </a:rPr>
            </a:br>
            <a:r>
              <a:rPr lang="uk-UA" sz="3600" dirty="0">
                <a:solidFill>
                  <a:srgbClr val="FF0000"/>
                </a:solidFill>
                <a:effectLst>
                  <a:outerShdw blurRad="38100" dist="38100" dir="2700000" algn="tl">
                    <a:srgbClr val="000000">
                      <a:alpha val="43137"/>
                    </a:srgbClr>
                  </a:outerShdw>
                </a:effectLst>
              </a:rPr>
              <a:t>Базові соціальні послуги</a:t>
            </a:r>
            <a:br>
              <a:rPr lang="uk-UA" dirty="0">
                <a:solidFill>
                  <a:srgbClr val="FF0000"/>
                </a:solidFill>
                <a:effectLst>
                  <a:outerShdw blurRad="38100" dist="38100" dir="2700000" algn="tl">
                    <a:srgbClr val="000000">
                      <a:alpha val="43137"/>
                    </a:srgbClr>
                  </a:outerShdw>
                </a:effectLst>
              </a:rPr>
            </a:br>
            <a:r>
              <a:rPr lang="uk-UA" sz="2700" b="1" dirty="0">
                <a:solidFill>
                  <a:srgbClr val="002060"/>
                </a:solidFill>
              </a:rPr>
              <a:t>В кожній громаді, за потребами мають надаватися такі послуги</a:t>
            </a:r>
            <a:r>
              <a:rPr lang="en-US" sz="2700" b="1" dirty="0">
                <a:solidFill>
                  <a:srgbClr val="002060"/>
                </a:solidFill>
              </a:rPr>
              <a:t> </a:t>
            </a:r>
            <a:br>
              <a:rPr lang="en-US" b="1" dirty="0">
                <a:solidFill>
                  <a:srgbClr val="002060"/>
                </a:solidFill>
              </a:rPr>
            </a:br>
            <a:endParaRPr lang="uk-UA" dirty="0"/>
          </a:p>
        </p:txBody>
      </p:sp>
      <p:sp>
        <p:nvSpPr>
          <p:cNvPr id="3" name="Содержимое 2"/>
          <p:cNvSpPr>
            <a:spLocks noGrp="1"/>
          </p:cNvSpPr>
          <p:nvPr>
            <p:ph idx="1"/>
          </p:nvPr>
        </p:nvSpPr>
        <p:spPr>
          <a:xfrm>
            <a:off x="328554" y="2189339"/>
            <a:ext cx="8429684" cy="4480021"/>
          </a:xfrm>
        </p:spPr>
        <p:txBody>
          <a:bodyPr numCol="2">
            <a:normAutofit fontScale="70000" lnSpcReduction="20000"/>
          </a:bodyPr>
          <a:lstStyle/>
          <a:p>
            <a:pPr>
              <a:buFont typeface="Wingdings" pitchFamily="2" charset="2"/>
              <a:buChar char="Ø"/>
              <a:defRPr/>
            </a:pPr>
            <a:r>
              <a:rPr lang="uk-UA" b="1" dirty="0"/>
              <a:t>догляд вдома, денний догляд; натуральна допомога;</a:t>
            </a:r>
          </a:p>
          <a:p>
            <a:pPr>
              <a:buFont typeface="Wingdings" pitchFamily="2" charset="2"/>
              <a:buChar char="Ø"/>
              <a:defRPr/>
            </a:pPr>
            <a:r>
              <a:rPr lang="uk-UA" b="1" dirty="0"/>
              <a:t>фізичний супровід осіб з інвалідністю, які мають порушення опорно-рухового апарату та пересуваються на кріслах колісних, порушення зору;</a:t>
            </a:r>
          </a:p>
          <a:p>
            <a:pPr>
              <a:buFont typeface="Wingdings" pitchFamily="2" charset="2"/>
              <a:buChar char="Ø"/>
              <a:defRPr/>
            </a:pPr>
            <a:r>
              <a:rPr lang="uk-UA" b="1" dirty="0"/>
              <a:t>переклад жестовою мовою;</a:t>
            </a:r>
          </a:p>
          <a:p>
            <a:pPr>
              <a:buFont typeface="Wingdings" pitchFamily="2" charset="2"/>
              <a:buChar char="Ø"/>
              <a:defRPr/>
            </a:pPr>
            <a:r>
              <a:rPr lang="uk-UA" b="1" dirty="0"/>
              <a:t>догляд та виховання дітей в умовах, наближених до сімейних;</a:t>
            </a:r>
          </a:p>
          <a:p>
            <a:pPr>
              <a:buFont typeface="Wingdings" pitchFamily="2" charset="2"/>
              <a:buChar char="Ø"/>
              <a:defRPr/>
            </a:pPr>
            <a:r>
              <a:rPr lang="uk-UA" b="1" dirty="0"/>
              <a:t>супровід під час інклюзивного навчання;</a:t>
            </a:r>
          </a:p>
          <a:p>
            <a:pPr>
              <a:buFont typeface="Wingdings" pitchFamily="2" charset="2"/>
              <a:buChar char="Ø"/>
              <a:defRPr/>
            </a:pPr>
            <a:r>
              <a:rPr lang="uk-UA" b="1" dirty="0"/>
              <a:t>інформування.</a:t>
            </a:r>
          </a:p>
          <a:p>
            <a:pPr>
              <a:defRPr/>
            </a:pPr>
            <a:endParaRPr lang="uk-UA" dirty="0"/>
          </a:p>
          <a:p>
            <a:pPr>
              <a:buFont typeface="Wingdings" pitchFamily="2" charset="2"/>
              <a:buChar char="Ø"/>
              <a:defRPr/>
            </a:pPr>
            <a:r>
              <a:rPr lang="uk-UA" b="1" dirty="0"/>
              <a:t>соціальна адаптація;</a:t>
            </a:r>
          </a:p>
          <a:p>
            <a:pPr>
              <a:buFont typeface="Wingdings" pitchFamily="2" charset="2"/>
              <a:buChar char="Ø"/>
              <a:defRPr/>
            </a:pPr>
            <a:r>
              <a:rPr lang="uk-UA" b="1" dirty="0"/>
              <a:t>соціальна інтеграція та реінтеграція;</a:t>
            </a:r>
          </a:p>
          <a:p>
            <a:pPr>
              <a:buFont typeface="Wingdings" pitchFamily="2" charset="2"/>
              <a:buChar char="Ø"/>
              <a:defRPr/>
            </a:pPr>
            <a:r>
              <a:rPr lang="uk-UA" b="1" dirty="0"/>
              <a:t>надання притулку;</a:t>
            </a:r>
          </a:p>
          <a:p>
            <a:pPr>
              <a:buFont typeface="Wingdings" pitchFamily="2" charset="2"/>
              <a:buChar char="Ø"/>
              <a:defRPr/>
            </a:pPr>
            <a:r>
              <a:rPr lang="uk-UA" b="1" dirty="0"/>
              <a:t>екстрене (кризове) втручання;</a:t>
            </a:r>
          </a:p>
          <a:p>
            <a:pPr>
              <a:buFont typeface="Wingdings" pitchFamily="2" charset="2"/>
              <a:buChar char="Ø"/>
              <a:defRPr/>
            </a:pPr>
            <a:r>
              <a:rPr lang="uk-UA" b="1" dirty="0"/>
              <a:t>консультування;</a:t>
            </a:r>
          </a:p>
          <a:p>
            <a:pPr>
              <a:buFont typeface="Wingdings" pitchFamily="2" charset="2"/>
              <a:buChar char="Ø"/>
              <a:defRPr/>
            </a:pPr>
            <a:r>
              <a:rPr lang="uk-UA" b="1" dirty="0"/>
              <a:t>підтримане проживання;</a:t>
            </a:r>
          </a:p>
          <a:p>
            <a:pPr>
              <a:buFont typeface="Wingdings" pitchFamily="2" charset="2"/>
              <a:buChar char="Ø"/>
              <a:defRPr/>
            </a:pPr>
            <a:r>
              <a:rPr lang="uk-UA" b="1" dirty="0"/>
              <a:t>соціальний супровід;</a:t>
            </a:r>
          </a:p>
          <a:p>
            <a:pPr>
              <a:buFont typeface="Wingdings" pitchFamily="2" charset="2"/>
              <a:buChar char="Ø"/>
              <a:defRPr/>
            </a:pPr>
            <a:r>
              <a:rPr lang="uk-UA" b="1" dirty="0"/>
              <a:t>представництво інтересів;</a:t>
            </a:r>
          </a:p>
          <a:p>
            <a:pPr>
              <a:buFont typeface="Wingdings" pitchFamily="2" charset="2"/>
              <a:buChar char="Ø"/>
              <a:defRPr/>
            </a:pPr>
            <a:r>
              <a:rPr lang="uk-UA" b="1" dirty="0"/>
              <a:t>посередництво (медіація);</a:t>
            </a:r>
          </a:p>
          <a:p>
            <a:pPr>
              <a:defRPr/>
            </a:pPr>
            <a:r>
              <a:rPr lang="uk-UA" sz="3600" b="1" dirty="0"/>
              <a:t>соціальна профілактика</a:t>
            </a:r>
            <a:endParaRPr lang="uk-UA" dirty="0"/>
          </a:p>
        </p:txBody>
      </p:sp>
      <p:pic>
        <p:nvPicPr>
          <p:cNvPr id="4" name="Рисунок 3">
            <a:extLst>
              <a:ext uri="{FF2B5EF4-FFF2-40B4-BE49-F238E27FC236}">
                <a16:creationId xmlns:a16="http://schemas.microsoft.com/office/drawing/2014/main" id="{159CBA8D-5232-46E6-A7E2-E34B6D16F1C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7471BA16-C775-4CA7-B985-63D2B77E0B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967" y="1028700"/>
            <a:ext cx="8229600" cy="1143000"/>
          </a:xfrm>
        </p:spPr>
        <p:txBody>
          <a:bodyPr>
            <a:normAutofit fontScale="90000"/>
          </a:bodyPr>
          <a:lstStyle/>
          <a:p>
            <a:r>
              <a:rPr kumimoji="1" lang="ru-RU" altLang="uk-UA" sz="3100" b="1" dirty="0">
                <a:solidFill>
                  <a:srgbClr val="FF0000"/>
                </a:solidFill>
                <a:ea typeface="MS PGothic" pitchFamily="34" charset="-128"/>
                <a:cs typeface="Arial" charset="0"/>
              </a:rPr>
              <a:t>Надання соціальних послуг </a:t>
            </a:r>
            <a:r>
              <a:rPr kumimoji="1" lang="ru-RU" altLang="uk-UA" sz="3100" b="1" dirty="0" err="1">
                <a:solidFill>
                  <a:srgbClr val="FF0000"/>
                </a:solidFill>
                <a:ea typeface="MS PGothic" pitchFamily="34" charset="-128"/>
                <a:cs typeface="Arial" charset="0"/>
              </a:rPr>
              <a:t>здійснюється</a:t>
            </a:r>
            <a:r>
              <a:rPr kumimoji="1" lang="ru-RU" altLang="uk-UA" sz="3100" b="1" dirty="0">
                <a:solidFill>
                  <a:srgbClr val="FF0000"/>
                </a:solidFill>
                <a:ea typeface="MS PGothic" pitchFamily="34" charset="-128"/>
                <a:cs typeface="Arial" charset="0"/>
              </a:rPr>
              <a:t> шляхом </a:t>
            </a:r>
            <a:r>
              <a:rPr kumimoji="1" lang="ru-RU" altLang="uk-UA" sz="3100" b="1" dirty="0" err="1">
                <a:solidFill>
                  <a:srgbClr val="FF0000"/>
                </a:solidFill>
                <a:ea typeface="MS PGothic" pitchFamily="34" charset="-128"/>
                <a:cs typeface="Arial" charset="0"/>
              </a:rPr>
              <a:t>ведення</a:t>
            </a:r>
            <a:r>
              <a:rPr kumimoji="1" lang="ru-RU" altLang="uk-UA" sz="3100" b="1" dirty="0">
                <a:solidFill>
                  <a:srgbClr val="FF0000"/>
                </a:solidFill>
                <a:ea typeface="MS PGothic" pitchFamily="34" charset="-128"/>
                <a:cs typeface="Arial" charset="0"/>
              </a:rPr>
              <a:t> </a:t>
            </a:r>
            <a:r>
              <a:rPr kumimoji="1" lang="ru-RU" altLang="uk-UA" sz="3100" b="1" dirty="0" err="1">
                <a:solidFill>
                  <a:srgbClr val="FF0000"/>
                </a:solidFill>
                <a:ea typeface="MS PGothic" pitchFamily="34" charset="-128"/>
                <a:cs typeface="Arial" charset="0"/>
              </a:rPr>
              <a:t>випадку</a:t>
            </a:r>
            <a:r>
              <a:rPr kumimoji="1" lang="ru-RU" altLang="uk-UA" sz="3100" b="1" dirty="0">
                <a:solidFill>
                  <a:srgbClr val="FF0000"/>
                </a:solidFill>
                <a:ea typeface="MS PGothic" pitchFamily="34" charset="-128"/>
                <a:cs typeface="Arial" charset="0"/>
              </a:rPr>
              <a:t>, що </a:t>
            </a:r>
            <a:r>
              <a:rPr kumimoji="1" lang="ru-RU" altLang="uk-UA" sz="3100" b="1" dirty="0" err="1">
                <a:solidFill>
                  <a:srgbClr val="FF0000"/>
                </a:solidFill>
                <a:ea typeface="MS PGothic" pitchFamily="34" charset="-128"/>
                <a:cs typeface="Arial" charset="0"/>
              </a:rPr>
              <a:t>включає</a:t>
            </a:r>
            <a:r>
              <a:rPr kumimoji="1" lang="ru-RU" altLang="uk-UA" sz="3100" b="1" dirty="0">
                <a:solidFill>
                  <a:srgbClr val="FF0000"/>
                </a:solidFill>
                <a:ea typeface="MS PGothic" pitchFamily="34" charset="-128"/>
                <a:cs typeface="Arial" charset="0"/>
              </a:rPr>
              <a:t> </a:t>
            </a:r>
            <a:r>
              <a:rPr kumimoji="1" lang="ru-RU" altLang="uk-UA" sz="3100" b="1" dirty="0" err="1">
                <a:solidFill>
                  <a:srgbClr val="FF0000"/>
                </a:solidFill>
                <a:ea typeface="MS PGothic" pitchFamily="34" charset="-128"/>
                <a:cs typeface="Arial" charset="0"/>
              </a:rPr>
              <a:t>такі</a:t>
            </a:r>
            <a:r>
              <a:rPr kumimoji="1" lang="ru-RU" altLang="uk-UA" sz="3100" b="1" dirty="0">
                <a:solidFill>
                  <a:srgbClr val="FF0000"/>
                </a:solidFill>
                <a:ea typeface="MS PGothic" pitchFamily="34" charset="-128"/>
                <a:cs typeface="Arial" charset="0"/>
              </a:rPr>
              <a:t> </a:t>
            </a:r>
            <a:r>
              <a:rPr kumimoji="1" lang="ru-RU" altLang="uk-UA" sz="3100" b="1" dirty="0" err="1">
                <a:solidFill>
                  <a:srgbClr val="FF0000"/>
                </a:solidFill>
                <a:ea typeface="MS PGothic" pitchFamily="34" charset="-128"/>
                <a:cs typeface="Arial" charset="0"/>
              </a:rPr>
              <a:t>етапи</a:t>
            </a:r>
            <a:r>
              <a:rPr kumimoji="1" lang="ru-RU" altLang="uk-UA" sz="3600" b="1" dirty="0">
                <a:solidFill>
                  <a:srgbClr val="FF0000"/>
                </a:solidFill>
                <a:ea typeface="MS PGothic" pitchFamily="34" charset="-128"/>
                <a:cs typeface="Arial" charset="0"/>
              </a:rPr>
              <a:t> </a:t>
            </a:r>
            <a:br>
              <a:rPr kumimoji="1" lang="ru-RU" altLang="uk-UA" sz="3600" b="1" dirty="0">
                <a:solidFill>
                  <a:srgbClr val="FF0000"/>
                </a:solidFill>
                <a:ea typeface="MS PGothic" pitchFamily="34" charset="-128"/>
                <a:cs typeface="Arial" charset="0"/>
              </a:rPr>
            </a:br>
            <a:r>
              <a:rPr kumimoji="1" lang="ru-RU" altLang="uk-UA" sz="3600" b="1" dirty="0">
                <a:solidFill>
                  <a:schemeClr val="tx1">
                    <a:lumMod val="95000"/>
                    <a:lumOff val="5000"/>
                  </a:schemeClr>
                </a:solidFill>
                <a:ea typeface="MS PGothic" pitchFamily="34" charset="-128"/>
                <a:cs typeface="Arial" charset="0"/>
              </a:rPr>
              <a:t>(</a:t>
            </a:r>
            <a:r>
              <a:rPr lang="ru-RU" sz="2700" b="1" dirty="0" err="1"/>
              <a:t>Стаття</a:t>
            </a:r>
            <a:r>
              <a:rPr lang="ru-RU" sz="2700" b="1" dirty="0"/>
              <a:t> 18. </a:t>
            </a:r>
            <a:r>
              <a:rPr lang="ru-RU" sz="2700" b="1" dirty="0" err="1"/>
              <a:t>Ведення</a:t>
            </a:r>
            <a:r>
              <a:rPr lang="ru-RU" sz="2700" b="1" dirty="0"/>
              <a:t> </a:t>
            </a:r>
            <a:r>
              <a:rPr lang="ru-RU" sz="2700" b="1" dirty="0" err="1"/>
              <a:t>випадку</a:t>
            </a:r>
            <a:r>
              <a:rPr lang="ru-RU" sz="2700" b="1" dirty="0"/>
              <a:t>):</a:t>
            </a:r>
            <a:endParaRPr lang="uk-UA" sz="3100" dirty="0"/>
          </a:p>
        </p:txBody>
      </p:sp>
      <p:sp>
        <p:nvSpPr>
          <p:cNvPr id="3" name="Содержимое 2"/>
          <p:cNvSpPr>
            <a:spLocks noGrp="1"/>
          </p:cNvSpPr>
          <p:nvPr>
            <p:ph idx="1"/>
          </p:nvPr>
        </p:nvSpPr>
        <p:spPr>
          <a:xfrm>
            <a:off x="457200" y="2332037"/>
            <a:ext cx="8229600" cy="4121299"/>
          </a:xfrm>
        </p:spPr>
        <p:txBody>
          <a:bodyPr>
            <a:normAutofit fontScale="85000" lnSpcReduction="10000"/>
          </a:bodyPr>
          <a:lstStyle/>
          <a:p>
            <a:pPr algn="just">
              <a:buFont typeface="Century Gothic" pitchFamily="34" charset="0"/>
              <a:buAutoNum type="arabicPeriod"/>
            </a:pPr>
            <a:r>
              <a:rPr kumimoji="1" lang="uk-UA" altLang="uk-UA" dirty="0">
                <a:solidFill>
                  <a:srgbClr val="042349"/>
                </a:solidFill>
                <a:latin typeface="Calibri" pitchFamily="34" charset="0"/>
                <a:ea typeface="MS PGothic" pitchFamily="34" charset="-128"/>
                <a:cs typeface="Arial" charset="0"/>
              </a:rPr>
              <a:t>аналіз заяви/звернення чи повідомлення;</a:t>
            </a:r>
          </a:p>
          <a:p>
            <a:pPr algn="just">
              <a:buFont typeface="Century Gothic" pitchFamily="34" charset="0"/>
              <a:buAutoNum type="arabicPeriod"/>
            </a:pPr>
            <a:r>
              <a:rPr kumimoji="1" lang="uk-UA" altLang="uk-UA" dirty="0">
                <a:solidFill>
                  <a:srgbClr val="042349"/>
                </a:solidFill>
                <a:latin typeface="Calibri" pitchFamily="34" charset="0"/>
                <a:ea typeface="MS PGothic" pitchFamily="34" charset="-128"/>
                <a:cs typeface="Arial" charset="0"/>
              </a:rPr>
              <a:t>оцінювання потреб у соціальних послугах;</a:t>
            </a:r>
          </a:p>
          <a:p>
            <a:pPr algn="just">
              <a:buFont typeface="Century Gothic" pitchFamily="34" charset="0"/>
              <a:buAutoNum type="arabicPeriod"/>
            </a:pPr>
            <a:r>
              <a:rPr kumimoji="1" lang="uk-UA" altLang="uk-UA" dirty="0">
                <a:solidFill>
                  <a:srgbClr val="042349"/>
                </a:solidFill>
                <a:latin typeface="Calibri" pitchFamily="34" charset="0"/>
                <a:ea typeface="MS PGothic" pitchFamily="34" charset="-128"/>
                <a:cs typeface="Arial" charset="0"/>
              </a:rPr>
              <a:t>прийняття рішення про надання соціальних послуг;</a:t>
            </a:r>
          </a:p>
          <a:p>
            <a:pPr algn="just">
              <a:buFont typeface="Century Gothic" pitchFamily="34" charset="0"/>
              <a:buAutoNum type="arabicPeriod"/>
            </a:pPr>
            <a:r>
              <a:rPr kumimoji="1" lang="uk-UA" altLang="uk-UA" dirty="0">
                <a:solidFill>
                  <a:srgbClr val="042349"/>
                </a:solidFill>
                <a:latin typeface="Calibri" pitchFamily="34" charset="0"/>
                <a:ea typeface="MS PGothic" pitchFamily="34" charset="-128"/>
                <a:cs typeface="Arial" charset="0"/>
              </a:rPr>
              <a:t>розроблення індивідуального плану надання соціальних послуг;</a:t>
            </a:r>
          </a:p>
          <a:p>
            <a:pPr algn="just">
              <a:buFont typeface="Century Gothic" pitchFamily="34" charset="0"/>
              <a:buAutoNum type="arabicPeriod"/>
            </a:pPr>
            <a:r>
              <a:rPr kumimoji="1" lang="uk-UA" altLang="uk-UA" dirty="0">
                <a:solidFill>
                  <a:srgbClr val="042349"/>
                </a:solidFill>
                <a:latin typeface="Calibri" pitchFamily="34" charset="0"/>
                <a:ea typeface="MS PGothic" pitchFamily="34" charset="-128"/>
                <a:cs typeface="Arial" charset="0"/>
              </a:rPr>
              <a:t>укладення договору про надання соціальних послуг;</a:t>
            </a:r>
          </a:p>
          <a:p>
            <a:pPr algn="just">
              <a:buFont typeface="Century Gothic" pitchFamily="34" charset="0"/>
              <a:buAutoNum type="arabicPeriod"/>
            </a:pPr>
            <a:r>
              <a:rPr kumimoji="1" lang="uk-UA" altLang="uk-UA" dirty="0">
                <a:solidFill>
                  <a:srgbClr val="042349"/>
                </a:solidFill>
                <a:latin typeface="Calibri" pitchFamily="34" charset="0"/>
                <a:ea typeface="MS PGothic" pitchFamily="34" charset="-128"/>
                <a:cs typeface="Arial" charset="0"/>
              </a:rPr>
              <a:t>виконання договору та індивідуального плану;</a:t>
            </a:r>
          </a:p>
          <a:p>
            <a:pPr algn="just">
              <a:buFont typeface="Century Gothic" pitchFamily="34" charset="0"/>
              <a:buAutoNum type="arabicPeriod"/>
            </a:pPr>
            <a:r>
              <a:rPr kumimoji="1" lang="uk-UA" altLang="uk-UA" dirty="0">
                <a:solidFill>
                  <a:srgbClr val="042349"/>
                </a:solidFill>
                <a:latin typeface="Calibri" pitchFamily="34" charset="0"/>
                <a:ea typeface="MS PGothic" pitchFamily="34" charset="-128"/>
                <a:cs typeface="Arial" charset="0"/>
              </a:rPr>
              <a:t>здійснення моніторингу надання соціальних послуг та оцінки їх якості.</a:t>
            </a:r>
            <a:r>
              <a:rPr lang="uk-UA" altLang="uk-UA" dirty="0">
                <a:solidFill>
                  <a:srgbClr val="800000"/>
                </a:solidFill>
                <a:latin typeface="Times New Roman" pitchFamily="18" charset="0"/>
                <a:ea typeface="MS PGothic" pitchFamily="34" charset="-128"/>
                <a:cs typeface="Arial" charset="0"/>
              </a:rPr>
              <a:t> </a:t>
            </a:r>
          </a:p>
          <a:p>
            <a:endParaRPr lang="uk-UA" dirty="0"/>
          </a:p>
        </p:txBody>
      </p:sp>
      <p:pic>
        <p:nvPicPr>
          <p:cNvPr id="4" name="Рисунок 3">
            <a:extLst>
              <a:ext uri="{FF2B5EF4-FFF2-40B4-BE49-F238E27FC236}">
                <a16:creationId xmlns:a16="http://schemas.microsoft.com/office/drawing/2014/main" id="{72C008DF-B967-493F-B121-9BBBCA54EA5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2865B64D-7381-4EF4-B432-AB534024B2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340768"/>
            <a:ext cx="8229600" cy="1143000"/>
          </a:xfrm>
        </p:spPr>
        <p:txBody>
          <a:bodyPr>
            <a:normAutofit fontScale="90000"/>
          </a:bodyPr>
          <a:lstStyle/>
          <a:p>
            <a:r>
              <a:rPr lang="uk-UA" b="1" dirty="0">
                <a:solidFill>
                  <a:srgbClr val="FF0000"/>
                </a:solidFill>
              </a:rPr>
              <a:t>Суб’єкти системи надання соціальних послуг:</a:t>
            </a:r>
            <a:br>
              <a:rPr lang="uk-UA" b="1" dirty="0">
                <a:solidFill>
                  <a:srgbClr val="FF0000"/>
                </a:solidFill>
              </a:rPr>
            </a:br>
            <a:r>
              <a:rPr lang="uk-UA" b="1" dirty="0">
                <a:solidFill>
                  <a:srgbClr val="FF0000"/>
                </a:solidFill>
              </a:rPr>
              <a:t>(</a:t>
            </a:r>
            <a:r>
              <a:rPr lang="uk-UA" sz="3100" b="1" dirty="0">
                <a:solidFill>
                  <a:srgbClr val="C00000"/>
                </a:solidFill>
                <a:latin typeface="+mn-lt"/>
                <a:ea typeface="+mn-ea"/>
                <a:cs typeface="+mn-cs"/>
              </a:rPr>
              <a:t>ЗУ «Про соціальні послуги», ст. 8.)</a:t>
            </a:r>
          </a:p>
        </p:txBody>
      </p:sp>
      <p:sp>
        <p:nvSpPr>
          <p:cNvPr id="3" name="Содержимое 2"/>
          <p:cNvSpPr>
            <a:spLocks noGrp="1"/>
          </p:cNvSpPr>
          <p:nvPr>
            <p:ph idx="1"/>
          </p:nvPr>
        </p:nvSpPr>
        <p:spPr>
          <a:xfrm>
            <a:off x="323528" y="2584071"/>
            <a:ext cx="8186766" cy="4340237"/>
          </a:xfrm>
        </p:spPr>
        <p:txBody>
          <a:bodyPr>
            <a:normAutofit fontScale="92500"/>
          </a:bodyPr>
          <a:lstStyle/>
          <a:p>
            <a:pPr>
              <a:buFont typeface="Wingdings" pitchFamily="2" charset="2"/>
              <a:buChar char="q"/>
              <a:defRPr/>
            </a:pPr>
            <a:r>
              <a:rPr lang="uk-UA" b="1" dirty="0">
                <a:solidFill>
                  <a:srgbClr val="002060"/>
                </a:solidFill>
              </a:rPr>
              <a:t>уповноважені органи у сфері надання соціальних    послуг;</a:t>
            </a:r>
          </a:p>
          <a:p>
            <a:pPr>
              <a:buFont typeface="Wingdings" pitchFamily="2" charset="2"/>
              <a:buChar char="q"/>
              <a:defRPr/>
            </a:pPr>
            <a:r>
              <a:rPr lang="uk-UA" b="1" dirty="0">
                <a:solidFill>
                  <a:srgbClr val="002060"/>
                </a:solidFill>
              </a:rPr>
              <a:t>отримувачі соціальних послуг;</a:t>
            </a:r>
          </a:p>
          <a:p>
            <a:pPr>
              <a:buFont typeface="Wingdings" pitchFamily="2" charset="2"/>
              <a:buChar char="q"/>
              <a:defRPr/>
            </a:pPr>
            <a:r>
              <a:rPr lang="uk-UA" b="1" dirty="0">
                <a:solidFill>
                  <a:srgbClr val="002060"/>
                </a:solidFill>
              </a:rPr>
              <a:t>надавачі соціальних послуг;</a:t>
            </a:r>
          </a:p>
          <a:p>
            <a:pPr>
              <a:buFont typeface="Wingdings" pitchFamily="2" charset="2"/>
              <a:buChar char="q"/>
              <a:defRPr/>
            </a:pPr>
            <a:r>
              <a:rPr lang="uk-UA" b="1" dirty="0">
                <a:solidFill>
                  <a:srgbClr val="002060"/>
                </a:solidFill>
              </a:rPr>
              <a:t>об’єднання працівників системи надання соціальних    послуг;</a:t>
            </a:r>
          </a:p>
          <a:p>
            <a:pPr>
              <a:buFont typeface="Wingdings" pitchFamily="2" charset="2"/>
              <a:buChar char="q"/>
              <a:defRPr/>
            </a:pPr>
            <a:r>
              <a:rPr lang="uk-UA" b="1" dirty="0">
                <a:solidFill>
                  <a:srgbClr val="002060"/>
                </a:solidFill>
              </a:rPr>
              <a:t>об’єднання надавачів соціальних послуг;</a:t>
            </a:r>
          </a:p>
          <a:p>
            <a:pPr>
              <a:buFont typeface="Wingdings" pitchFamily="2" charset="2"/>
              <a:buChar char="q"/>
              <a:defRPr/>
            </a:pPr>
            <a:r>
              <a:rPr lang="uk-UA" b="1" dirty="0">
                <a:solidFill>
                  <a:srgbClr val="002060"/>
                </a:solidFill>
              </a:rPr>
              <a:t>об’єднання отримувачів соціальних послуг;</a:t>
            </a:r>
          </a:p>
          <a:p>
            <a:endParaRPr lang="uk-UA" dirty="0"/>
          </a:p>
        </p:txBody>
      </p:sp>
      <p:pic>
        <p:nvPicPr>
          <p:cNvPr id="5" name="Рисунок 4">
            <a:extLst>
              <a:ext uri="{FF2B5EF4-FFF2-40B4-BE49-F238E27FC236}">
                <a16:creationId xmlns:a16="http://schemas.microsoft.com/office/drawing/2014/main" id="{BB3CBF56-AF68-46FA-BDE2-1FD0A708C71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35696" y="71036"/>
            <a:ext cx="5825490" cy="813054"/>
          </a:xfrm>
          <a:prstGeom prst="rect">
            <a:avLst/>
          </a:prstGeom>
        </p:spPr>
      </p:pic>
      <p:pic>
        <p:nvPicPr>
          <p:cNvPr id="6" name="Рисунок 5">
            <a:extLst>
              <a:ext uri="{FF2B5EF4-FFF2-40B4-BE49-F238E27FC236}">
                <a16:creationId xmlns:a16="http://schemas.microsoft.com/office/drawing/2014/main" id="{3BF45A37-F9EF-4679-896D-0F522C3D4C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268760"/>
            <a:ext cx="8158162" cy="928710"/>
          </a:xfrm>
        </p:spPr>
        <p:txBody>
          <a:bodyPr>
            <a:normAutofit fontScale="90000"/>
          </a:bodyPr>
          <a:lstStyle/>
          <a:p>
            <a:br>
              <a:rPr lang="uk-UA" altLang="uk-UA" sz="2200" b="1" dirty="0">
                <a:solidFill>
                  <a:srgbClr val="C00000"/>
                </a:solidFill>
                <a:ea typeface="Calibri" pitchFamily="34" charset="0"/>
                <a:cs typeface="Calibri" pitchFamily="34" charset="0"/>
              </a:rPr>
            </a:br>
            <a:r>
              <a:rPr lang="uk-UA" altLang="uk-UA" sz="3600" b="1" dirty="0">
                <a:solidFill>
                  <a:srgbClr val="C00000"/>
                </a:solidFill>
                <a:ea typeface="Calibri" pitchFamily="34" charset="0"/>
                <a:cs typeface="Calibri" pitchFamily="34" charset="0"/>
              </a:rPr>
              <a:t>Постанова КМУ   від 01.06.2020 №587 </a:t>
            </a:r>
            <a:br>
              <a:rPr lang="uk-UA" altLang="uk-UA" sz="3600" b="1" dirty="0">
                <a:solidFill>
                  <a:srgbClr val="C00000"/>
                </a:solidFill>
                <a:ea typeface="Calibri" pitchFamily="34" charset="0"/>
                <a:cs typeface="Calibri" pitchFamily="34" charset="0"/>
              </a:rPr>
            </a:br>
            <a:r>
              <a:rPr lang="uk-UA" sz="3600" b="1" dirty="0"/>
              <a:t>Про організацію надання соціальних послуг</a:t>
            </a:r>
            <a:br>
              <a:rPr lang="ru-RU" altLang="uk-UA" b="1" dirty="0">
                <a:solidFill>
                  <a:schemeClr val="tx2"/>
                </a:solidFill>
                <a:ea typeface="Calibri" pitchFamily="34" charset="0"/>
                <a:cs typeface="Calibri" pitchFamily="34" charset="0"/>
              </a:rPr>
            </a:br>
            <a:endParaRPr lang="uk-UA" dirty="0"/>
          </a:p>
        </p:txBody>
      </p:sp>
      <p:sp>
        <p:nvSpPr>
          <p:cNvPr id="3" name="Содержимое 2"/>
          <p:cNvSpPr>
            <a:spLocks noGrp="1"/>
          </p:cNvSpPr>
          <p:nvPr>
            <p:ph idx="1"/>
          </p:nvPr>
        </p:nvSpPr>
        <p:spPr>
          <a:xfrm>
            <a:off x="561633" y="2339977"/>
            <a:ext cx="8229600" cy="4329384"/>
          </a:xfrm>
        </p:spPr>
        <p:txBody>
          <a:bodyPr>
            <a:normAutofit fontScale="92500" lnSpcReduction="10000"/>
          </a:bodyPr>
          <a:lstStyle/>
          <a:p>
            <a:r>
              <a:rPr lang="uk-UA" dirty="0"/>
              <a:t>Забезпечення надання </a:t>
            </a:r>
            <a:r>
              <a:rPr lang="uk-UA" b="1" u="sng" dirty="0">
                <a:solidFill>
                  <a:srgbClr val="FF0000"/>
                </a:solidFill>
              </a:rPr>
              <a:t>базових соціальних послуг</a:t>
            </a:r>
            <a:r>
              <a:rPr lang="uk-UA" b="1" dirty="0">
                <a:solidFill>
                  <a:srgbClr val="FF0000"/>
                </a:solidFill>
              </a:rPr>
              <a:t> </a:t>
            </a:r>
            <a:r>
              <a:rPr lang="uk-UA" dirty="0"/>
              <a:t>особам/сім’ям відповідно до їх потреб, вжиття заходів до надання інших соціальних послуг таким особам/сім’ям </a:t>
            </a:r>
            <a:r>
              <a:rPr lang="uk-UA" b="1" dirty="0">
                <a:solidFill>
                  <a:srgbClr val="FF0000"/>
                </a:solidFill>
              </a:rPr>
              <a:t>покладається на Київську та Севастопольську міські, районні, </a:t>
            </a:r>
            <a:r>
              <a:rPr lang="uk-UA" b="1" dirty="0" err="1">
                <a:solidFill>
                  <a:srgbClr val="FF0000"/>
                </a:solidFill>
              </a:rPr>
              <a:t>районні</a:t>
            </a:r>
            <a:r>
              <a:rPr lang="uk-UA" b="1" dirty="0">
                <a:solidFill>
                  <a:srgbClr val="FF0000"/>
                </a:solidFill>
              </a:rPr>
              <a:t> у мм. Києві та Севастополі держадміністрації, виконавчі органи міських рад міст обласного значення, сільських, селищних, міських рад об’єднаних територіальних громад</a:t>
            </a:r>
            <a:r>
              <a:rPr lang="uk-UA" dirty="0">
                <a:solidFill>
                  <a:srgbClr val="FF0000"/>
                </a:solidFill>
              </a:rPr>
              <a:t>.</a:t>
            </a:r>
          </a:p>
          <a:p>
            <a:endParaRPr lang="uk-UA" dirty="0"/>
          </a:p>
        </p:txBody>
      </p:sp>
      <p:pic>
        <p:nvPicPr>
          <p:cNvPr id="4" name="Рисунок 3">
            <a:extLst>
              <a:ext uri="{FF2B5EF4-FFF2-40B4-BE49-F238E27FC236}">
                <a16:creationId xmlns:a16="http://schemas.microsoft.com/office/drawing/2014/main" id="{517CA9DF-F5B9-4AE0-B32C-C4C5D157C9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FF4358AF-1067-4FC3-BC01-77D93B3CA01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00112"/>
            <a:ext cx="8229600" cy="1143000"/>
          </a:xfrm>
        </p:spPr>
        <p:txBody>
          <a:bodyPr>
            <a:normAutofit fontScale="90000"/>
          </a:bodyPr>
          <a:lstStyle/>
          <a:p>
            <a:r>
              <a:rPr lang="uk-UA" sz="3600" b="1" dirty="0">
                <a:solidFill>
                  <a:srgbClr val="FF0000"/>
                </a:solidFill>
              </a:rPr>
              <a:t>Організація надання </a:t>
            </a:r>
            <a:r>
              <a:rPr lang="uk-UA" b="1" dirty="0">
                <a:solidFill>
                  <a:srgbClr val="FF0000"/>
                </a:solidFill>
              </a:rPr>
              <a:t>соціальних </a:t>
            </a:r>
            <a:r>
              <a:rPr lang="uk-UA" sz="3600" b="1" dirty="0">
                <a:solidFill>
                  <a:srgbClr val="FF0000"/>
                </a:solidFill>
              </a:rPr>
              <a:t>послуг</a:t>
            </a:r>
          </a:p>
        </p:txBody>
      </p:sp>
      <p:sp>
        <p:nvSpPr>
          <p:cNvPr id="3" name="Содержимое 2"/>
          <p:cNvSpPr>
            <a:spLocks noGrp="1"/>
          </p:cNvSpPr>
          <p:nvPr>
            <p:ph idx="1"/>
          </p:nvPr>
        </p:nvSpPr>
        <p:spPr>
          <a:xfrm>
            <a:off x="285720" y="1806186"/>
            <a:ext cx="8401080" cy="4714908"/>
          </a:xfrm>
        </p:spPr>
        <p:txBody>
          <a:bodyPr>
            <a:normAutofit fontScale="85000" lnSpcReduction="10000"/>
          </a:bodyPr>
          <a:lstStyle/>
          <a:p>
            <a:endParaRPr lang="uk-UA" dirty="0"/>
          </a:p>
          <a:p>
            <a:pPr algn="just"/>
            <a:r>
              <a:rPr lang="uk-UA" sz="3500" b="1" dirty="0">
                <a:solidFill>
                  <a:schemeClr val="accent1">
                    <a:lumMod val="50000"/>
                  </a:schemeClr>
                </a:solidFill>
              </a:rPr>
              <a:t>Повідомлення щодо виявлення осіб/сімей</a:t>
            </a:r>
            <a:r>
              <a:rPr lang="uk-UA" sz="3500" dirty="0">
                <a:solidFill>
                  <a:schemeClr val="accent1">
                    <a:lumMod val="50000"/>
                  </a:schemeClr>
                </a:solidFill>
              </a:rPr>
              <a:t>, які належать до вразливих категорій населення або перебувають у складних життєвих обставинах приймається органом соціального захисту населення у письмовій або електронній формі, засобами телефонного зв’язку. Особа, яка прийняла повідомлення/інформацію усно, оформлює його у письмовій формі та реєструє згідно наказу Мінсоцполітики України від 13.07.2018 № 1005.</a:t>
            </a:r>
          </a:p>
          <a:p>
            <a:pPr algn="just"/>
            <a:endParaRPr lang="uk-UA" sz="3500" dirty="0">
              <a:solidFill>
                <a:schemeClr val="accent1">
                  <a:lumMod val="50000"/>
                </a:schemeClr>
              </a:solidFill>
            </a:endParaRPr>
          </a:p>
        </p:txBody>
      </p:sp>
      <p:pic>
        <p:nvPicPr>
          <p:cNvPr id="4" name="Рисунок 3">
            <a:extLst>
              <a:ext uri="{FF2B5EF4-FFF2-40B4-BE49-F238E27FC236}">
                <a16:creationId xmlns:a16="http://schemas.microsoft.com/office/drawing/2014/main" id="{D50A477A-B2CF-4BA2-860A-02913CFF99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B2850CD2-F73A-41C9-8ED5-4B6057FBFB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5309" y="960430"/>
            <a:ext cx="8186766" cy="82528"/>
          </a:xfrm>
        </p:spPr>
        <p:txBody>
          <a:bodyPr>
            <a:normAutofit fontScale="90000"/>
          </a:bodyPr>
          <a:lstStyle/>
          <a:p>
            <a:br>
              <a:rPr lang="uk-UA" b="1" dirty="0">
                <a:solidFill>
                  <a:srgbClr val="FF0000"/>
                </a:solidFill>
              </a:rPr>
            </a:br>
            <a:r>
              <a:rPr lang="uk-UA" sz="3600" b="1" dirty="0">
                <a:solidFill>
                  <a:srgbClr val="FF0000"/>
                </a:solidFill>
              </a:rPr>
              <a:t>О організація надання соціальних послуг</a:t>
            </a:r>
            <a:endParaRPr lang="uk-UA" sz="3600" dirty="0"/>
          </a:p>
        </p:txBody>
      </p:sp>
      <p:sp>
        <p:nvSpPr>
          <p:cNvPr id="3" name="Содержимое 2"/>
          <p:cNvSpPr>
            <a:spLocks noGrp="1"/>
          </p:cNvSpPr>
          <p:nvPr>
            <p:ph idx="1"/>
          </p:nvPr>
        </p:nvSpPr>
        <p:spPr>
          <a:xfrm>
            <a:off x="323528" y="1495304"/>
            <a:ext cx="8363272" cy="5280168"/>
          </a:xfrm>
        </p:spPr>
        <p:txBody>
          <a:bodyPr>
            <a:noAutofit/>
          </a:bodyPr>
          <a:lstStyle/>
          <a:p>
            <a:r>
              <a:rPr lang="uk-UA" sz="2250" b="1" dirty="0">
                <a:solidFill>
                  <a:schemeClr val="accent1">
                    <a:lumMod val="50000"/>
                  </a:schemeClr>
                </a:solidFill>
              </a:rPr>
              <a:t>Заяви</a:t>
            </a:r>
            <a:r>
              <a:rPr lang="uk-UA" sz="2250" dirty="0">
                <a:solidFill>
                  <a:schemeClr val="accent1">
                    <a:lumMod val="50000"/>
                  </a:schemeClr>
                </a:solidFill>
              </a:rPr>
              <a:t> щодо отримання соціальних послуг та повний пакет документів </a:t>
            </a:r>
            <a:r>
              <a:rPr lang="uk-UA" sz="2250" b="1" dirty="0">
                <a:solidFill>
                  <a:schemeClr val="accent1">
                    <a:lumMod val="50000"/>
                  </a:schemeClr>
                </a:solidFill>
              </a:rPr>
              <a:t>приймає орган соціального захисту населення</a:t>
            </a:r>
            <a:r>
              <a:rPr lang="ru-RU" sz="2250" b="1" dirty="0"/>
              <a:t>.</a:t>
            </a:r>
            <a:endParaRPr lang="uk-UA" sz="2250" dirty="0"/>
          </a:p>
          <a:p>
            <a:r>
              <a:rPr lang="uk-UA" sz="2250" b="1" dirty="0">
                <a:solidFill>
                  <a:schemeClr val="accent1">
                    <a:lumMod val="50000"/>
                  </a:schemeClr>
                </a:solidFill>
              </a:rPr>
              <a:t>Оцінку потреб сім’ї/особи протягом п’яти робочих днів </a:t>
            </a:r>
            <a:r>
              <a:rPr lang="uk-UA" sz="2250" dirty="0">
                <a:solidFill>
                  <a:schemeClr val="accent1">
                    <a:lumMod val="50000"/>
                  </a:schemeClr>
                </a:solidFill>
              </a:rPr>
              <a:t>з дати виявлення здійснює соціальний менеджер/фахівець із соціальної роботи який пройшов відповідне навчання. Для цього орган соціального захисту населення надсилає лист з описом ситуації, що склалася, чи копією повідомлення про сім’ю/особу, яка перебуває у складних життєвих обставинах, центру соціальних служб чи іншим установам, закладам, де такі фахівці працюють</a:t>
            </a:r>
            <a:r>
              <a:rPr lang="uk-UA" sz="2250" dirty="0"/>
              <a:t>.</a:t>
            </a:r>
          </a:p>
          <a:p>
            <a:r>
              <a:rPr lang="uk-UA" sz="2250" b="1" dirty="0">
                <a:solidFill>
                  <a:schemeClr val="accent1">
                    <a:lumMod val="50000"/>
                  </a:schemeClr>
                </a:solidFill>
              </a:rPr>
              <a:t>Оцінка потреб складається для всіх категорій сімей/осіб, які перебувають у складних життєвих обставинах </a:t>
            </a:r>
            <a:r>
              <a:rPr lang="uk-UA" sz="2250" dirty="0">
                <a:solidFill>
                  <a:schemeClr val="accent1">
                    <a:lumMod val="50000"/>
                  </a:schemeClr>
                </a:solidFill>
              </a:rPr>
              <a:t>або мають найвищий ризик потрапляння у складні життєві обставини через вплив несприятливих зовнішніх та/або внутрішніх чинників.</a:t>
            </a:r>
          </a:p>
        </p:txBody>
      </p:sp>
      <p:pic>
        <p:nvPicPr>
          <p:cNvPr id="4" name="Рисунок 3">
            <a:extLst>
              <a:ext uri="{FF2B5EF4-FFF2-40B4-BE49-F238E27FC236}">
                <a16:creationId xmlns:a16="http://schemas.microsoft.com/office/drawing/2014/main" id="{4AE652CD-5093-489B-BB86-ACF38BD3E8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57668A83-E8D4-4870-8C92-3241E952A2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024" y="1124744"/>
            <a:ext cx="8229600" cy="1143000"/>
          </a:xfrm>
        </p:spPr>
        <p:txBody>
          <a:bodyPr>
            <a:normAutofit fontScale="90000"/>
          </a:bodyPr>
          <a:lstStyle/>
          <a:p>
            <a:r>
              <a:rPr lang="uk-UA" b="1" dirty="0">
                <a:solidFill>
                  <a:srgbClr val="FF0000"/>
                </a:solidFill>
              </a:rPr>
              <a:t>Організація надання соціальних послуг</a:t>
            </a:r>
            <a:endParaRPr lang="uk-UA" dirty="0"/>
          </a:p>
        </p:txBody>
      </p:sp>
      <p:sp>
        <p:nvSpPr>
          <p:cNvPr id="3" name="Содержимое 2"/>
          <p:cNvSpPr>
            <a:spLocks noGrp="1"/>
          </p:cNvSpPr>
          <p:nvPr>
            <p:ph idx="1"/>
          </p:nvPr>
        </p:nvSpPr>
        <p:spPr>
          <a:xfrm>
            <a:off x="457200" y="1988840"/>
            <a:ext cx="8229600" cy="4525963"/>
          </a:xfrm>
        </p:spPr>
        <p:txBody>
          <a:bodyPr>
            <a:normAutofit fontScale="70000" lnSpcReduction="20000"/>
          </a:bodyPr>
          <a:lstStyle/>
          <a:p>
            <a:endParaRPr lang="uk-UA" dirty="0"/>
          </a:p>
          <a:p>
            <a:pPr algn="just"/>
            <a:r>
              <a:rPr lang="uk-UA" sz="4600" b="1" u="sng" dirty="0">
                <a:solidFill>
                  <a:schemeClr val="accent1">
                    <a:lumMod val="50000"/>
                  </a:schemeClr>
                </a:solidFill>
              </a:rPr>
              <a:t>Орган соціального захисту населення </a:t>
            </a:r>
            <a:r>
              <a:rPr lang="uk-UA" sz="4600" b="1" dirty="0">
                <a:solidFill>
                  <a:schemeClr val="accent1">
                    <a:lumMod val="50000"/>
                  </a:schemeClr>
                </a:solidFill>
              </a:rPr>
              <a:t>приймає рішення про необхідність та умови надання соціальних послуг і визначає їх надавача </a:t>
            </a:r>
            <a:r>
              <a:rPr lang="uk-UA" sz="4600" dirty="0">
                <a:solidFill>
                  <a:schemeClr val="accent1">
                    <a:lumMod val="50000"/>
                  </a:schemeClr>
                </a:solidFill>
              </a:rPr>
              <a:t>(будинки-інтернати, територіальні центри соціального обслуговування (надання соціальних послуг), центри надання соціальних послуг та інші) з мережі державного/комунального /недержавного секторів. </a:t>
            </a:r>
          </a:p>
        </p:txBody>
      </p:sp>
      <p:pic>
        <p:nvPicPr>
          <p:cNvPr id="4" name="Рисунок 3">
            <a:extLst>
              <a:ext uri="{FF2B5EF4-FFF2-40B4-BE49-F238E27FC236}">
                <a16:creationId xmlns:a16="http://schemas.microsoft.com/office/drawing/2014/main" id="{8D2DB51B-5DCF-4ED4-9F86-06D153259C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5159C291-25D0-4848-8D6C-9CD543FE54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01694"/>
            <a:ext cx="8229600" cy="1143000"/>
          </a:xfrm>
        </p:spPr>
        <p:txBody>
          <a:bodyPr>
            <a:normAutofit fontScale="90000"/>
          </a:bodyPr>
          <a:lstStyle/>
          <a:p>
            <a:r>
              <a:rPr lang="uk-UA" b="1" dirty="0">
                <a:solidFill>
                  <a:srgbClr val="FF0000"/>
                </a:solidFill>
              </a:rPr>
              <a:t>Організація надання соціальних послуг</a:t>
            </a:r>
            <a:endParaRPr lang="uk-UA" dirty="0"/>
          </a:p>
        </p:txBody>
      </p:sp>
      <p:sp>
        <p:nvSpPr>
          <p:cNvPr id="3" name="Содержимое 2"/>
          <p:cNvSpPr>
            <a:spLocks noGrp="1"/>
          </p:cNvSpPr>
          <p:nvPr>
            <p:ph idx="1"/>
          </p:nvPr>
        </p:nvSpPr>
        <p:spPr>
          <a:xfrm>
            <a:off x="409433" y="2143397"/>
            <a:ext cx="8229600" cy="4525963"/>
          </a:xfrm>
        </p:spPr>
        <p:txBody>
          <a:bodyPr>
            <a:normAutofit fontScale="55000" lnSpcReduction="20000"/>
          </a:bodyPr>
          <a:lstStyle/>
          <a:p>
            <a:endParaRPr lang="uk-UA" dirty="0"/>
          </a:p>
          <a:p>
            <a:pPr algn="just">
              <a:buNone/>
            </a:pPr>
            <a:r>
              <a:rPr lang="uk-UA" sz="4100" dirty="0">
                <a:solidFill>
                  <a:schemeClr val="accent1">
                    <a:lumMod val="50000"/>
                  </a:schemeClr>
                </a:solidFill>
              </a:rPr>
              <a:t>    </a:t>
            </a:r>
            <a:r>
              <a:rPr lang="uk-UA" sz="5100" b="1" u="sng" dirty="0">
                <a:solidFill>
                  <a:schemeClr val="accent1">
                    <a:lumMod val="50000"/>
                  </a:schemeClr>
                </a:solidFill>
              </a:rPr>
              <a:t>Відповідно до п.43 постанови Кабінету Міністрів України від 01.06.2020 №857 </a:t>
            </a:r>
            <a:r>
              <a:rPr lang="uk-UA" sz="5100" dirty="0">
                <a:solidFill>
                  <a:schemeClr val="accent1">
                    <a:lumMod val="50000"/>
                  </a:schemeClr>
                </a:solidFill>
              </a:rPr>
              <a:t>документи, на підставі яких прийнято рішення про надання соціальних послуг або відмову в їх наданні, формуються в особову справу отримувача соціальних послуг/особи, яка потребує надання соціальних послуг (у паперовій та/або в електронній формі), що зберігається органом соціального захисту населення відповідно до законодавства з дотриманням вимог Закону України </a:t>
            </a:r>
            <a:r>
              <a:rPr lang="uk-UA" sz="5100" dirty="0" err="1">
                <a:solidFill>
                  <a:schemeClr val="accent1">
                    <a:lumMod val="50000"/>
                  </a:schemeClr>
                </a:solidFill>
              </a:rPr>
              <a:t>„Про</a:t>
            </a:r>
            <a:r>
              <a:rPr lang="uk-UA" sz="5100" dirty="0">
                <a:solidFill>
                  <a:schemeClr val="accent1">
                    <a:lumMod val="50000"/>
                  </a:schemeClr>
                </a:solidFill>
              </a:rPr>
              <a:t> захист персональних </a:t>
            </a:r>
            <a:r>
              <a:rPr lang="uk-UA" sz="5100" dirty="0" err="1">
                <a:solidFill>
                  <a:schemeClr val="accent1">
                    <a:lumMod val="50000"/>
                  </a:schemeClr>
                </a:solidFill>
              </a:rPr>
              <a:t>даних“</a:t>
            </a:r>
            <a:r>
              <a:rPr lang="uk-UA" sz="5100" dirty="0">
                <a:solidFill>
                  <a:schemeClr val="accent1">
                    <a:lumMod val="50000"/>
                  </a:schemeClr>
                </a:solidFill>
              </a:rPr>
              <a:t>. </a:t>
            </a:r>
          </a:p>
          <a:p>
            <a:endParaRPr lang="uk-UA" sz="5100" dirty="0"/>
          </a:p>
        </p:txBody>
      </p:sp>
      <p:pic>
        <p:nvPicPr>
          <p:cNvPr id="4" name="Рисунок 3">
            <a:extLst>
              <a:ext uri="{FF2B5EF4-FFF2-40B4-BE49-F238E27FC236}">
                <a16:creationId xmlns:a16="http://schemas.microsoft.com/office/drawing/2014/main" id="{E7EAFD3A-0F8F-47D7-ABD4-994D7B746FA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D6CAA390-37AC-4176-800A-0A81F3E4D8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4366" y="1028700"/>
            <a:ext cx="8229600" cy="1143000"/>
          </a:xfrm>
        </p:spPr>
        <p:txBody>
          <a:bodyPr>
            <a:normAutofit fontScale="90000"/>
          </a:bodyPr>
          <a:lstStyle/>
          <a:p>
            <a:r>
              <a:rPr lang="ru-RU" sz="3600" b="1" dirty="0" err="1">
                <a:solidFill>
                  <a:srgbClr val="FF0000"/>
                </a:solidFill>
              </a:rPr>
              <a:t>Обчислення</a:t>
            </a:r>
            <a:r>
              <a:rPr lang="ru-RU" sz="3600" b="1" dirty="0">
                <a:solidFill>
                  <a:srgbClr val="FF0000"/>
                </a:solidFill>
              </a:rPr>
              <a:t> </a:t>
            </a:r>
            <a:r>
              <a:rPr lang="ru-RU" sz="3600" b="1" dirty="0" err="1">
                <a:solidFill>
                  <a:srgbClr val="FF0000"/>
                </a:solidFill>
              </a:rPr>
              <a:t>середньомісячного</a:t>
            </a:r>
            <a:r>
              <a:rPr lang="ru-RU" sz="3600" b="1" dirty="0">
                <a:solidFill>
                  <a:srgbClr val="FF0000"/>
                </a:solidFill>
              </a:rPr>
              <a:t> </a:t>
            </a:r>
            <a:r>
              <a:rPr lang="ru-RU" sz="3600" b="1" dirty="0" err="1">
                <a:solidFill>
                  <a:srgbClr val="FF0000"/>
                </a:solidFill>
              </a:rPr>
              <a:t>сукупного</a:t>
            </a:r>
            <a:r>
              <a:rPr lang="ru-RU" sz="3600" b="1" dirty="0">
                <a:solidFill>
                  <a:srgbClr val="FF0000"/>
                </a:solidFill>
              </a:rPr>
              <a:t> доходу </a:t>
            </a:r>
            <a:r>
              <a:rPr lang="ru-RU" sz="3600" b="1" dirty="0" err="1">
                <a:solidFill>
                  <a:srgbClr val="FF0000"/>
                </a:solidFill>
              </a:rPr>
              <a:t>сім'ї</a:t>
            </a:r>
            <a:r>
              <a:rPr lang="ru-RU" sz="3600" b="1" dirty="0">
                <a:solidFill>
                  <a:srgbClr val="FF0000"/>
                </a:solidFill>
              </a:rPr>
              <a:t> для надання со </a:t>
            </a:r>
            <a:r>
              <a:rPr lang="ru-RU" sz="3600" b="1" dirty="0" err="1">
                <a:solidFill>
                  <a:srgbClr val="FF0000"/>
                </a:solidFill>
              </a:rPr>
              <a:t>ціальних</a:t>
            </a:r>
            <a:r>
              <a:rPr lang="ru-RU" sz="3600" b="1" dirty="0">
                <a:solidFill>
                  <a:srgbClr val="FF0000"/>
                </a:solidFill>
              </a:rPr>
              <a:t> послуг</a:t>
            </a:r>
            <a:br>
              <a:rPr lang="ru-RU" sz="2800" b="1" dirty="0">
                <a:solidFill>
                  <a:srgbClr val="FF0000"/>
                </a:solidFill>
              </a:rPr>
            </a:br>
            <a:endParaRPr lang="uk-UA" sz="2800" dirty="0">
              <a:solidFill>
                <a:schemeClr val="tx2">
                  <a:lumMod val="75000"/>
                </a:schemeClr>
              </a:solidFill>
            </a:endParaRPr>
          </a:p>
        </p:txBody>
      </p:sp>
      <p:sp>
        <p:nvSpPr>
          <p:cNvPr id="3" name="Содержимое 2"/>
          <p:cNvSpPr>
            <a:spLocks noGrp="1"/>
          </p:cNvSpPr>
          <p:nvPr>
            <p:ph idx="1"/>
          </p:nvPr>
        </p:nvSpPr>
        <p:spPr>
          <a:xfrm>
            <a:off x="500034" y="2171700"/>
            <a:ext cx="8186766" cy="4257696"/>
          </a:xfrm>
        </p:spPr>
        <p:txBody>
          <a:bodyPr>
            <a:normAutofit fontScale="92500" lnSpcReduction="10000"/>
          </a:bodyPr>
          <a:lstStyle/>
          <a:p>
            <a:r>
              <a:rPr lang="uk-UA" altLang="uk-UA" b="1" dirty="0">
                <a:solidFill>
                  <a:schemeClr val="tx2">
                    <a:lumMod val="75000"/>
                  </a:schemeClr>
                </a:solidFill>
                <a:ea typeface="Calibri" pitchFamily="34" charset="0"/>
                <a:cs typeface="Calibri" pitchFamily="34" charset="0"/>
              </a:rPr>
              <a:t>Наказ Міністерства соціальної політики України від  16.06.2020 № 419</a:t>
            </a:r>
          </a:p>
          <a:p>
            <a:pPr algn="just"/>
            <a:r>
              <a:rPr lang="uk-UA" u="sng" dirty="0">
                <a:solidFill>
                  <a:schemeClr val="tx2">
                    <a:lumMod val="50000"/>
                  </a:schemeClr>
                </a:solidFill>
              </a:rPr>
              <a:t>Цією Методикою встановлено порядок обчислення середньомісячного сукупного доходу сім'ї </a:t>
            </a:r>
            <a:r>
              <a:rPr lang="uk-UA" dirty="0">
                <a:solidFill>
                  <a:schemeClr val="tx2">
                    <a:lumMod val="50000"/>
                  </a:schemeClr>
                </a:solidFill>
              </a:rPr>
              <a:t>для визначення права особи на отримання соціальних послуг за рахунок бюджетних коштів; з установленням диференційованої плати; за рахунок отримувача соціальних послуг або третіх осіб.</a:t>
            </a:r>
            <a:endParaRPr lang="ru-RU" dirty="0">
              <a:solidFill>
                <a:schemeClr val="tx2">
                  <a:lumMod val="50000"/>
                </a:schemeClr>
              </a:solidFill>
            </a:endParaRPr>
          </a:p>
          <a:p>
            <a:endParaRPr lang="uk-UA" dirty="0"/>
          </a:p>
        </p:txBody>
      </p:sp>
      <p:pic>
        <p:nvPicPr>
          <p:cNvPr id="4" name="Рисунок 3">
            <a:extLst>
              <a:ext uri="{FF2B5EF4-FFF2-40B4-BE49-F238E27FC236}">
                <a16:creationId xmlns:a16="http://schemas.microsoft.com/office/drawing/2014/main" id="{50610590-F72A-410D-A827-0498845C11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A164C08B-C913-47A2-8241-3DB4EC5756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617" y="971059"/>
            <a:ext cx="8229600" cy="1143000"/>
          </a:xfrm>
        </p:spPr>
        <p:txBody>
          <a:bodyPr>
            <a:normAutofit fontScale="90000"/>
          </a:bodyPr>
          <a:lstStyle/>
          <a:p>
            <a:br>
              <a:rPr lang="uk-UA" i="1" dirty="0"/>
            </a:br>
            <a:r>
              <a:rPr lang="uk-UA" sz="3600" b="1" dirty="0">
                <a:solidFill>
                  <a:srgbClr val="FF0000"/>
                </a:solidFill>
                <a:effectLst>
                  <a:outerShdw blurRad="38100" dist="38100" dir="2700000" algn="tl">
                    <a:srgbClr val="000000">
                      <a:alpha val="43137"/>
                    </a:srgbClr>
                  </a:outerShdw>
                </a:effectLst>
              </a:rPr>
              <a:t>Надавачі соціальних послуг</a:t>
            </a:r>
            <a:br>
              <a:rPr lang="uk-UA" sz="3600" b="1" dirty="0">
                <a:solidFill>
                  <a:srgbClr val="FF0000"/>
                </a:solidFill>
                <a:effectLst>
                  <a:outerShdw blurRad="38100" dist="38100" dir="2700000" algn="tl">
                    <a:srgbClr val="000000">
                      <a:alpha val="43137"/>
                    </a:srgbClr>
                  </a:outerShdw>
                </a:effectLst>
              </a:rPr>
            </a:br>
            <a:r>
              <a:rPr lang="uk-UA" sz="2700" b="1" i="1" dirty="0">
                <a:solidFill>
                  <a:srgbClr val="FF0000"/>
                </a:solidFill>
                <a:effectLst>
                  <a:outerShdw blurRad="38100" dist="38100" dir="2700000" algn="tl">
                    <a:srgbClr val="000000">
                      <a:alpha val="43137"/>
                    </a:srgbClr>
                  </a:outerShdw>
                </a:effectLst>
              </a:rPr>
              <a:t>З</a:t>
            </a:r>
            <a:r>
              <a:rPr lang="uk-UA" sz="2700" b="1" i="1" dirty="0">
                <a:solidFill>
                  <a:srgbClr val="FF0000"/>
                </a:solidFill>
              </a:rPr>
              <a:t>акон України «Про соціальні послуги» Ст. 13</a:t>
            </a:r>
            <a:br>
              <a:rPr lang="uk-UA" b="1" i="1" dirty="0"/>
            </a:br>
            <a:endParaRPr lang="uk-UA" b="1" dirty="0"/>
          </a:p>
        </p:txBody>
      </p:sp>
      <p:sp>
        <p:nvSpPr>
          <p:cNvPr id="3" name="Содержимое 2"/>
          <p:cNvSpPr>
            <a:spLocks noGrp="1"/>
          </p:cNvSpPr>
          <p:nvPr>
            <p:ph idx="1"/>
          </p:nvPr>
        </p:nvSpPr>
        <p:spPr>
          <a:xfrm>
            <a:off x="478617" y="2171680"/>
            <a:ext cx="8186766" cy="4425672"/>
          </a:xfrm>
        </p:spPr>
        <p:txBody>
          <a:bodyPr>
            <a:normAutofit fontScale="92500" lnSpcReduction="20000"/>
          </a:bodyPr>
          <a:lstStyle/>
          <a:p>
            <a:pPr algn="just"/>
            <a:r>
              <a:rPr lang="uk-UA" altLang="uk-UA" dirty="0">
                <a:solidFill>
                  <a:srgbClr val="002060"/>
                </a:solidFill>
                <a:ea typeface="Calibri" pitchFamily="34" charset="0"/>
                <a:cs typeface="Calibri" pitchFamily="34" charset="0"/>
              </a:rPr>
              <a:t>1. Надавачі соціальних послуг можуть належати до державного, комунального або недержавного секторів.</a:t>
            </a:r>
          </a:p>
          <a:p>
            <a:pPr algn="just"/>
            <a:r>
              <a:rPr lang="uk-UA" altLang="uk-UA" dirty="0">
                <a:solidFill>
                  <a:srgbClr val="002060"/>
                </a:solidFill>
                <a:ea typeface="Calibri" pitchFamily="34" charset="0"/>
                <a:cs typeface="Calibri" pitchFamily="34" charset="0"/>
              </a:rPr>
              <a:t>2. До надавачів соціальних послуг недержавного сектору належать підприємства, установи, організації, громадські об’єднання, благодійні, релігійні організації, фізичні особи - підприємці та фізичні особи, які надають соціальні послуги з догляду відповідно до цього Закону без здійснення підприємницької діяльності.</a:t>
            </a:r>
            <a:endParaRPr lang="uk-UA" altLang="uk-UA" b="1" dirty="0">
              <a:solidFill>
                <a:srgbClr val="002060"/>
              </a:solidFill>
              <a:ea typeface="Calibri" pitchFamily="34" charset="0"/>
              <a:cs typeface="Calibri" pitchFamily="34" charset="0"/>
            </a:endParaRPr>
          </a:p>
          <a:p>
            <a:endParaRPr lang="uk-UA" dirty="0"/>
          </a:p>
        </p:txBody>
      </p:sp>
      <p:pic>
        <p:nvPicPr>
          <p:cNvPr id="4" name="Рисунок 3">
            <a:extLst>
              <a:ext uri="{FF2B5EF4-FFF2-40B4-BE49-F238E27FC236}">
                <a16:creationId xmlns:a16="http://schemas.microsoft.com/office/drawing/2014/main" id="{26ABBC68-EFF5-46DE-A061-0582282ED0F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2C8B9D0F-8364-420E-A8BA-F6F877E796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br>
              <a:rPr lang="uk-UA" b="1" dirty="0">
                <a:solidFill>
                  <a:srgbClr val="C00000"/>
                </a:solidFill>
                <a:effectLst>
                  <a:outerShdw blurRad="38100" dist="38100" dir="2700000" algn="tl">
                    <a:srgbClr val="000000">
                      <a:alpha val="43137"/>
                    </a:srgbClr>
                  </a:outerShdw>
                </a:effectLst>
              </a:rPr>
            </a:br>
            <a:br>
              <a:rPr lang="uk-UA" b="1" dirty="0">
                <a:solidFill>
                  <a:srgbClr val="C00000"/>
                </a:solidFill>
                <a:effectLst>
                  <a:outerShdw blurRad="38100" dist="38100" dir="2700000" algn="tl">
                    <a:srgbClr val="000000">
                      <a:alpha val="43137"/>
                    </a:srgbClr>
                  </a:outerShdw>
                </a:effectLst>
              </a:rPr>
            </a:br>
            <a:endParaRPr lang="uk-UA" dirty="0"/>
          </a:p>
        </p:txBody>
      </p:sp>
      <p:sp>
        <p:nvSpPr>
          <p:cNvPr id="3" name="Содержимое 2"/>
          <p:cNvSpPr>
            <a:spLocks noGrp="1"/>
          </p:cNvSpPr>
          <p:nvPr>
            <p:ph idx="1"/>
          </p:nvPr>
        </p:nvSpPr>
        <p:spPr/>
        <p:txBody>
          <a:bodyPr>
            <a:normAutofit lnSpcReduction="10000"/>
          </a:bodyPr>
          <a:lstStyle/>
          <a:p>
            <a:pPr algn="ctr"/>
            <a:r>
              <a:rPr lang="uk-UA" sz="4800" b="1" dirty="0">
                <a:solidFill>
                  <a:srgbClr val="C00000"/>
                </a:solidFill>
                <a:effectLst>
                  <a:outerShdw blurRad="38100" dist="38100" dir="2700000" algn="tl">
                    <a:srgbClr val="000000">
                      <a:alpha val="43137"/>
                    </a:srgbClr>
                  </a:outerShdw>
                </a:effectLst>
              </a:rPr>
              <a:t>Ключові нововведення в системі соціальних послуг</a:t>
            </a:r>
            <a:endParaRPr lang="uk-UA" sz="4800" b="1" dirty="0">
              <a:solidFill>
                <a:srgbClr val="002060"/>
              </a:solidFill>
            </a:endParaRPr>
          </a:p>
          <a:p>
            <a:pPr algn="ctr"/>
            <a:r>
              <a:rPr lang="uk-UA" sz="4800" b="1" dirty="0">
                <a:solidFill>
                  <a:srgbClr val="002060"/>
                </a:solidFill>
              </a:rPr>
              <a:t>Закон України </a:t>
            </a:r>
            <a:r>
              <a:rPr lang="uk-UA" sz="4800" b="1" dirty="0" err="1">
                <a:solidFill>
                  <a:srgbClr val="002060"/>
                </a:solidFill>
              </a:rPr>
              <a:t>“Про</a:t>
            </a:r>
            <a:r>
              <a:rPr lang="uk-UA" sz="4800" b="1" dirty="0">
                <a:solidFill>
                  <a:srgbClr val="002060"/>
                </a:solidFill>
              </a:rPr>
              <a:t> соціальні </a:t>
            </a:r>
            <a:r>
              <a:rPr lang="uk-UA" sz="4800" b="1" dirty="0" err="1">
                <a:solidFill>
                  <a:srgbClr val="002060"/>
                </a:solidFill>
              </a:rPr>
              <a:t>послуги”</a:t>
            </a:r>
            <a:r>
              <a:rPr lang="uk-UA" sz="4800" b="1" dirty="0">
                <a:solidFill>
                  <a:srgbClr val="002060"/>
                </a:solidFill>
              </a:rPr>
              <a:t> </a:t>
            </a:r>
            <a:br>
              <a:rPr lang="uk-UA" sz="4800" b="1" dirty="0">
                <a:solidFill>
                  <a:srgbClr val="002060"/>
                </a:solidFill>
              </a:rPr>
            </a:br>
            <a:r>
              <a:rPr lang="uk-UA" sz="4800" b="1" dirty="0">
                <a:solidFill>
                  <a:srgbClr val="002060"/>
                </a:solidFill>
              </a:rPr>
              <a:t>від 17 січня 2019 року </a:t>
            </a:r>
            <a:br>
              <a:rPr lang="uk-UA" sz="4800" b="1" dirty="0">
                <a:solidFill>
                  <a:srgbClr val="002060"/>
                </a:solidFill>
              </a:rPr>
            </a:br>
            <a:r>
              <a:rPr lang="ru-RU" sz="4800" b="1" dirty="0">
                <a:solidFill>
                  <a:srgbClr val="002060"/>
                </a:solidFill>
              </a:rPr>
              <a:t>№ 2671-VIII</a:t>
            </a:r>
            <a:endParaRPr lang="uk-UA" sz="4800" b="1" dirty="0">
              <a:solidFill>
                <a:srgbClr val="002060"/>
              </a:solidFill>
            </a:endParaRPr>
          </a:p>
          <a:p>
            <a:pPr algn="ctr"/>
            <a:endParaRPr lang="uk-UA" b="1" dirty="0">
              <a:solidFill>
                <a:srgbClr val="C00000"/>
              </a:solidFill>
              <a:effectLst>
                <a:outerShdw blurRad="38100" dist="38100" dir="2700000" algn="tl">
                  <a:srgbClr val="000000">
                    <a:alpha val="43137"/>
                  </a:srgbClr>
                </a:outerShdw>
              </a:effectLst>
            </a:endParaRPr>
          </a:p>
          <a:p>
            <a:endParaRPr lang="uk-UA"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4480" y="214290"/>
            <a:ext cx="5825490" cy="813054"/>
          </a:xfrm>
          <a:prstGeom prst="rect">
            <a:avLst/>
          </a:prstGeom>
        </p:spPr>
      </p:pic>
      <p:pic>
        <p:nvPicPr>
          <p:cNvPr id="5" name="Рисунок 4">
            <a:extLst>
              <a:ext uri="{FF2B5EF4-FFF2-40B4-BE49-F238E27FC236}">
                <a16:creationId xmlns:a16="http://schemas.microsoft.com/office/drawing/2014/main" id="{FBE70BCF-32F4-4208-88EF-10203ABCBB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028700"/>
            <a:ext cx="8229600" cy="1143000"/>
          </a:xfrm>
        </p:spPr>
        <p:txBody>
          <a:bodyPr>
            <a:normAutofit fontScale="90000"/>
          </a:bodyPr>
          <a:lstStyle/>
          <a:p>
            <a:br>
              <a:rPr lang="uk-UA" sz="3600" b="1" dirty="0">
                <a:solidFill>
                  <a:srgbClr val="FF0000"/>
                </a:solidFill>
                <a:effectLst>
                  <a:outerShdw blurRad="38100" dist="38100" dir="2700000" algn="tl">
                    <a:srgbClr val="000000">
                      <a:alpha val="43137"/>
                    </a:srgbClr>
                  </a:outerShdw>
                </a:effectLst>
              </a:rPr>
            </a:br>
            <a:r>
              <a:rPr lang="uk-UA" sz="3600" b="1" dirty="0">
                <a:solidFill>
                  <a:srgbClr val="FF0000"/>
                </a:solidFill>
                <a:effectLst>
                  <a:outerShdw blurRad="38100" dist="38100" dir="2700000" algn="tl">
                    <a:srgbClr val="000000">
                      <a:alpha val="43137"/>
                    </a:srgbClr>
                  </a:outerShdw>
                </a:effectLst>
              </a:rPr>
              <a:t>Надавачі соціальних послуг</a:t>
            </a:r>
            <a:br>
              <a:rPr lang="uk-UA" sz="3600" b="1" dirty="0">
                <a:solidFill>
                  <a:srgbClr val="FF0000"/>
                </a:solidFill>
                <a:effectLst>
                  <a:outerShdw blurRad="38100" dist="38100" dir="2700000" algn="tl">
                    <a:srgbClr val="000000">
                      <a:alpha val="43137"/>
                    </a:srgbClr>
                  </a:outerShdw>
                </a:effectLst>
              </a:rPr>
            </a:br>
            <a:r>
              <a:rPr lang="uk-UA" sz="2700" b="1" i="1" dirty="0">
                <a:solidFill>
                  <a:srgbClr val="FF0000"/>
                </a:solidFill>
                <a:effectLst>
                  <a:outerShdw blurRad="38100" dist="38100" dir="2700000" algn="tl">
                    <a:srgbClr val="000000">
                      <a:alpha val="43137"/>
                    </a:srgbClr>
                  </a:outerShdw>
                </a:effectLst>
              </a:rPr>
              <a:t>З</a:t>
            </a:r>
            <a:r>
              <a:rPr lang="uk-UA" sz="2700" b="1" i="1" dirty="0">
                <a:solidFill>
                  <a:srgbClr val="FF0000"/>
                </a:solidFill>
              </a:rPr>
              <a:t>акон України «Про соціальні послуги» Ст. 13</a:t>
            </a:r>
            <a:br>
              <a:rPr lang="uk-UA" sz="3600" b="1" i="1" dirty="0"/>
            </a:br>
            <a:endParaRPr lang="uk-UA" sz="3600" dirty="0"/>
          </a:p>
        </p:txBody>
      </p:sp>
      <p:sp>
        <p:nvSpPr>
          <p:cNvPr id="3" name="Содержимое 2"/>
          <p:cNvSpPr>
            <a:spLocks noGrp="1"/>
          </p:cNvSpPr>
          <p:nvPr>
            <p:ph idx="1"/>
          </p:nvPr>
        </p:nvSpPr>
        <p:spPr>
          <a:xfrm>
            <a:off x="395536" y="2268651"/>
            <a:ext cx="8229600" cy="4400709"/>
          </a:xfrm>
        </p:spPr>
        <p:txBody>
          <a:bodyPr>
            <a:normAutofit fontScale="92500" lnSpcReduction="20000"/>
          </a:bodyPr>
          <a:lstStyle/>
          <a:p>
            <a:pPr algn="just"/>
            <a:r>
              <a:rPr lang="uk-UA" u="sng" dirty="0">
                <a:solidFill>
                  <a:schemeClr val="accent1">
                    <a:lumMod val="50000"/>
                  </a:schemeClr>
                </a:solidFill>
              </a:rPr>
              <a:t>Надавачі </a:t>
            </a:r>
            <a:r>
              <a:rPr lang="uk-UA" b="1" u="sng" dirty="0">
                <a:solidFill>
                  <a:schemeClr val="accent1">
                    <a:lumMod val="50000"/>
                  </a:schemeClr>
                </a:solidFill>
              </a:rPr>
              <a:t>соціальних послуг провадять свою діяльність відповідно до законодавства</a:t>
            </a:r>
            <a:r>
              <a:rPr lang="uk-UA" u="sng" dirty="0">
                <a:solidFill>
                  <a:schemeClr val="accent1">
                    <a:lumMod val="50000"/>
                  </a:schemeClr>
                </a:solidFill>
              </a:rPr>
              <a:t> </a:t>
            </a:r>
            <a:r>
              <a:rPr lang="uk-UA" dirty="0">
                <a:solidFill>
                  <a:schemeClr val="accent1">
                    <a:lumMod val="50000"/>
                  </a:schemeClr>
                </a:solidFill>
              </a:rPr>
              <a:t>про соціальні послуги, на підставі установчих та інших документів, якими визначено перелік соціальних послуг та категорії осіб, яким надаються такі послуги, за умови забезпечення їх відповідності </a:t>
            </a:r>
            <a:r>
              <a:rPr lang="uk-UA" b="1" u="sng" dirty="0">
                <a:solidFill>
                  <a:schemeClr val="accent1">
                    <a:lumMod val="50000"/>
                  </a:schemeClr>
                </a:solidFill>
              </a:rPr>
              <a:t>критеріям діяльності надавачів соціальних послуг, встановленим Кабінетом Міністрів України.</a:t>
            </a:r>
          </a:p>
          <a:p>
            <a:pPr algn="just"/>
            <a:endParaRPr lang="uk-UA" b="1" i="1" dirty="0">
              <a:solidFill>
                <a:schemeClr val="accent1">
                  <a:lumMod val="50000"/>
                </a:schemeClr>
              </a:solidFill>
            </a:endParaRPr>
          </a:p>
          <a:p>
            <a:pPr algn="just"/>
            <a:r>
              <a:rPr lang="uk-UA" b="1" i="1" dirty="0">
                <a:solidFill>
                  <a:srgbClr val="FF0000"/>
                </a:solidFill>
              </a:rPr>
              <a:t>(Постанова КМУ від 03.03.2020 № 185)</a:t>
            </a:r>
            <a:endParaRPr lang="uk-UA" i="1" dirty="0">
              <a:solidFill>
                <a:srgbClr val="FF0000"/>
              </a:solidFill>
            </a:endParaRPr>
          </a:p>
          <a:p>
            <a:pPr algn="just"/>
            <a:endParaRPr lang="uk-UA" dirty="0">
              <a:solidFill>
                <a:schemeClr val="accent1">
                  <a:lumMod val="50000"/>
                </a:schemeClr>
              </a:solidFill>
            </a:endParaRPr>
          </a:p>
        </p:txBody>
      </p:sp>
      <p:pic>
        <p:nvPicPr>
          <p:cNvPr id="4" name="Рисунок 3">
            <a:extLst>
              <a:ext uri="{FF2B5EF4-FFF2-40B4-BE49-F238E27FC236}">
                <a16:creationId xmlns:a16="http://schemas.microsoft.com/office/drawing/2014/main" id="{F04C904F-ADFE-4D4A-B13A-4AA790514D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FB09919B-D4E4-4D88-ADEA-65828491E3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28700"/>
            <a:ext cx="8229600" cy="1143000"/>
          </a:xfrm>
        </p:spPr>
        <p:txBody>
          <a:bodyPr>
            <a:noAutofit/>
          </a:bodyPr>
          <a:lstStyle/>
          <a:p>
            <a:r>
              <a:rPr lang="uk-UA" sz="3600" b="1" dirty="0">
                <a:solidFill>
                  <a:srgbClr val="FF0000"/>
                </a:solidFill>
                <a:effectLst>
                  <a:outerShdw blurRad="38100" dist="38100" dir="2700000" algn="tl">
                    <a:srgbClr val="000000">
                      <a:alpha val="43137"/>
                    </a:srgbClr>
                  </a:outerShdw>
                </a:effectLst>
              </a:rPr>
              <a:t>Реєстр соціальних послуг </a:t>
            </a:r>
            <a:br>
              <a:rPr lang="uk-UA" sz="3600" b="1" dirty="0">
                <a:solidFill>
                  <a:srgbClr val="C00000"/>
                </a:solidFill>
                <a:effectLst>
                  <a:outerShdw blurRad="38100" dist="38100" dir="2700000" algn="tl">
                    <a:srgbClr val="000000">
                      <a:alpha val="43137"/>
                    </a:srgbClr>
                  </a:outerShdw>
                </a:effectLst>
              </a:rPr>
            </a:br>
            <a:r>
              <a:rPr lang="uk-UA" sz="3200" i="1" dirty="0">
                <a:solidFill>
                  <a:srgbClr val="C00000"/>
                </a:solidFill>
                <a:effectLst>
                  <a:outerShdw blurRad="38100" dist="38100" dir="2700000" algn="tl">
                    <a:srgbClr val="000000">
                      <a:alpha val="43137"/>
                    </a:srgbClr>
                  </a:outerShdw>
                </a:effectLst>
              </a:rPr>
              <a:t>ЗУ «Про соціальні послуги» (2019 р.), ст. 15</a:t>
            </a:r>
            <a:endParaRPr lang="uk-UA" sz="3200" dirty="0"/>
          </a:p>
        </p:txBody>
      </p:sp>
      <p:sp>
        <p:nvSpPr>
          <p:cNvPr id="3" name="Содержимое 2"/>
          <p:cNvSpPr>
            <a:spLocks noGrp="1"/>
          </p:cNvSpPr>
          <p:nvPr>
            <p:ph idx="1"/>
          </p:nvPr>
        </p:nvSpPr>
        <p:spPr>
          <a:xfrm>
            <a:off x="457200" y="2173165"/>
            <a:ext cx="8229600" cy="4525963"/>
          </a:xfrm>
        </p:spPr>
        <p:txBody>
          <a:bodyPr>
            <a:normAutofit lnSpcReduction="10000"/>
          </a:bodyPr>
          <a:lstStyle/>
          <a:p>
            <a:pPr marL="76200" indent="0" algn="just">
              <a:lnSpc>
                <a:spcPct val="80000"/>
              </a:lnSpc>
              <a:buFont typeface="Wingdings" pitchFamily="2" charset="2"/>
              <a:buNone/>
            </a:pPr>
            <a:r>
              <a:rPr lang="uk-UA" sz="2000" dirty="0">
                <a:solidFill>
                  <a:srgbClr val="002060"/>
                </a:solidFill>
                <a:ea typeface="Calibri" pitchFamily="34" charset="0"/>
                <a:cs typeface="Calibri" pitchFamily="34" charset="0"/>
              </a:rPr>
              <a:t>Реєстр складається з розділів про </a:t>
            </a:r>
            <a:r>
              <a:rPr lang="uk-UA" sz="2000" b="1" u="sng" dirty="0">
                <a:solidFill>
                  <a:srgbClr val="002060"/>
                </a:solidFill>
                <a:ea typeface="Calibri" pitchFamily="34" charset="0"/>
                <a:cs typeface="Calibri" pitchFamily="34" charset="0"/>
              </a:rPr>
              <a:t>надавачів соціальних послуг</a:t>
            </a:r>
            <a:r>
              <a:rPr lang="uk-UA" sz="2000" dirty="0">
                <a:solidFill>
                  <a:srgbClr val="002060"/>
                </a:solidFill>
                <a:ea typeface="Calibri" pitchFamily="34" charset="0"/>
                <a:cs typeface="Calibri" pitchFamily="34" charset="0"/>
              </a:rPr>
              <a:t>, окремо про фізичних осіб, які надають соціальні послуги з догляду відповідно до цього Закону без здійснення підприємницької діяльності, та про </a:t>
            </a:r>
            <a:r>
              <a:rPr lang="uk-UA" sz="2000" b="1" u="sng" dirty="0">
                <a:solidFill>
                  <a:srgbClr val="002060"/>
                </a:solidFill>
                <a:ea typeface="Calibri" pitchFamily="34" charset="0"/>
                <a:cs typeface="Calibri" pitchFamily="34" charset="0"/>
              </a:rPr>
              <a:t>отримувачів  соціальних послуг</a:t>
            </a:r>
            <a:r>
              <a:rPr lang="uk-UA" sz="2000" dirty="0">
                <a:solidFill>
                  <a:srgbClr val="002060"/>
                </a:solidFill>
                <a:ea typeface="Calibri" pitchFamily="34" charset="0"/>
                <a:cs typeface="Calibri" pitchFamily="34" charset="0"/>
              </a:rPr>
              <a:t>.</a:t>
            </a:r>
          </a:p>
          <a:p>
            <a:pPr marL="76200" indent="0">
              <a:lnSpc>
                <a:spcPct val="80000"/>
              </a:lnSpc>
            </a:pPr>
            <a:endParaRPr lang="uk-UA" sz="2000" dirty="0">
              <a:solidFill>
                <a:srgbClr val="002060"/>
              </a:solidFill>
              <a:ea typeface="Calibri" pitchFamily="34" charset="0"/>
              <a:cs typeface="Calibri" pitchFamily="34" charset="0"/>
            </a:endParaRPr>
          </a:p>
          <a:p>
            <a:pPr marL="76200" indent="0">
              <a:lnSpc>
                <a:spcPct val="80000"/>
              </a:lnSpc>
              <a:buFont typeface="Wingdings" pitchFamily="2" charset="2"/>
              <a:buNone/>
            </a:pPr>
            <a:r>
              <a:rPr lang="uk-UA" sz="2000" b="1" dirty="0">
                <a:solidFill>
                  <a:srgbClr val="002060"/>
                </a:solidFill>
                <a:ea typeface="Calibri" pitchFamily="34" charset="0"/>
                <a:cs typeface="Calibri" pitchFamily="34" charset="0"/>
              </a:rPr>
              <a:t>Надавачі мають відповідати встановленим  КМУ критеріям</a:t>
            </a:r>
            <a:r>
              <a:rPr lang="uk-UA" sz="2000" dirty="0">
                <a:solidFill>
                  <a:srgbClr val="002060"/>
                </a:solidFill>
                <a:ea typeface="Calibri" pitchFamily="34" charset="0"/>
                <a:cs typeface="Calibri" pitchFamily="34" charset="0"/>
              </a:rPr>
              <a:t>: </a:t>
            </a:r>
          </a:p>
          <a:p>
            <a:pPr lvl="1">
              <a:lnSpc>
                <a:spcPct val="80000"/>
              </a:lnSpc>
            </a:pPr>
            <a:r>
              <a:rPr lang="uk-UA" sz="2000" dirty="0">
                <a:solidFill>
                  <a:srgbClr val="002060"/>
                </a:solidFill>
                <a:ea typeface="Calibri" pitchFamily="34" charset="0"/>
                <a:cs typeface="Calibri" pitchFamily="34" charset="0"/>
              </a:rPr>
              <a:t>Відповідність статутних документів, цивільно-правових договорів (для </a:t>
            </a:r>
            <a:r>
              <a:rPr lang="uk-UA" sz="2000" dirty="0" err="1">
                <a:solidFill>
                  <a:srgbClr val="002060"/>
                </a:solidFill>
                <a:ea typeface="Calibri" pitchFamily="34" charset="0"/>
                <a:cs typeface="Calibri" pitchFamily="34" charset="0"/>
              </a:rPr>
              <a:t>ФОП</a:t>
            </a:r>
            <a:r>
              <a:rPr lang="uk-UA" sz="2000" dirty="0">
                <a:solidFill>
                  <a:srgbClr val="002060"/>
                </a:solidFill>
                <a:ea typeface="Calibri" pitchFamily="34" charset="0"/>
                <a:cs typeface="Calibri" pitchFamily="34" charset="0"/>
              </a:rPr>
              <a:t>)</a:t>
            </a:r>
          </a:p>
          <a:p>
            <a:pPr lvl="1">
              <a:lnSpc>
                <a:spcPct val="80000"/>
              </a:lnSpc>
            </a:pPr>
            <a:r>
              <a:rPr lang="uk-UA" sz="2000" dirty="0">
                <a:solidFill>
                  <a:srgbClr val="002060"/>
                </a:solidFill>
                <a:ea typeface="Calibri" pitchFamily="34" charset="0"/>
                <a:cs typeface="Calibri" pitchFamily="34" charset="0"/>
              </a:rPr>
              <a:t>Дотримання державних стандартів соціальних послуг</a:t>
            </a:r>
          </a:p>
          <a:p>
            <a:pPr lvl="1">
              <a:lnSpc>
                <a:spcPct val="80000"/>
              </a:lnSpc>
            </a:pPr>
            <a:r>
              <a:rPr lang="uk-UA" sz="2000" dirty="0">
                <a:solidFill>
                  <a:srgbClr val="002060"/>
                </a:solidFill>
                <a:ea typeface="Calibri" pitchFamily="34" charset="0"/>
                <a:cs typeface="Calibri" pitchFamily="34" charset="0"/>
              </a:rPr>
              <a:t>Відповідний фаховий рівень працівників…</a:t>
            </a:r>
          </a:p>
          <a:p>
            <a:pPr marL="76200" indent="0">
              <a:lnSpc>
                <a:spcPct val="80000"/>
              </a:lnSpc>
            </a:pPr>
            <a:endParaRPr lang="uk-UA" sz="2000" dirty="0">
              <a:solidFill>
                <a:srgbClr val="002060"/>
              </a:solidFill>
              <a:ea typeface="Calibri" pitchFamily="34" charset="0"/>
              <a:cs typeface="Calibri" pitchFamily="34" charset="0"/>
            </a:endParaRPr>
          </a:p>
          <a:p>
            <a:pPr marL="76200" indent="0">
              <a:lnSpc>
                <a:spcPct val="80000"/>
              </a:lnSpc>
              <a:buFont typeface="Wingdings" pitchFamily="2" charset="2"/>
              <a:buNone/>
            </a:pPr>
            <a:r>
              <a:rPr lang="uk-UA" sz="2000" b="1" dirty="0">
                <a:solidFill>
                  <a:srgbClr val="002060"/>
                </a:solidFill>
                <a:ea typeface="Calibri" pitchFamily="34" charset="0"/>
                <a:cs typeface="Calibri" pitchFamily="34" charset="0"/>
              </a:rPr>
              <a:t>Відомості про отримувачів послуг вносять до Реєстру надавачі</a:t>
            </a:r>
          </a:p>
          <a:p>
            <a:pPr marL="76200" indent="0">
              <a:lnSpc>
                <a:spcPct val="80000"/>
              </a:lnSpc>
              <a:buFont typeface="Wingdings" pitchFamily="2" charset="2"/>
              <a:buChar char="ü"/>
            </a:pPr>
            <a:r>
              <a:rPr lang="uk-UA" sz="2000" dirty="0">
                <a:solidFill>
                  <a:srgbClr val="002060"/>
                </a:solidFill>
                <a:ea typeface="Calibri" pitchFamily="34" charset="0"/>
                <a:cs typeface="Calibri" pitchFamily="34" charset="0"/>
              </a:rPr>
              <a:t> Держателем Реєстру є центральний орган виконавчої влади.</a:t>
            </a:r>
          </a:p>
          <a:p>
            <a:pPr marL="76200" indent="0">
              <a:lnSpc>
                <a:spcPct val="80000"/>
              </a:lnSpc>
              <a:buFont typeface="Wingdings" pitchFamily="2" charset="2"/>
              <a:buChar char="ü"/>
            </a:pPr>
            <a:r>
              <a:rPr lang="uk-UA" sz="2000" dirty="0">
                <a:solidFill>
                  <a:srgbClr val="002060"/>
                </a:solidFill>
                <a:ea typeface="Calibri" pitchFamily="34" charset="0"/>
                <a:cs typeface="Calibri" pitchFamily="34" charset="0"/>
              </a:rPr>
              <a:t> Порядок формування, ведення та доступу до Реєстру затверджує КМУ.</a:t>
            </a:r>
          </a:p>
          <a:p>
            <a:pPr marL="76200" indent="0">
              <a:lnSpc>
                <a:spcPct val="80000"/>
              </a:lnSpc>
              <a:buFont typeface="Wingdings" pitchFamily="2" charset="2"/>
              <a:buChar char="ü"/>
            </a:pPr>
            <a:r>
              <a:rPr lang="uk-UA" sz="2000" dirty="0">
                <a:solidFill>
                  <a:srgbClr val="002060"/>
                </a:solidFill>
                <a:ea typeface="Calibri" pitchFamily="34" charset="0"/>
                <a:cs typeface="Calibri" pitchFamily="34" charset="0"/>
              </a:rPr>
              <a:t> Інформація з Реєстру використовується з додержанням вимог Законів «Про інформацію» та «Про захист персональних даних» виключно для потреб, визначених законодавством про соціальні послуги.</a:t>
            </a:r>
            <a:endParaRPr lang="ru-RU" sz="2000" dirty="0">
              <a:solidFill>
                <a:srgbClr val="002060"/>
              </a:solidFill>
              <a:ea typeface="Calibri" pitchFamily="34" charset="0"/>
              <a:cs typeface="Calibri" pitchFamily="34" charset="0"/>
            </a:endParaRPr>
          </a:p>
          <a:p>
            <a:endParaRPr lang="uk-UA" dirty="0"/>
          </a:p>
        </p:txBody>
      </p:sp>
      <p:pic>
        <p:nvPicPr>
          <p:cNvPr id="4" name="Рисунок 3">
            <a:extLst>
              <a:ext uri="{FF2B5EF4-FFF2-40B4-BE49-F238E27FC236}">
                <a16:creationId xmlns:a16="http://schemas.microsoft.com/office/drawing/2014/main" id="{42389A82-14F9-4189-81B6-900646BACB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ED58CBEA-BF99-45C5-8DAC-F3E1F49A91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84368" y="6300679"/>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28700"/>
            <a:ext cx="8229600" cy="1143000"/>
          </a:xfrm>
        </p:spPr>
        <p:txBody>
          <a:bodyPr>
            <a:normAutofit fontScale="90000"/>
          </a:bodyPr>
          <a:lstStyle/>
          <a:p>
            <a:r>
              <a:rPr lang="uk-UA" b="1" dirty="0">
                <a:solidFill>
                  <a:srgbClr val="FF0000"/>
                </a:solidFill>
              </a:rPr>
              <a:t>Фінансування надання  соціальних послуг </a:t>
            </a:r>
            <a:r>
              <a:rPr lang="uk-UA" sz="3100" b="1" i="1" u="sng" dirty="0">
                <a:solidFill>
                  <a:srgbClr val="C00000"/>
                </a:solidFill>
              </a:rPr>
              <a:t>ЗУ «Про соціальні послуги»  ст.27</a:t>
            </a:r>
            <a:endParaRPr lang="uk-UA" sz="3100" b="1" dirty="0"/>
          </a:p>
        </p:txBody>
      </p:sp>
      <p:sp>
        <p:nvSpPr>
          <p:cNvPr id="3" name="Содержимое 2"/>
          <p:cNvSpPr>
            <a:spLocks noGrp="1"/>
          </p:cNvSpPr>
          <p:nvPr>
            <p:ph idx="1"/>
          </p:nvPr>
        </p:nvSpPr>
        <p:spPr>
          <a:xfrm>
            <a:off x="450376" y="2198706"/>
            <a:ext cx="8229600" cy="4525963"/>
          </a:xfrm>
        </p:spPr>
        <p:txBody>
          <a:bodyPr/>
          <a:lstStyle/>
          <a:p>
            <a:pPr marL="0" indent="0" algn="just">
              <a:buFont typeface="Wingdings" pitchFamily="2" charset="2"/>
              <a:buNone/>
            </a:pPr>
            <a:r>
              <a:rPr lang="uk-UA" altLang="uk-UA" b="1" dirty="0">
                <a:solidFill>
                  <a:srgbClr val="002060"/>
                </a:solidFill>
                <a:ea typeface="Calibri" pitchFamily="34" charset="0"/>
                <a:cs typeface="Calibri" pitchFamily="34" charset="0"/>
              </a:rPr>
              <a:t>Фінансування надання соціальних послуг здійснюється за рахунок:</a:t>
            </a:r>
          </a:p>
          <a:p>
            <a:pPr marL="0" indent="0" algn="just"/>
            <a:r>
              <a:rPr lang="uk-UA" altLang="uk-UA" dirty="0">
                <a:solidFill>
                  <a:srgbClr val="002060"/>
                </a:solidFill>
                <a:ea typeface="Calibri" pitchFamily="34" charset="0"/>
                <a:cs typeface="Calibri" pitchFamily="34" charset="0"/>
              </a:rPr>
              <a:t> коштів державного та місцевих бюджетів,</a:t>
            </a:r>
          </a:p>
          <a:p>
            <a:pPr marL="0" indent="0" algn="just"/>
            <a:r>
              <a:rPr lang="uk-UA" altLang="uk-UA" dirty="0">
                <a:solidFill>
                  <a:srgbClr val="002060"/>
                </a:solidFill>
                <a:ea typeface="Calibri" pitchFamily="34" charset="0"/>
                <a:cs typeface="Calibri" pitchFamily="34" charset="0"/>
              </a:rPr>
              <a:t>спеціальних фондів,</a:t>
            </a:r>
          </a:p>
          <a:p>
            <a:pPr marL="0" indent="0" algn="just"/>
            <a:r>
              <a:rPr lang="uk-UA" altLang="uk-UA" dirty="0">
                <a:solidFill>
                  <a:srgbClr val="002060"/>
                </a:solidFill>
                <a:ea typeface="Calibri" pitchFamily="34" charset="0"/>
                <a:cs typeface="Calibri" pitchFamily="34" charset="0"/>
              </a:rPr>
              <a:t>коштів підприємств, установ та організацій,</a:t>
            </a:r>
          </a:p>
          <a:p>
            <a:pPr marL="0" indent="0" algn="just"/>
            <a:r>
              <a:rPr lang="uk-UA" altLang="uk-UA" dirty="0">
                <a:solidFill>
                  <a:srgbClr val="002060"/>
                </a:solidFill>
                <a:ea typeface="Calibri" pitchFamily="34" charset="0"/>
                <a:cs typeface="Calibri" pitchFamily="34" charset="0"/>
              </a:rPr>
              <a:t>плати за соціальні послуги,</a:t>
            </a:r>
          </a:p>
          <a:p>
            <a:pPr marL="0" indent="0" algn="just"/>
            <a:r>
              <a:rPr lang="uk-UA" altLang="uk-UA" dirty="0">
                <a:solidFill>
                  <a:srgbClr val="002060"/>
                </a:solidFill>
                <a:ea typeface="Calibri" pitchFamily="34" charset="0"/>
                <a:cs typeface="Calibri" pitchFamily="34" charset="0"/>
              </a:rPr>
              <a:t>коштів благодійної допомоги (пожертвувань) та інших джерел, не заборонених законом.</a:t>
            </a:r>
          </a:p>
          <a:p>
            <a:endParaRPr lang="uk-UA" dirty="0"/>
          </a:p>
        </p:txBody>
      </p:sp>
      <p:pic>
        <p:nvPicPr>
          <p:cNvPr id="4" name="Рисунок 3">
            <a:extLst>
              <a:ext uri="{FF2B5EF4-FFF2-40B4-BE49-F238E27FC236}">
                <a16:creationId xmlns:a16="http://schemas.microsoft.com/office/drawing/2014/main" id="{3BF17DD3-571E-4516-85C5-6339986C81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BCA099AD-E900-41F3-9A5E-84E0597A444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5406" y="6093296"/>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24744"/>
            <a:ext cx="8229600" cy="1143000"/>
          </a:xfrm>
        </p:spPr>
        <p:txBody>
          <a:bodyPr>
            <a:normAutofit fontScale="90000"/>
          </a:bodyPr>
          <a:lstStyle/>
          <a:p>
            <a:r>
              <a:rPr lang="ru-RU" b="1" dirty="0" err="1">
                <a:solidFill>
                  <a:srgbClr val="FF0000"/>
                </a:solidFill>
              </a:rPr>
              <a:t>Стаття</a:t>
            </a:r>
            <a:r>
              <a:rPr lang="ru-RU" b="1" dirty="0">
                <a:solidFill>
                  <a:srgbClr val="FF0000"/>
                </a:solidFill>
              </a:rPr>
              <a:t> 28. Оплата соціальних послуг</a:t>
            </a:r>
            <a:br>
              <a:rPr lang="ru-RU" b="1" dirty="0">
                <a:solidFill>
                  <a:srgbClr val="FF0000"/>
                </a:solidFill>
              </a:rPr>
            </a:br>
            <a:endParaRPr lang="uk-UA" b="1" dirty="0">
              <a:solidFill>
                <a:srgbClr val="FF0000"/>
              </a:solidFill>
            </a:endParaRPr>
          </a:p>
        </p:txBody>
      </p:sp>
      <p:sp>
        <p:nvSpPr>
          <p:cNvPr id="3" name="Содержимое 2"/>
          <p:cNvSpPr>
            <a:spLocks noGrp="1"/>
          </p:cNvSpPr>
          <p:nvPr>
            <p:ph idx="1"/>
          </p:nvPr>
        </p:nvSpPr>
        <p:spPr>
          <a:xfrm>
            <a:off x="583050" y="1983040"/>
            <a:ext cx="8186766" cy="4686320"/>
          </a:xfrm>
        </p:spPr>
        <p:txBody>
          <a:bodyPr/>
          <a:lstStyle/>
          <a:p>
            <a:pPr algn="just"/>
            <a:r>
              <a:rPr lang="ru-RU" dirty="0">
                <a:solidFill>
                  <a:schemeClr val="accent1">
                    <a:lumMod val="50000"/>
                  </a:schemeClr>
                </a:solidFill>
              </a:rPr>
              <a:t> </a:t>
            </a:r>
            <a:r>
              <a:rPr lang="ru-RU" sz="3600" b="1" dirty="0">
                <a:solidFill>
                  <a:schemeClr val="accent1">
                    <a:lumMod val="50000"/>
                  </a:schemeClr>
                </a:solidFill>
              </a:rPr>
              <a:t>Соціальні послуги </a:t>
            </a:r>
            <a:r>
              <a:rPr lang="ru-RU" sz="3600" b="1" dirty="0" err="1">
                <a:solidFill>
                  <a:schemeClr val="accent1">
                    <a:lumMod val="50000"/>
                  </a:schemeClr>
                </a:solidFill>
              </a:rPr>
              <a:t>надаються</a:t>
            </a:r>
            <a:r>
              <a:rPr lang="ru-RU" sz="3600" b="1" dirty="0">
                <a:solidFill>
                  <a:schemeClr val="accent1">
                    <a:lumMod val="50000"/>
                  </a:schemeClr>
                </a:solidFill>
              </a:rPr>
              <a:t> </a:t>
            </a:r>
            <a:r>
              <a:rPr lang="ru-RU" sz="3600" b="1" dirty="0" err="1">
                <a:solidFill>
                  <a:schemeClr val="accent1">
                    <a:lumMod val="50000"/>
                  </a:schemeClr>
                </a:solidFill>
              </a:rPr>
              <a:t>отримувачам</a:t>
            </a:r>
            <a:r>
              <a:rPr lang="ru-RU" dirty="0">
                <a:solidFill>
                  <a:schemeClr val="accent1">
                    <a:lumMod val="50000"/>
                  </a:schemeClr>
                </a:solidFill>
              </a:rPr>
              <a:t>:</a:t>
            </a:r>
          </a:p>
          <a:p>
            <a:r>
              <a:rPr lang="ru-RU" dirty="0">
                <a:solidFill>
                  <a:schemeClr val="accent1">
                    <a:lumMod val="50000"/>
                  </a:schemeClr>
                </a:solidFill>
              </a:rPr>
              <a:t>1) за </a:t>
            </a:r>
            <a:r>
              <a:rPr lang="ru-RU" dirty="0" err="1">
                <a:solidFill>
                  <a:schemeClr val="accent1">
                    <a:lumMod val="50000"/>
                  </a:schemeClr>
                </a:solidFill>
              </a:rPr>
              <a:t>рахунок</a:t>
            </a:r>
            <a:r>
              <a:rPr lang="ru-RU" dirty="0">
                <a:solidFill>
                  <a:schemeClr val="accent1">
                    <a:lumMod val="50000"/>
                  </a:schemeClr>
                </a:solidFill>
              </a:rPr>
              <a:t> </a:t>
            </a:r>
            <a:r>
              <a:rPr lang="ru-RU" dirty="0" err="1">
                <a:solidFill>
                  <a:schemeClr val="accent1">
                    <a:lumMod val="50000"/>
                  </a:schemeClr>
                </a:solidFill>
              </a:rPr>
              <a:t>бюджетних</a:t>
            </a:r>
            <a:r>
              <a:rPr lang="ru-RU" dirty="0">
                <a:solidFill>
                  <a:schemeClr val="accent1">
                    <a:lumMod val="50000"/>
                  </a:schemeClr>
                </a:solidFill>
              </a:rPr>
              <a:t> </a:t>
            </a:r>
            <a:r>
              <a:rPr lang="ru-RU" dirty="0" err="1">
                <a:solidFill>
                  <a:schemeClr val="accent1">
                    <a:lumMod val="50000"/>
                  </a:schemeClr>
                </a:solidFill>
              </a:rPr>
              <a:t>коштів</a:t>
            </a:r>
            <a:r>
              <a:rPr lang="ru-RU" dirty="0">
                <a:solidFill>
                  <a:schemeClr val="accent1">
                    <a:lumMod val="50000"/>
                  </a:schemeClr>
                </a:solidFill>
              </a:rPr>
              <a:t>;</a:t>
            </a:r>
          </a:p>
          <a:p>
            <a:r>
              <a:rPr lang="ru-RU" dirty="0">
                <a:solidFill>
                  <a:schemeClr val="accent1">
                    <a:lumMod val="50000"/>
                  </a:schemeClr>
                </a:solidFill>
              </a:rPr>
              <a:t>2) з </a:t>
            </a:r>
            <a:r>
              <a:rPr lang="ru-RU" dirty="0" err="1">
                <a:solidFill>
                  <a:schemeClr val="accent1">
                    <a:lumMod val="50000"/>
                  </a:schemeClr>
                </a:solidFill>
              </a:rPr>
              <a:t>установленням</a:t>
            </a:r>
            <a:r>
              <a:rPr lang="ru-RU" dirty="0">
                <a:solidFill>
                  <a:schemeClr val="accent1">
                    <a:lumMod val="50000"/>
                  </a:schemeClr>
                </a:solidFill>
              </a:rPr>
              <a:t> </a:t>
            </a:r>
            <a:r>
              <a:rPr lang="ru-RU" dirty="0" err="1">
                <a:solidFill>
                  <a:schemeClr val="accent1">
                    <a:lumMod val="50000"/>
                  </a:schemeClr>
                </a:solidFill>
              </a:rPr>
              <a:t>диференційованої</a:t>
            </a:r>
            <a:r>
              <a:rPr lang="ru-RU" dirty="0">
                <a:solidFill>
                  <a:schemeClr val="accent1">
                    <a:lumMod val="50000"/>
                  </a:schemeClr>
                </a:solidFill>
              </a:rPr>
              <a:t> плати </a:t>
            </a:r>
            <a:r>
              <a:rPr lang="ru-RU" dirty="0" err="1">
                <a:solidFill>
                  <a:schemeClr val="accent1">
                    <a:lumMod val="50000"/>
                  </a:schemeClr>
                </a:solidFill>
              </a:rPr>
              <a:t>залежно</a:t>
            </a:r>
            <a:r>
              <a:rPr lang="ru-RU" dirty="0">
                <a:solidFill>
                  <a:schemeClr val="accent1">
                    <a:lumMod val="50000"/>
                  </a:schemeClr>
                </a:solidFill>
              </a:rPr>
              <a:t> </a:t>
            </a:r>
            <a:r>
              <a:rPr lang="ru-RU" dirty="0" err="1">
                <a:solidFill>
                  <a:schemeClr val="accent1">
                    <a:lumMod val="50000"/>
                  </a:schemeClr>
                </a:solidFill>
              </a:rPr>
              <a:t>від</a:t>
            </a:r>
            <a:r>
              <a:rPr lang="ru-RU" dirty="0">
                <a:solidFill>
                  <a:schemeClr val="accent1">
                    <a:lumMod val="50000"/>
                  </a:schemeClr>
                </a:solidFill>
              </a:rPr>
              <a:t> доходу отримувача соціальних послуг;</a:t>
            </a:r>
          </a:p>
          <a:p>
            <a:r>
              <a:rPr lang="ru-RU" dirty="0">
                <a:solidFill>
                  <a:schemeClr val="accent1">
                    <a:lumMod val="50000"/>
                  </a:schemeClr>
                </a:solidFill>
              </a:rPr>
              <a:t>3) за </a:t>
            </a:r>
            <a:r>
              <a:rPr lang="ru-RU" dirty="0" err="1">
                <a:solidFill>
                  <a:schemeClr val="accent1">
                    <a:lumMod val="50000"/>
                  </a:schemeClr>
                </a:solidFill>
              </a:rPr>
              <a:t>рахунок</a:t>
            </a:r>
            <a:r>
              <a:rPr lang="ru-RU" dirty="0">
                <a:solidFill>
                  <a:schemeClr val="accent1">
                    <a:lumMod val="50000"/>
                  </a:schemeClr>
                </a:solidFill>
              </a:rPr>
              <a:t> отримувача соціальних послуг або </a:t>
            </a:r>
            <a:r>
              <a:rPr lang="ru-RU" dirty="0" err="1">
                <a:solidFill>
                  <a:schemeClr val="accent1">
                    <a:lumMod val="50000"/>
                  </a:schemeClr>
                </a:solidFill>
              </a:rPr>
              <a:t>третіх</a:t>
            </a:r>
            <a:r>
              <a:rPr lang="ru-RU" dirty="0">
                <a:solidFill>
                  <a:schemeClr val="accent1">
                    <a:lumMod val="50000"/>
                  </a:schemeClr>
                </a:solidFill>
              </a:rPr>
              <a:t> осіб.</a:t>
            </a:r>
          </a:p>
          <a:p>
            <a:endParaRPr lang="uk-UA" dirty="0"/>
          </a:p>
        </p:txBody>
      </p:sp>
      <p:pic>
        <p:nvPicPr>
          <p:cNvPr id="4" name="Рисунок 3">
            <a:extLst>
              <a:ext uri="{FF2B5EF4-FFF2-40B4-BE49-F238E27FC236}">
                <a16:creationId xmlns:a16="http://schemas.microsoft.com/office/drawing/2014/main" id="{38CDA67A-346A-477A-BC2F-791C682E4A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27AA380D-0DA2-4771-B7C0-E6A1EB67A22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196752"/>
            <a:ext cx="8043890" cy="1000132"/>
          </a:xfrm>
        </p:spPr>
        <p:txBody>
          <a:bodyPr>
            <a:noAutofit/>
          </a:bodyPr>
          <a:lstStyle/>
          <a:p>
            <a:r>
              <a:rPr lang="uk-UA" sz="3200" b="1" dirty="0">
                <a:solidFill>
                  <a:srgbClr val="FF0000"/>
                </a:solidFill>
                <a:effectLst>
                  <a:outerShdw blurRad="38100" dist="38100" dir="2700000" algn="tl">
                    <a:srgbClr val="000000">
                      <a:alpha val="43137"/>
                    </a:srgbClr>
                  </a:outerShdw>
                </a:effectLst>
              </a:rPr>
              <a:t>Відповідальність органів місцевого самоврядування за організацію надання соціальних послуг</a:t>
            </a:r>
            <a:endParaRPr lang="uk-UA" sz="3200" dirty="0"/>
          </a:p>
        </p:txBody>
      </p:sp>
      <p:sp>
        <p:nvSpPr>
          <p:cNvPr id="3" name="Содержимое 2"/>
          <p:cNvSpPr>
            <a:spLocks noGrp="1"/>
          </p:cNvSpPr>
          <p:nvPr>
            <p:ph idx="1"/>
          </p:nvPr>
        </p:nvSpPr>
        <p:spPr>
          <a:xfrm>
            <a:off x="547331" y="2391942"/>
            <a:ext cx="8258204" cy="4466058"/>
          </a:xfrm>
        </p:spPr>
        <p:txBody>
          <a:bodyPr>
            <a:normAutofit fontScale="25000" lnSpcReduction="20000"/>
          </a:bodyPr>
          <a:lstStyle/>
          <a:p>
            <a:pPr marL="76200" indent="0">
              <a:buFont typeface="Wingdings" pitchFamily="2" charset="2"/>
              <a:buNone/>
              <a:defRPr/>
            </a:pPr>
            <a:r>
              <a:rPr lang="uk-UA" sz="10400" b="1" u="sng" dirty="0">
                <a:solidFill>
                  <a:srgbClr val="002060"/>
                </a:solidFill>
              </a:rPr>
              <a:t>Закон України </a:t>
            </a:r>
            <a:r>
              <a:rPr lang="uk-UA" sz="10400" b="1" u="sng" dirty="0" err="1">
                <a:solidFill>
                  <a:srgbClr val="002060"/>
                </a:solidFill>
              </a:rPr>
              <a:t>“Про</a:t>
            </a:r>
            <a:r>
              <a:rPr lang="uk-UA" sz="10400" b="1" u="sng" dirty="0">
                <a:solidFill>
                  <a:srgbClr val="002060"/>
                </a:solidFill>
              </a:rPr>
              <a:t> місцеве самоврядування в </a:t>
            </a:r>
            <a:r>
              <a:rPr lang="uk-UA" sz="10400" b="1" u="sng" dirty="0" err="1">
                <a:solidFill>
                  <a:srgbClr val="002060"/>
                </a:solidFill>
              </a:rPr>
              <a:t>Україні”</a:t>
            </a:r>
            <a:r>
              <a:rPr lang="uk-UA" sz="10400" b="1" u="sng" dirty="0">
                <a:solidFill>
                  <a:srgbClr val="002060"/>
                </a:solidFill>
              </a:rPr>
              <a:t> Ст.34 </a:t>
            </a:r>
          </a:p>
          <a:p>
            <a:pPr algn="just">
              <a:defRPr/>
            </a:pPr>
            <a:r>
              <a:rPr lang="uk-UA" sz="8000" b="1" i="1" dirty="0">
                <a:solidFill>
                  <a:srgbClr val="002060"/>
                </a:solidFill>
              </a:rPr>
              <a:t>1.   а) власні (самоврядні) повноваження</a:t>
            </a:r>
          </a:p>
          <a:p>
            <a:pPr marL="0" indent="0" algn="just">
              <a:buFont typeface="Wingdings" pitchFamily="2" charset="2"/>
              <a:buNone/>
              <a:defRPr/>
            </a:pPr>
            <a:r>
              <a:rPr lang="uk-UA" sz="8000" b="1" i="1" dirty="0">
                <a:solidFill>
                  <a:srgbClr val="002060"/>
                </a:solidFill>
              </a:rPr>
              <a:t>             б) делеговані повноваження</a:t>
            </a:r>
          </a:p>
          <a:p>
            <a:pPr algn="just">
              <a:spcAft>
                <a:spcPts val="900"/>
              </a:spcAft>
              <a:defRPr/>
            </a:pPr>
            <a:r>
              <a:rPr lang="uk-UA" sz="8000" b="1" dirty="0">
                <a:solidFill>
                  <a:srgbClr val="002060"/>
                </a:solidFill>
              </a:rPr>
              <a:t> 2-1) вирішення відповідно до законодавства питань надання соціальних послуг особам та сім’ям з дітьми, які перебувають у складних життєвих обставинах та потребують сторонньої допомоги, забезпечення утримання та виховання дітей, які перебувають у складних життєвих обставинах;</a:t>
            </a:r>
          </a:p>
          <a:p>
            <a:pPr marL="76200" indent="0" algn="just">
              <a:buFont typeface="Wingdings" pitchFamily="2" charset="2"/>
              <a:buNone/>
              <a:defRPr/>
            </a:pPr>
            <a:r>
              <a:rPr lang="uk-UA" sz="8000" b="1" i="1" dirty="0">
                <a:solidFill>
                  <a:srgbClr val="C00000"/>
                </a:solidFill>
              </a:rPr>
              <a:t>До органів місцевого самоврядування належить забезпечення надання соціальних послуг відповідно до законодавства.</a:t>
            </a:r>
          </a:p>
          <a:p>
            <a:pPr marL="76200" indent="0" algn="just">
              <a:buNone/>
              <a:defRPr/>
            </a:pPr>
            <a:r>
              <a:rPr lang="uk-UA" sz="10400" b="1" u="sng" dirty="0">
                <a:solidFill>
                  <a:srgbClr val="002060"/>
                </a:solidFill>
              </a:rPr>
              <a:t>ЗУ  „Про соціальні послуги“ ст. 29. Відповідальність за порушення вимог законодавства </a:t>
            </a:r>
            <a:r>
              <a:rPr lang="ru-RU" sz="10400" b="1" u="sng" dirty="0">
                <a:solidFill>
                  <a:srgbClr val="002060"/>
                </a:solidFill>
              </a:rPr>
              <a:t>про соціальні послуги.</a:t>
            </a:r>
          </a:p>
          <a:p>
            <a:pPr marL="76200" indent="0">
              <a:buFont typeface="Wingdings" pitchFamily="2" charset="2"/>
              <a:buNone/>
              <a:defRPr/>
            </a:pPr>
            <a:endParaRPr lang="uk-UA" sz="16000" b="1" i="1" dirty="0">
              <a:solidFill>
                <a:srgbClr val="C00000"/>
              </a:solidFill>
            </a:endParaRPr>
          </a:p>
          <a:p>
            <a:endParaRPr lang="uk-UA" dirty="0"/>
          </a:p>
        </p:txBody>
      </p:sp>
      <p:pic>
        <p:nvPicPr>
          <p:cNvPr id="4" name="Рисунок 3">
            <a:extLst>
              <a:ext uri="{FF2B5EF4-FFF2-40B4-BE49-F238E27FC236}">
                <a16:creationId xmlns:a16="http://schemas.microsoft.com/office/drawing/2014/main" id="{76254220-6172-47A9-85D3-EB74848C7D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31C4D1B4-DBEE-4128-84D4-A9CE542455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7869" y="6316382"/>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0376" y="1075340"/>
            <a:ext cx="8229600" cy="1143000"/>
          </a:xfrm>
        </p:spPr>
        <p:txBody>
          <a:bodyPr>
            <a:normAutofit fontScale="90000"/>
          </a:bodyPr>
          <a:lstStyle/>
          <a:p>
            <a:br>
              <a:rPr lang="fr-FR" b="1" dirty="0">
                <a:solidFill>
                  <a:srgbClr val="002060"/>
                </a:solidFill>
                <a:latin typeface="Arial" charset="0"/>
                <a:cs typeface="Arial" charset="0"/>
              </a:rPr>
            </a:br>
            <a:r>
              <a:rPr lang="uk-UA" b="1" dirty="0">
                <a:solidFill>
                  <a:srgbClr val="002060"/>
                </a:solidFill>
                <a:latin typeface="Arial" charset="0"/>
                <a:cs typeface="Arial" charset="0"/>
              </a:rPr>
              <a:t> </a:t>
            </a:r>
            <a:r>
              <a:rPr lang="uk-UA" b="1" dirty="0">
                <a:solidFill>
                  <a:srgbClr val="FF0000"/>
                </a:solidFill>
                <a:latin typeface="Arial" charset="0"/>
                <a:cs typeface="Arial" charset="0"/>
              </a:rPr>
              <a:t>Оцінка якості соціальних послуг </a:t>
            </a:r>
            <a:br>
              <a:rPr lang="uk-UA" b="1" dirty="0">
                <a:solidFill>
                  <a:srgbClr val="002060"/>
                </a:solidFill>
                <a:latin typeface="Arial" charset="0"/>
                <a:cs typeface="Arial" charset="0"/>
              </a:rPr>
            </a:br>
            <a:endParaRPr lang="uk-UA" dirty="0"/>
          </a:p>
        </p:txBody>
      </p:sp>
      <p:sp>
        <p:nvSpPr>
          <p:cNvPr id="3" name="Содержимое 2"/>
          <p:cNvSpPr>
            <a:spLocks noGrp="1"/>
          </p:cNvSpPr>
          <p:nvPr>
            <p:ph idx="1"/>
          </p:nvPr>
        </p:nvSpPr>
        <p:spPr>
          <a:xfrm>
            <a:off x="436728" y="2332037"/>
            <a:ext cx="8229600" cy="4525963"/>
          </a:xfrm>
        </p:spPr>
        <p:txBody>
          <a:bodyPr>
            <a:normAutofit fontScale="92500" lnSpcReduction="20000"/>
          </a:bodyPr>
          <a:lstStyle/>
          <a:p>
            <a:pPr algn="ctr">
              <a:buNone/>
            </a:pPr>
            <a:r>
              <a:rPr lang="uk-UA" sz="3000" dirty="0">
                <a:solidFill>
                  <a:schemeClr val="accent1">
                    <a:lumMod val="50000"/>
                  </a:schemeClr>
                </a:solidFill>
              </a:rPr>
              <a:t>Постанова Кабінету Міністрів України</a:t>
            </a:r>
            <a:br>
              <a:rPr lang="uk-UA" sz="3000" dirty="0">
                <a:solidFill>
                  <a:schemeClr val="accent1">
                    <a:lumMod val="50000"/>
                  </a:schemeClr>
                </a:solidFill>
              </a:rPr>
            </a:br>
            <a:r>
              <a:rPr lang="uk-UA" sz="3000" dirty="0">
                <a:solidFill>
                  <a:schemeClr val="accent1">
                    <a:lumMod val="50000"/>
                  </a:schemeClr>
                </a:solidFill>
              </a:rPr>
              <a:t> від </a:t>
            </a:r>
            <a:r>
              <a:rPr lang="ru-RU" sz="3000" dirty="0">
                <a:solidFill>
                  <a:schemeClr val="accent1">
                    <a:lumMod val="50000"/>
                  </a:schemeClr>
                </a:solidFill>
              </a:rPr>
              <a:t> </a:t>
            </a:r>
            <a:r>
              <a:rPr lang="ru-RU" sz="3000" dirty="0" err="1">
                <a:solidFill>
                  <a:schemeClr val="accent1">
                    <a:lumMod val="50000"/>
                  </a:schemeClr>
                </a:solidFill>
              </a:rPr>
              <a:t>від</a:t>
            </a:r>
            <a:r>
              <a:rPr lang="ru-RU" sz="3000" dirty="0">
                <a:solidFill>
                  <a:schemeClr val="accent1">
                    <a:lumMod val="50000"/>
                  </a:schemeClr>
                </a:solidFill>
              </a:rPr>
              <a:t> 1 </a:t>
            </a:r>
            <a:r>
              <a:rPr lang="ru-RU" sz="3000" dirty="0" err="1">
                <a:solidFill>
                  <a:schemeClr val="accent1">
                    <a:lumMod val="50000"/>
                  </a:schemeClr>
                </a:solidFill>
              </a:rPr>
              <a:t>червня</a:t>
            </a:r>
            <a:r>
              <a:rPr lang="ru-RU" sz="3000" dirty="0">
                <a:solidFill>
                  <a:schemeClr val="accent1">
                    <a:lumMod val="50000"/>
                  </a:schemeClr>
                </a:solidFill>
              </a:rPr>
              <a:t> 2020 р. № 449</a:t>
            </a:r>
            <a:endParaRPr lang="ru-RU" sz="4800" b="1" dirty="0">
              <a:solidFill>
                <a:schemeClr val="accent1">
                  <a:lumMod val="50000"/>
                </a:schemeClr>
              </a:solidFill>
            </a:endParaRPr>
          </a:p>
          <a:p>
            <a:pPr algn="ctr">
              <a:buNone/>
            </a:pPr>
            <a:r>
              <a:rPr lang="ru-RU" b="1" dirty="0">
                <a:solidFill>
                  <a:srgbClr val="FF0000"/>
                </a:solidFill>
              </a:rPr>
              <a:t>Про </a:t>
            </a:r>
            <a:r>
              <a:rPr lang="ru-RU" b="1" dirty="0" err="1">
                <a:solidFill>
                  <a:srgbClr val="FF0000"/>
                </a:solidFill>
              </a:rPr>
              <a:t>затвердження</a:t>
            </a:r>
            <a:r>
              <a:rPr lang="ru-RU" b="1" dirty="0">
                <a:solidFill>
                  <a:srgbClr val="FF0000"/>
                </a:solidFill>
              </a:rPr>
              <a:t> Порядку проведення </a:t>
            </a:r>
            <a:r>
              <a:rPr lang="ru-RU" b="1" dirty="0" err="1">
                <a:solidFill>
                  <a:srgbClr val="FF0000"/>
                </a:solidFill>
              </a:rPr>
              <a:t>моніторингу</a:t>
            </a:r>
            <a:r>
              <a:rPr lang="ru-RU" b="1" dirty="0">
                <a:solidFill>
                  <a:srgbClr val="FF0000"/>
                </a:solidFill>
              </a:rPr>
              <a:t> надання та оцінки якості соціальних послуг</a:t>
            </a:r>
          </a:p>
          <a:p>
            <a:endParaRPr lang="uk-UA" dirty="0"/>
          </a:p>
          <a:p>
            <a:pPr algn="just">
              <a:buNone/>
            </a:pPr>
            <a:r>
              <a:rPr lang="ru-RU" dirty="0"/>
              <a:t>    </a:t>
            </a:r>
            <a:r>
              <a:rPr lang="ru-RU" b="1" dirty="0" err="1"/>
              <a:t>Відповідно</a:t>
            </a:r>
            <a:r>
              <a:rPr lang="ru-RU" b="1" dirty="0"/>
              <a:t> до </a:t>
            </a:r>
            <a:r>
              <a:rPr lang="ru-RU" b="1" dirty="0" err="1"/>
              <a:t>статті</a:t>
            </a:r>
            <a:r>
              <a:rPr lang="ru-RU" b="1" dirty="0"/>
              <a:t> 11 Закону </a:t>
            </a:r>
            <a:r>
              <a:rPr lang="ru-RU" b="1" dirty="0" err="1"/>
              <a:t>України</a:t>
            </a:r>
            <a:r>
              <a:rPr lang="ru-RU" b="1" dirty="0"/>
              <a:t> “Про соціальні послуги” </a:t>
            </a:r>
            <a:r>
              <a:rPr lang="ru-RU" dirty="0" err="1"/>
              <a:t>Кабінет</a:t>
            </a:r>
            <a:r>
              <a:rPr lang="ru-RU" dirty="0"/>
              <a:t> </a:t>
            </a:r>
            <a:r>
              <a:rPr lang="ru-RU" dirty="0" err="1"/>
              <a:t>Міністрів</a:t>
            </a:r>
            <a:r>
              <a:rPr lang="ru-RU" dirty="0"/>
              <a:t> </a:t>
            </a:r>
            <a:r>
              <a:rPr lang="ru-RU" dirty="0" err="1"/>
              <a:t>України</a:t>
            </a:r>
            <a:r>
              <a:rPr lang="ru-RU" dirty="0"/>
              <a:t> затвердив Порядок проведення </a:t>
            </a:r>
            <a:r>
              <a:rPr lang="ru-RU" dirty="0" err="1"/>
              <a:t>моніторингу</a:t>
            </a:r>
            <a:r>
              <a:rPr lang="ru-RU" dirty="0"/>
              <a:t> надання та оцінки якості соціальних послуг, що </a:t>
            </a:r>
            <a:r>
              <a:rPr lang="ru-RU" dirty="0" err="1"/>
              <a:t>додається</a:t>
            </a:r>
            <a:r>
              <a:rPr lang="ru-RU" dirty="0"/>
              <a:t>. </a:t>
            </a:r>
          </a:p>
        </p:txBody>
      </p:sp>
      <p:pic>
        <p:nvPicPr>
          <p:cNvPr id="4" name="Рисунок 3">
            <a:extLst>
              <a:ext uri="{FF2B5EF4-FFF2-40B4-BE49-F238E27FC236}">
                <a16:creationId xmlns:a16="http://schemas.microsoft.com/office/drawing/2014/main" id="{D7F75DC0-6178-4E50-8FEE-34CF5B6DF1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56A5E70A-CDBB-48E7-AB7C-D562D22DF6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6316382"/>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4366" y="1028700"/>
            <a:ext cx="8229600" cy="1143000"/>
          </a:xfrm>
        </p:spPr>
        <p:txBody>
          <a:bodyPr>
            <a:noAutofit/>
          </a:bodyPr>
          <a:lstStyle/>
          <a:p>
            <a:r>
              <a:rPr lang="uk-UA" sz="7200" b="1" dirty="0">
                <a:solidFill>
                  <a:srgbClr val="FF0000"/>
                </a:solidFill>
              </a:rPr>
              <a:t>Чому</a:t>
            </a:r>
            <a:r>
              <a:rPr lang="fr-FR" sz="7200" b="1" dirty="0">
                <a:solidFill>
                  <a:srgbClr val="FF0000"/>
                </a:solidFill>
              </a:rPr>
              <a:t>?</a:t>
            </a:r>
            <a:endParaRPr lang="uk-UA" sz="7200" b="1" dirty="0">
              <a:solidFill>
                <a:srgbClr val="FF0000"/>
              </a:solidFill>
            </a:endParaRPr>
          </a:p>
        </p:txBody>
      </p:sp>
      <p:sp>
        <p:nvSpPr>
          <p:cNvPr id="3" name="Содержимое 2"/>
          <p:cNvSpPr>
            <a:spLocks noGrp="1"/>
          </p:cNvSpPr>
          <p:nvPr>
            <p:ph idx="1"/>
          </p:nvPr>
        </p:nvSpPr>
        <p:spPr>
          <a:xfrm>
            <a:off x="583050" y="2155588"/>
            <a:ext cx="8186766" cy="4543444"/>
          </a:xfrm>
        </p:spPr>
        <p:txBody>
          <a:bodyPr>
            <a:normAutofit fontScale="92500" lnSpcReduction="20000"/>
          </a:bodyPr>
          <a:lstStyle/>
          <a:p>
            <a:r>
              <a:rPr lang="ru-RU" dirty="0">
                <a:solidFill>
                  <a:schemeClr val="accent1">
                    <a:lumMod val="50000"/>
                  </a:schemeClr>
                </a:solidFill>
              </a:rPr>
              <a:t>удосконалення </a:t>
            </a:r>
            <a:r>
              <a:rPr lang="uk-UA" dirty="0">
                <a:solidFill>
                  <a:schemeClr val="accent1">
                    <a:lumMod val="50000"/>
                  </a:schemeClr>
                </a:solidFill>
              </a:rPr>
              <a:t>діяльності</a:t>
            </a:r>
            <a:r>
              <a:rPr lang="ru-RU" dirty="0">
                <a:solidFill>
                  <a:schemeClr val="accent1">
                    <a:lumMod val="50000"/>
                  </a:schemeClr>
                </a:solidFill>
              </a:rPr>
              <a:t> </a:t>
            </a:r>
            <a:r>
              <a:rPr lang="uk-UA" dirty="0">
                <a:solidFill>
                  <a:schemeClr val="accent1">
                    <a:lumMod val="50000"/>
                  </a:schemeClr>
                </a:solidFill>
              </a:rPr>
              <a:t>надавача</a:t>
            </a:r>
            <a:r>
              <a:rPr lang="ru-RU" dirty="0">
                <a:solidFill>
                  <a:schemeClr val="accent1">
                    <a:lumMod val="50000"/>
                  </a:schemeClr>
                </a:solidFill>
              </a:rPr>
              <a:t> соціальних послуг; </a:t>
            </a:r>
          </a:p>
          <a:p>
            <a:r>
              <a:rPr lang="uk-UA" dirty="0">
                <a:solidFill>
                  <a:schemeClr val="accent1">
                    <a:lumMod val="50000"/>
                  </a:schemeClr>
                </a:solidFill>
              </a:rPr>
              <a:t>підвищення рівня професійної компетенції персоналу надавача соціальних послуг; </a:t>
            </a:r>
          </a:p>
          <a:p>
            <a:r>
              <a:rPr lang="uk-UA" dirty="0">
                <a:solidFill>
                  <a:schemeClr val="accent1">
                    <a:lumMod val="50000"/>
                  </a:schemeClr>
                </a:solidFill>
              </a:rPr>
              <a:t>виявлення та обговорення проблем, що гальмують розвиток надання соціальних послуг; </a:t>
            </a:r>
          </a:p>
          <a:p>
            <a:r>
              <a:rPr lang="uk-UA" dirty="0">
                <a:solidFill>
                  <a:schemeClr val="accent1">
                    <a:lumMod val="50000"/>
                  </a:schemeClr>
                </a:solidFill>
              </a:rPr>
              <a:t>виявлення та виправлення недоліків надання соціальних послуг </a:t>
            </a:r>
            <a:r>
              <a:rPr lang="uk-UA" dirty="0" err="1">
                <a:solidFill>
                  <a:schemeClr val="accent1">
                    <a:lumMod val="50000"/>
                  </a:schemeClr>
                </a:solidFill>
              </a:rPr>
              <a:t>надавачем</a:t>
            </a:r>
            <a:r>
              <a:rPr lang="uk-UA" dirty="0">
                <a:solidFill>
                  <a:schemeClr val="accent1">
                    <a:lumMod val="50000"/>
                  </a:schemeClr>
                </a:solidFill>
              </a:rPr>
              <a:t> соціальних послуг; </a:t>
            </a:r>
          </a:p>
          <a:p>
            <a:r>
              <a:rPr lang="uk-UA" dirty="0">
                <a:solidFill>
                  <a:schemeClr val="accent1">
                    <a:lumMod val="50000"/>
                  </a:schemeClr>
                </a:solidFill>
              </a:rPr>
              <a:t>підвищення якості соціальних послуг. </a:t>
            </a:r>
          </a:p>
        </p:txBody>
      </p:sp>
      <p:pic>
        <p:nvPicPr>
          <p:cNvPr id="4" name="Рисунок 3">
            <a:extLst>
              <a:ext uri="{FF2B5EF4-FFF2-40B4-BE49-F238E27FC236}">
                <a16:creationId xmlns:a16="http://schemas.microsoft.com/office/drawing/2014/main" id="{FE492511-F210-4513-A895-60F493AF15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61AB3B56-94C0-42C0-90E8-399E1928A07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3081" y="1001694"/>
            <a:ext cx="8229600" cy="1143000"/>
          </a:xfrm>
        </p:spPr>
        <p:txBody>
          <a:bodyPr>
            <a:normAutofit/>
          </a:bodyPr>
          <a:lstStyle/>
          <a:p>
            <a:r>
              <a:rPr lang="uk-UA" sz="6600" b="1" dirty="0">
                <a:solidFill>
                  <a:srgbClr val="FF0000"/>
                </a:solidFill>
              </a:rPr>
              <a:t>Завдання якості</a:t>
            </a:r>
            <a:endParaRPr lang="uk-UA" sz="6600" dirty="0"/>
          </a:p>
        </p:txBody>
      </p:sp>
      <p:sp>
        <p:nvSpPr>
          <p:cNvPr id="3" name="Содержимое 2"/>
          <p:cNvSpPr>
            <a:spLocks noGrp="1"/>
          </p:cNvSpPr>
          <p:nvPr>
            <p:ph idx="1"/>
          </p:nvPr>
        </p:nvSpPr>
        <p:spPr>
          <a:xfrm>
            <a:off x="457200" y="2144694"/>
            <a:ext cx="8229600" cy="3981469"/>
          </a:xfrm>
        </p:spPr>
        <p:txBody>
          <a:bodyPr>
            <a:normAutofit lnSpcReduction="10000"/>
          </a:bodyPr>
          <a:lstStyle/>
          <a:p>
            <a:r>
              <a:rPr lang="uk-UA" dirty="0"/>
              <a:t>адресність</a:t>
            </a:r>
            <a:r>
              <a:rPr lang="ru-RU" dirty="0"/>
              <a:t> та </a:t>
            </a:r>
            <a:r>
              <a:rPr lang="uk-UA" dirty="0"/>
              <a:t>індивідуальний</a:t>
            </a:r>
            <a:r>
              <a:rPr lang="ru-RU" dirty="0"/>
              <a:t> </a:t>
            </a:r>
            <a:r>
              <a:rPr lang="ru-RU" dirty="0" err="1"/>
              <a:t>підхід</a:t>
            </a:r>
            <a:r>
              <a:rPr lang="en-GB" dirty="0"/>
              <a:t> </a:t>
            </a:r>
            <a:endParaRPr lang="fr-FR" dirty="0"/>
          </a:p>
          <a:p>
            <a:r>
              <a:rPr lang="ru-RU" dirty="0"/>
              <a:t>результативность</a:t>
            </a:r>
            <a:r>
              <a:rPr lang="en-GB" dirty="0"/>
              <a:t> </a:t>
            </a:r>
            <a:endParaRPr lang="fr-FR" dirty="0"/>
          </a:p>
          <a:p>
            <a:r>
              <a:rPr lang="ru-RU" dirty="0" err="1"/>
              <a:t>своєчасність</a:t>
            </a:r>
            <a:r>
              <a:rPr lang="en-GB" dirty="0"/>
              <a:t> </a:t>
            </a:r>
          </a:p>
          <a:p>
            <a:r>
              <a:rPr lang="uk-UA" dirty="0"/>
              <a:t>доступність та відкритість</a:t>
            </a:r>
            <a:endParaRPr lang="fr-FR" dirty="0"/>
          </a:p>
          <a:p>
            <a:r>
              <a:rPr lang="ru-RU" dirty="0"/>
              <a:t>зручність</a:t>
            </a:r>
            <a:r>
              <a:rPr lang="en-GB" dirty="0"/>
              <a:t> </a:t>
            </a:r>
            <a:endParaRPr lang="fr-FR" dirty="0"/>
          </a:p>
          <a:p>
            <a:r>
              <a:rPr lang="ru-RU" dirty="0"/>
              <a:t>повага до отримувача соціальної послуги</a:t>
            </a:r>
            <a:r>
              <a:rPr lang="en-GB" dirty="0"/>
              <a:t> </a:t>
            </a:r>
            <a:endParaRPr lang="fr-FR" dirty="0"/>
          </a:p>
          <a:p>
            <a:r>
              <a:rPr lang="ru-RU" dirty="0"/>
              <a:t>професійність</a:t>
            </a:r>
            <a:r>
              <a:rPr lang="en-GB" dirty="0"/>
              <a:t> </a:t>
            </a:r>
            <a:endParaRPr lang="fr-FR" dirty="0"/>
          </a:p>
          <a:p>
            <a:endParaRPr lang="uk-UA" dirty="0"/>
          </a:p>
        </p:txBody>
      </p:sp>
      <p:pic>
        <p:nvPicPr>
          <p:cNvPr id="4" name="Рисунок 3">
            <a:extLst>
              <a:ext uri="{FF2B5EF4-FFF2-40B4-BE49-F238E27FC236}">
                <a16:creationId xmlns:a16="http://schemas.microsoft.com/office/drawing/2014/main" id="{43EB732B-47FC-4C35-9D61-C2CD1DF9BB7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CEA62276-8198-4657-813B-A8E5C556645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1319" y="1028700"/>
            <a:ext cx="8229600" cy="1143000"/>
          </a:xfrm>
        </p:spPr>
        <p:txBody>
          <a:bodyPr>
            <a:noAutofit/>
          </a:bodyPr>
          <a:lstStyle/>
          <a:p>
            <a:r>
              <a:rPr lang="uk-UA" sz="5400" b="1" dirty="0">
                <a:solidFill>
                  <a:srgbClr val="FF0000"/>
                </a:solidFill>
              </a:rPr>
              <a:t>Внутрішня та зовнішня оцінка</a:t>
            </a:r>
          </a:p>
        </p:txBody>
      </p:sp>
      <p:sp>
        <p:nvSpPr>
          <p:cNvPr id="3" name="Содержимое 2"/>
          <p:cNvSpPr>
            <a:spLocks noGrp="1"/>
          </p:cNvSpPr>
          <p:nvPr>
            <p:ph idx="1"/>
          </p:nvPr>
        </p:nvSpPr>
        <p:spPr>
          <a:xfrm>
            <a:off x="323528" y="2332037"/>
            <a:ext cx="8229600" cy="4337323"/>
          </a:xfrm>
        </p:spPr>
        <p:txBody>
          <a:bodyPr>
            <a:normAutofit fontScale="92500" lnSpcReduction="20000"/>
          </a:bodyPr>
          <a:lstStyle/>
          <a:p>
            <a:r>
              <a:rPr lang="uk-UA" b="1" u="sng" dirty="0">
                <a:solidFill>
                  <a:schemeClr val="accent1">
                    <a:lumMod val="50000"/>
                  </a:schemeClr>
                </a:solidFill>
              </a:rPr>
              <a:t>Внутрішня оцінка якості </a:t>
            </a:r>
            <a:r>
              <a:rPr lang="uk-UA" dirty="0">
                <a:solidFill>
                  <a:schemeClr val="accent1">
                    <a:lumMod val="50000"/>
                  </a:schemeClr>
                </a:solidFill>
              </a:rPr>
              <a:t>соціальних послуг проводиться </a:t>
            </a:r>
            <a:r>
              <a:rPr lang="uk-UA" dirty="0" err="1">
                <a:solidFill>
                  <a:schemeClr val="accent1">
                    <a:lumMod val="50000"/>
                  </a:schemeClr>
                </a:solidFill>
              </a:rPr>
              <a:t>надавачем</a:t>
            </a:r>
            <a:r>
              <a:rPr lang="uk-UA" dirty="0">
                <a:solidFill>
                  <a:schemeClr val="accent1">
                    <a:lumMod val="50000"/>
                  </a:schemeClr>
                </a:solidFill>
              </a:rPr>
              <a:t> соціальних послуг </a:t>
            </a:r>
            <a:r>
              <a:rPr lang="uk-UA" b="1" u="sng" dirty="0">
                <a:solidFill>
                  <a:schemeClr val="accent1">
                    <a:lumMod val="50000"/>
                  </a:schemeClr>
                </a:solidFill>
              </a:rPr>
              <a:t>один раз </a:t>
            </a:r>
            <a:r>
              <a:rPr lang="uk-UA" dirty="0">
                <a:solidFill>
                  <a:schemeClr val="accent1">
                    <a:lumMod val="50000"/>
                  </a:schemeClr>
                </a:solidFill>
              </a:rPr>
              <a:t>на рік не </a:t>
            </a:r>
            <a:r>
              <a:rPr lang="uk-UA" b="1" u="sng" dirty="0">
                <a:solidFill>
                  <a:schemeClr val="accent1">
                    <a:lumMod val="50000"/>
                  </a:schemeClr>
                </a:solidFill>
              </a:rPr>
              <a:t>пізніше ніж 31 липня</a:t>
            </a:r>
            <a:r>
              <a:rPr lang="uk-UA" dirty="0"/>
              <a:t>. </a:t>
            </a:r>
          </a:p>
          <a:p>
            <a:endParaRPr lang="uk-UA" dirty="0"/>
          </a:p>
          <a:p>
            <a:r>
              <a:rPr lang="uk-UA" b="1" u="sng" dirty="0">
                <a:solidFill>
                  <a:schemeClr val="accent1">
                    <a:lumMod val="50000"/>
                  </a:schemeClr>
                </a:solidFill>
              </a:rPr>
              <a:t>Зовнішня оцінка якості </a:t>
            </a:r>
            <a:r>
              <a:rPr lang="uk-UA" dirty="0">
                <a:solidFill>
                  <a:schemeClr val="accent1">
                    <a:lumMod val="50000"/>
                  </a:schemeClr>
                </a:solidFill>
              </a:rPr>
              <a:t>соціальних послуг проводиться </a:t>
            </a:r>
            <a:r>
              <a:rPr lang="uk-UA" b="1" u="sng" dirty="0">
                <a:solidFill>
                  <a:schemeClr val="accent1">
                    <a:lumMod val="50000"/>
                  </a:schemeClr>
                </a:solidFill>
              </a:rPr>
              <a:t>один раз </a:t>
            </a:r>
            <a:r>
              <a:rPr lang="uk-UA" dirty="0">
                <a:solidFill>
                  <a:schemeClr val="accent1">
                    <a:lumMod val="50000"/>
                  </a:schemeClr>
                </a:solidFill>
              </a:rPr>
              <a:t>на рік до </a:t>
            </a:r>
            <a:r>
              <a:rPr lang="uk-UA" b="1" u="sng" dirty="0">
                <a:solidFill>
                  <a:schemeClr val="accent1">
                    <a:lumMod val="50000"/>
                  </a:schemeClr>
                </a:solidFill>
              </a:rPr>
              <a:t>30 червня</a:t>
            </a:r>
            <a:r>
              <a:rPr lang="uk-UA" dirty="0">
                <a:solidFill>
                  <a:schemeClr val="accent1">
                    <a:lumMod val="50000"/>
                  </a:schemeClr>
                </a:solidFill>
              </a:rPr>
              <a:t>, а в разі тимчасового надання соціальної послуги, що оцінюється, — не пізніше ніж через один місяць після закінчення надання такої соціальної послуги. </a:t>
            </a:r>
          </a:p>
        </p:txBody>
      </p:sp>
      <p:pic>
        <p:nvPicPr>
          <p:cNvPr id="4" name="Рисунок 3">
            <a:extLst>
              <a:ext uri="{FF2B5EF4-FFF2-40B4-BE49-F238E27FC236}">
                <a16:creationId xmlns:a16="http://schemas.microsoft.com/office/drawing/2014/main" id="{59594514-2A5F-4501-96A7-533C2FFD88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DAEF5597-7F9F-4EBE-93B1-B19B40B7F1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785" y="1001694"/>
            <a:ext cx="8229600" cy="1143000"/>
          </a:xfrm>
        </p:spPr>
        <p:txBody>
          <a:bodyPr>
            <a:normAutofit fontScale="90000"/>
          </a:bodyPr>
          <a:lstStyle/>
          <a:p>
            <a:r>
              <a:rPr lang="ru-RU" b="1" dirty="0" err="1">
                <a:solidFill>
                  <a:srgbClr val="FF0000"/>
                </a:solidFill>
              </a:rPr>
              <a:t>Методи</a:t>
            </a:r>
            <a:r>
              <a:rPr lang="ru-RU" b="1" dirty="0">
                <a:solidFill>
                  <a:srgbClr val="FF0000"/>
                </a:solidFill>
              </a:rPr>
              <a:t> оцінки якості соціальних послуг </a:t>
            </a:r>
            <a:endParaRPr lang="uk-UA" b="1" dirty="0">
              <a:solidFill>
                <a:srgbClr val="FF0000"/>
              </a:solidFill>
            </a:endParaRPr>
          </a:p>
        </p:txBody>
      </p:sp>
      <p:sp>
        <p:nvSpPr>
          <p:cNvPr id="3" name="Содержимое 2"/>
          <p:cNvSpPr>
            <a:spLocks noGrp="1"/>
          </p:cNvSpPr>
          <p:nvPr>
            <p:ph idx="1"/>
          </p:nvPr>
        </p:nvSpPr>
        <p:spPr>
          <a:xfrm>
            <a:off x="518615" y="2144694"/>
            <a:ext cx="8229600" cy="4525963"/>
          </a:xfrm>
        </p:spPr>
        <p:txBody>
          <a:bodyPr>
            <a:normAutofit fontScale="92500"/>
          </a:bodyPr>
          <a:lstStyle/>
          <a:p>
            <a:r>
              <a:rPr lang="uk-UA" dirty="0">
                <a:solidFill>
                  <a:schemeClr val="accent1">
                    <a:lumMod val="50000"/>
                  </a:schemeClr>
                </a:solidFill>
              </a:rPr>
              <a:t>1) опитування отримувачів соціальних послуг або їх законних представників; </a:t>
            </a:r>
          </a:p>
          <a:p>
            <a:r>
              <a:rPr lang="uk-UA" dirty="0">
                <a:solidFill>
                  <a:schemeClr val="accent1">
                    <a:lumMod val="50000"/>
                  </a:schemeClr>
                </a:solidFill>
              </a:rPr>
              <a:t>2) спостереження за процесом надання соціальних послуг; </a:t>
            </a:r>
          </a:p>
          <a:p>
            <a:r>
              <a:rPr lang="uk-UA" dirty="0">
                <a:solidFill>
                  <a:schemeClr val="accent1">
                    <a:lumMod val="50000"/>
                  </a:schemeClr>
                </a:solidFill>
              </a:rPr>
              <a:t>3) бесіди / співбесіди з персоналом надавача соціальних послуг; </a:t>
            </a:r>
          </a:p>
          <a:p>
            <a:r>
              <a:rPr lang="uk-UA" dirty="0">
                <a:solidFill>
                  <a:schemeClr val="accent1">
                    <a:lumMod val="50000"/>
                  </a:schemeClr>
                </a:solidFill>
              </a:rPr>
              <a:t>4) вивчення документації надавача соціальних послуг, іншої документації, у тому числі звернень отримувачів соціальних послуг. </a:t>
            </a:r>
          </a:p>
        </p:txBody>
      </p:sp>
      <p:pic>
        <p:nvPicPr>
          <p:cNvPr id="4" name="Рисунок 3">
            <a:extLst>
              <a:ext uri="{FF2B5EF4-FFF2-40B4-BE49-F238E27FC236}">
                <a16:creationId xmlns:a16="http://schemas.microsoft.com/office/drawing/2014/main" id="{4A357D54-54E5-47D4-BB2D-B48371FECA3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E3991789-3A47-4200-AF04-BAC5099BFB5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14678" y="928670"/>
            <a:ext cx="5686436" cy="5715016"/>
          </a:xfrm>
        </p:spPr>
        <p:txBody>
          <a:bodyPr>
            <a:normAutofit fontScale="25000" lnSpcReduction="20000"/>
          </a:bodyPr>
          <a:lstStyle/>
          <a:p>
            <a:pPr marL="0" indent="0" algn="just">
              <a:spcBef>
                <a:spcPts val="844"/>
              </a:spcBef>
              <a:buNone/>
              <a:defRPr/>
            </a:pPr>
            <a:r>
              <a:rPr lang="uk-UA" altLang="uk-UA" sz="8000" b="1" dirty="0">
                <a:solidFill>
                  <a:srgbClr val="FF0000"/>
                </a:solidFill>
                <a:cs typeface="Times New Roman" panose="02020603050405020304" pitchFamily="18" charset="0"/>
              </a:rPr>
              <a:t>Нова редакція Закону України </a:t>
            </a:r>
            <a:r>
              <a:rPr lang="uk-UA" altLang="ru-RU" sz="8000" b="1" dirty="0" err="1">
                <a:solidFill>
                  <a:srgbClr val="FF0000"/>
                </a:solidFill>
                <a:cs typeface="Times New Roman" panose="02020603050405020304" pitchFamily="18" charset="0"/>
              </a:rPr>
              <a:t>“</a:t>
            </a:r>
            <a:r>
              <a:rPr lang="uk-UA" altLang="uk-UA" sz="8000" b="1" dirty="0" err="1">
                <a:solidFill>
                  <a:srgbClr val="FF0000"/>
                </a:solidFill>
                <a:cs typeface="Times New Roman" panose="02020603050405020304" pitchFamily="18" charset="0"/>
              </a:rPr>
              <a:t>Про</a:t>
            </a:r>
            <a:r>
              <a:rPr lang="uk-UA" altLang="uk-UA" sz="8000" b="1" dirty="0">
                <a:solidFill>
                  <a:srgbClr val="FF0000"/>
                </a:solidFill>
                <a:cs typeface="Times New Roman" panose="02020603050405020304" pitchFamily="18" charset="0"/>
              </a:rPr>
              <a:t> соціальні </a:t>
            </a:r>
            <a:r>
              <a:rPr lang="uk-UA" altLang="uk-UA" sz="8000" b="1" dirty="0" err="1">
                <a:solidFill>
                  <a:srgbClr val="FF0000"/>
                </a:solidFill>
                <a:cs typeface="Times New Roman" panose="02020603050405020304" pitchFamily="18" charset="0"/>
              </a:rPr>
              <a:t>послуги</a:t>
            </a:r>
            <a:r>
              <a:rPr lang="uk-UA" altLang="ru-RU" sz="8000" b="1" dirty="0" err="1">
                <a:solidFill>
                  <a:srgbClr val="FF0000"/>
                </a:solidFill>
                <a:cs typeface="Times New Roman" panose="02020603050405020304" pitchFamily="18" charset="0"/>
              </a:rPr>
              <a:t>”</a:t>
            </a:r>
            <a:r>
              <a:rPr lang="uk-UA" altLang="ru-RU" sz="8000" b="1" dirty="0">
                <a:solidFill>
                  <a:srgbClr val="FF0000"/>
                </a:solidFill>
                <a:cs typeface="Times New Roman" panose="02020603050405020304" pitchFamily="18" charset="0"/>
              </a:rPr>
              <a:t>: </a:t>
            </a:r>
            <a:r>
              <a:rPr lang="uk-UA" altLang="uk-UA" sz="8000" b="1" dirty="0">
                <a:solidFill>
                  <a:srgbClr val="FF0000"/>
                </a:solidFill>
                <a:cs typeface="Times New Roman" panose="02020603050405020304" pitchFamily="18" charset="0"/>
              </a:rPr>
              <a:t>внесення змін до 8 законів України</a:t>
            </a:r>
            <a:r>
              <a:rPr lang="uk-UA" altLang="uk-UA" sz="7200" b="1" dirty="0">
                <a:solidFill>
                  <a:srgbClr val="FF0000"/>
                </a:solidFill>
                <a:cs typeface="Times New Roman" panose="02020603050405020304" pitchFamily="18" charset="0"/>
              </a:rPr>
              <a:t>: </a:t>
            </a:r>
            <a:endParaRPr lang="uk-UA" altLang="ru-RU" sz="7200" b="1" dirty="0">
              <a:solidFill>
                <a:srgbClr val="FF0000"/>
              </a:solidFill>
              <a:cs typeface="Times New Roman" panose="02020603050405020304" pitchFamily="18" charset="0"/>
            </a:endParaRPr>
          </a:p>
          <a:p>
            <a:pPr marL="285750" indent="-285750">
              <a:lnSpc>
                <a:spcPct val="130000"/>
              </a:lnSpc>
              <a:buFont typeface="Wingdings" pitchFamily="2" charset="2"/>
              <a:buChar char="§"/>
            </a:pPr>
            <a:r>
              <a:rPr lang="uk-UA" altLang="ru-RU" sz="7200" b="1" dirty="0" err="1">
                <a:solidFill>
                  <a:srgbClr val="404040"/>
                </a:solidFill>
                <a:latin typeface="Calibri" pitchFamily="34" charset="0"/>
                <a:cs typeface="Times New Roman" pitchFamily="18" charset="0"/>
              </a:rPr>
              <a:t>“</a:t>
            </a:r>
            <a:r>
              <a:rPr lang="uk-UA" altLang="ja-JP" sz="8000" b="1" dirty="0" err="1">
                <a:solidFill>
                  <a:srgbClr val="404040"/>
                </a:solidFill>
                <a:latin typeface="Calibri" pitchFamily="34" charset="0"/>
                <a:cs typeface="Times New Roman" pitchFamily="18" charset="0"/>
              </a:rPr>
              <a:t>Про</a:t>
            </a:r>
            <a:r>
              <a:rPr lang="uk-UA" altLang="ja-JP" sz="8000" b="1" dirty="0">
                <a:solidFill>
                  <a:srgbClr val="404040"/>
                </a:solidFill>
                <a:latin typeface="Calibri" pitchFamily="34" charset="0"/>
                <a:cs typeface="Times New Roman" pitchFamily="18" charset="0"/>
              </a:rPr>
              <a:t> соціальну роботу з сім</a:t>
            </a:r>
            <a:r>
              <a:rPr lang="uk-UA" altLang="ru-RU" sz="8000" b="1" dirty="0">
                <a:solidFill>
                  <a:srgbClr val="404040"/>
                </a:solidFill>
                <a:latin typeface="Calibri" pitchFamily="34" charset="0"/>
                <a:cs typeface="Times New Roman" pitchFamily="18" charset="0"/>
              </a:rPr>
              <a:t>’</a:t>
            </a:r>
            <a:r>
              <a:rPr lang="uk-UA" altLang="ja-JP" sz="8000" b="1" dirty="0">
                <a:solidFill>
                  <a:srgbClr val="404040"/>
                </a:solidFill>
                <a:latin typeface="Calibri" pitchFamily="34" charset="0"/>
              </a:rPr>
              <a:t>ями, дітьми та </a:t>
            </a:r>
            <a:r>
              <a:rPr lang="uk-UA" altLang="ja-JP" sz="8000" b="1" dirty="0" err="1">
                <a:solidFill>
                  <a:srgbClr val="404040"/>
                </a:solidFill>
                <a:latin typeface="Calibri" pitchFamily="34" charset="0"/>
              </a:rPr>
              <a:t>молоддю</a:t>
            </a:r>
            <a:r>
              <a:rPr lang="uk-UA" altLang="ru-RU" sz="8000" b="1" dirty="0" err="1">
                <a:solidFill>
                  <a:srgbClr val="404040"/>
                </a:solidFill>
                <a:latin typeface="Calibri" pitchFamily="34" charset="0"/>
                <a:cs typeface="Times New Roman" pitchFamily="18" charset="0"/>
              </a:rPr>
              <a:t>”</a:t>
            </a:r>
            <a:endParaRPr lang="uk-UA" altLang="ja-JP" sz="8000" b="1" dirty="0">
              <a:solidFill>
                <a:srgbClr val="404040"/>
              </a:solidFill>
              <a:latin typeface="Calibri" pitchFamily="34" charset="0"/>
            </a:endParaRPr>
          </a:p>
          <a:p>
            <a:pPr marL="285750" indent="-285750">
              <a:lnSpc>
                <a:spcPct val="130000"/>
              </a:lnSpc>
              <a:buFont typeface="Wingdings" pitchFamily="2" charset="2"/>
              <a:buChar char="§"/>
            </a:pPr>
            <a:r>
              <a:rPr lang="uk-UA" altLang="ru-RU" sz="8000" b="1" dirty="0" err="1">
                <a:solidFill>
                  <a:srgbClr val="404040"/>
                </a:solidFill>
                <a:latin typeface="Calibri" pitchFamily="34" charset="0"/>
                <a:cs typeface="Times New Roman" pitchFamily="18" charset="0"/>
              </a:rPr>
              <a:t>“</a:t>
            </a:r>
            <a:r>
              <a:rPr lang="uk-UA" altLang="uk-UA" sz="8000" b="1" dirty="0" err="1">
                <a:solidFill>
                  <a:srgbClr val="404040"/>
                </a:solidFill>
                <a:latin typeface="Calibri" pitchFamily="34" charset="0"/>
                <a:cs typeface="Times New Roman" pitchFamily="18" charset="0"/>
              </a:rPr>
              <a:t>Про</a:t>
            </a:r>
            <a:r>
              <a:rPr lang="uk-UA" altLang="uk-UA" sz="8000" b="1" dirty="0">
                <a:solidFill>
                  <a:srgbClr val="404040"/>
                </a:solidFill>
                <a:latin typeface="Calibri" pitchFamily="34" charset="0"/>
                <a:cs typeface="Times New Roman" pitchFamily="18" charset="0"/>
              </a:rPr>
              <a:t> місцеве </a:t>
            </a:r>
            <a:r>
              <a:rPr lang="uk-UA" altLang="uk-UA" sz="8000" b="1" dirty="0" err="1">
                <a:solidFill>
                  <a:srgbClr val="404040"/>
                </a:solidFill>
                <a:latin typeface="Calibri" pitchFamily="34" charset="0"/>
                <a:cs typeface="Times New Roman" pitchFamily="18" charset="0"/>
              </a:rPr>
              <a:t>самоврядування</a:t>
            </a:r>
            <a:r>
              <a:rPr lang="uk-UA" altLang="ru-RU" sz="8000" b="1" dirty="0" err="1">
                <a:solidFill>
                  <a:srgbClr val="404040"/>
                </a:solidFill>
                <a:latin typeface="Calibri" pitchFamily="34" charset="0"/>
                <a:cs typeface="Times New Roman" pitchFamily="18" charset="0"/>
              </a:rPr>
              <a:t>”</a:t>
            </a:r>
            <a:endParaRPr lang="uk-UA" altLang="uk-UA" sz="8000" b="1" dirty="0">
              <a:solidFill>
                <a:srgbClr val="404040"/>
              </a:solidFill>
              <a:latin typeface="Calibri" pitchFamily="34" charset="0"/>
              <a:cs typeface="Times New Roman" pitchFamily="18" charset="0"/>
            </a:endParaRPr>
          </a:p>
          <a:p>
            <a:pPr marL="285750" indent="-285750">
              <a:lnSpc>
                <a:spcPct val="130000"/>
              </a:lnSpc>
              <a:buFont typeface="Wingdings" pitchFamily="2" charset="2"/>
              <a:buChar char="§"/>
            </a:pPr>
            <a:r>
              <a:rPr lang="uk-UA" altLang="ru-RU" sz="8000" b="1" dirty="0" err="1">
                <a:solidFill>
                  <a:srgbClr val="404040"/>
                </a:solidFill>
                <a:latin typeface="Calibri" pitchFamily="34" charset="0"/>
                <a:cs typeface="Times New Roman" pitchFamily="18" charset="0"/>
              </a:rPr>
              <a:t>“</a:t>
            </a:r>
            <a:r>
              <a:rPr lang="uk-UA" altLang="uk-UA" sz="8000" b="1" dirty="0" err="1">
                <a:solidFill>
                  <a:srgbClr val="404040"/>
                </a:solidFill>
                <a:latin typeface="Calibri" pitchFamily="34" charset="0"/>
                <a:cs typeface="Times New Roman" pitchFamily="18" charset="0"/>
              </a:rPr>
              <a:t>Про</a:t>
            </a:r>
            <a:r>
              <a:rPr lang="uk-UA" altLang="uk-UA" sz="8000" b="1" dirty="0">
                <a:solidFill>
                  <a:srgbClr val="404040"/>
                </a:solidFill>
                <a:latin typeface="Calibri" pitchFamily="34" charset="0"/>
                <a:cs typeface="Times New Roman" pitchFamily="18" charset="0"/>
              </a:rPr>
              <a:t> місцеві державні </a:t>
            </a:r>
            <a:r>
              <a:rPr lang="uk-UA" altLang="uk-UA" sz="8000" b="1" dirty="0" err="1">
                <a:solidFill>
                  <a:srgbClr val="404040"/>
                </a:solidFill>
                <a:latin typeface="Calibri" pitchFamily="34" charset="0"/>
                <a:cs typeface="Times New Roman" pitchFamily="18" charset="0"/>
              </a:rPr>
              <a:t>адміністрації</a:t>
            </a:r>
            <a:r>
              <a:rPr lang="uk-UA" altLang="ru-RU" sz="8000" b="1" dirty="0" err="1">
                <a:solidFill>
                  <a:srgbClr val="404040"/>
                </a:solidFill>
                <a:latin typeface="Calibri" pitchFamily="34" charset="0"/>
                <a:cs typeface="Times New Roman" pitchFamily="18" charset="0"/>
              </a:rPr>
              <a:t>”</a:t>
            </a:r>
            <a:endParaRPr lang="uk-UA" altLang="uk-UA" sz="8000" b="1" dirty="0">
              <a:solidFill>
                <a:srgbClr val="404040"/>
              </a:solidFill>
              <a:latin typeface="Calibri" pitchFamily="34" charset="0"/>
              <a:cs typeface="Times New Roman" pitchFamily="18" charset="0"/>
            </a:endParaRPr>
          </a:p>
          <a:p>
            <a:pPr marL="285750" indent="-285750">
              <a:lnSpc>
                <a:spcPct val="130000"/>
              </a:lnSpc>
              <a:buFont typeface="Wingdings" pitchFamily="2" charset="2"/>
              <a:buChar char="§"/>
            </a:pPr>
            <a:r>
              <a:rPr lang="uk-UA" altLang="ru-RU" sz="8000" b="1" dirty="0" err="1">
                <a:solidFill>
                  <a:srgbClr val="404040"/>
                </a:solidFill>
                <a:latin typeface="Calibri" pitchFamily="34" charset="0"/>
                <a:cs typeface="Times New Roman" pitchFamily="18" charset="0"/>
              </a:rPr>
              <a:t>“</a:t>
            </a:r>
            <a:r>
              <a:rPr lang="uk-UA" altLang="uk-UA" sz="8000" b="1" dirty="0" err="1">
                <a:solidFill>
                  <a:srgbClr val="404040"/>
                </a:solidFill>
                <a:latin typeface="Calibri" pitchFamily="34" charset="0"/>
                <a:cs typeface="Times New Roman" pitchFamily="18" charset="0"/>
              </a:rPr>
              <a:t>Про</a:t>
            </a:r>
            <a:r>
              <a:rPr lang="uk-UA" altLang="uk-UA" sz="8000" b="1" dirty="0">
                <a:solidFill>
                  <a:srgbClr val="404040"/>
                </a:solidFill>
                <a:latin typeface="Calibri" pitchFamily="34" charset="0"/>
                <a:cs typeface="Times New Roman" pitchFamily="18" charset="0"/>
              </a:rPr>
              <a:t> Раду міністрів Автономної Республіки </a:t>
            </a:r>
            <a:r>
              <a:rPr lang="uk-UA" altLang="uk-UA" sz="8000" b="1" dirty="0" err="1">
                <a:solidFill>
                  <a:srgbClr val="404040"/>
                </a:solidFill>
                <a:latin typeface="Calibri" pitchFamily="34" charset="0"/>
                <a:cs typeface="Times New Roman" pitchFamily="18" charset="0"/>
              </a:rPr>
              <a:t>Крим</a:t>
            </a:r>
            <a:r>
              <a:rPr lang="uk-UA" altLang="ru-RU" sz="8000" b="1" dirty="0" err="1">
                <a:solidFill>
                  <a:srgbClr val="404040"/>
                </a:solidFill>
                <a:latin typeface="Calibri" pitchFamily="34" charset="0"/>
                <a:cs typeface="Times New Roman" pitchFamily="18" charset="0"/>
              </a:rPr>
              <a:t>”</a:t>
            </a:r>
            <a:endParaRPr lang="uk-UA" altLang="uk-UA" sz="8000" b="1" dirty="0">
              <a:solidFill>
                <a:srgbClr val="404040"/>
              </a:solidFill>
              <a:latin typeface="Calibri" pitchFamily="34" charset="0"/>
              <a:cs typeface="Times New Roman" pitchFamily="18" charset="0"/>
            </a:endParaRPr>
          </a:p>
          <a:p>
            <a:pPr marL="285750" indent="-285750">
              <a:lnSpc>
                <a:spcPct val="130000"/>
              </a:lnSpc>
              <a:buFont typeface="Wingdings" pitchFamily="2" charset="2"/>
              <a:buChar char="§"/>
            </a:pPr>
            <a:r>
              <a:rPr lang="uk-UA" altLang="ru-RU" sz="8000" b="1" dirty="0" err="1">
                <a:solidFill>
                  <a:srgbClr val="404040"/>
                </a:solidFill>
                <a:latin typeface="Calibri" pitchFamily="34" charset="0"/>
                <a:cs typeface="Times New Roman" pitchFamily="18" charset="0"/>
              </a:rPr>
              <a:t>“</a:t>
            </a:r>
            <a:r>
              <a:rPr lang="uk-UA" altLang="uk-UA" sz="8000" b="1" dirty="0" err="1">
                <a:solidFill>
                  <a:srgbClr val="404040"/>
                </a:solidFill>
                <a:latin typeface="Calibri" pitchFamily="34" charset="0"/>
                <a:cs typeface="Times New Roman" pitchFamily="18" charset="0"/>
              </a:rPr>
              <a:t>Про</a:t>
            </a:r>
            <a:r>
              <a:rPr lang="uk-UA" altLang="uk-UA" sz="8000" b="1" dirty="0">
                <a:solidFill>
                  <a:srgbClr val="404040"/>
                </a:solidFill>
                <a:latin typeface="Calibri" pitchFamily="34" charset="0"/>
                <a:cs typeface="Times New Roman" pitchFamily="18" charset="0"/>
              </a:rPr>
              <a:t> органи самоорганізації </a:t>
            </a:r>
            <a:r>
              <a:rPr lang="uk-UA" altLang="uk-UA" sz="8000" b="1" dirty="0" err="1">
                <a:solidFill>
                  <a:srgbClr val="404040"/>
                </a:solidFill>
                <a:latin typeface="Calibri" pitchFamily="34" charset="0"/>
                <a:cs typeface="Times New Roman" pitchFamily="18" charset="0"/>
              </a:rPr>
              <a:t>населення</a:t>
            </a:r>
            <a:r>
              <a:rPr lang="uk-UA" altLang="ru-RU" sz="8000" b="1" dirty="0" err="1">
                <a:solidFill>
                  <a:srgbClr val="404040"/>
                </a:solidFill>
                <a:latin typeface="Calibri" pitchFamily="34" charset="0"/>
                <a:cs typeface="Times New Roman" pitchFamily="18" charset="0"/>
              </a:rPr>
              <a:t>”</a:t>
            </a:r>
            <a:endParaRPr lang="uk-UA" altLang="uk-UA" sz="8000" b="1" dirty="0">
              <a:solidFill>
                <a:srgbClr val="404040"/>
              </a:solidFill>
              <a:latin typeface="Calibri" pitchFamily="34" charset="0"/>
              <a:cs typeface="Times New Roman" pitchFamily="18" charset="0"/>
            </a:endParaRPr>
          </a:p>
          <a:p>
            <a:pPr marL="285750" indent="-285750">
              <a:lnSpc>
                <a:spcPct val="130000"/>
              </a:lnSpc>
              <a:buFont typeface="Wingdings" pitchFamily="2" charset="2"/>
              <a:buChar char="§"/>
            </a:pPr>
            <a:r>
              <a:rPr lang="uk-UA" altLang="ru-RU" sz="8000" b="1" dirty="0" err="1">
                <a:solidFill>
                  <a:srgbClr val="404040"/>
                </a:solidFill>
                <a:latin typeface="Calibri" pitchFamily="34" charset="0"/>
                <a:cs typeface="Times New Roman" pitchFamily="18" charset="0"/>
              </a:rPr>
              <a:t>“</a:t>
            </a:r>
            <a:r>
              <a:rPr lang="uk-UA" altLang="uk-UA" sz="8000" b="1" dirty="0" err="1">
                <a:solidFill>
                  <a:srgbClr val="404040"/>
                </a:solidFill>
                <a:latin typeface="Calibri" pitchFamily="34" charset="0"/>
                <a:cs typeface="Times New Roman" pitchFamily="18" charset="0"/>
              </a:rPr>
              <a:t>Про</a:t>
            </a:r>
            <a:r>
              <a:rPr lang="uk-UA" altLang="uk-UA" sz="8000" b="1" dirty="0">
                <a:solidFill>
                  <a:srgbClr val="404040"/>
                </a:solidFill>
                <a:latin typeface="Calibri" pitchFamily="34" charset="0"/>
                <a:cs typeface="Times New Roman" pitchFamily="18" charset="0"/>
              </a:rPr>
              <a:t> основні засади соціального захисту ветеранів праці та інших громадян похилого </a:t>
            </a:r>
            <a:r>
              <a:rPr lang="uk-UA" altLang="uk-UA" sz="8000" b="1" dirty="0" err="1">
                <a:solidFill>
                  <a:srgbClr val="404040"/>
                </a:solidFill>
                <a:latin typeface="Calibri" pitchFamily="34" charset="0"/>
                <a:cs typeface="Times New Roman" pitchFamily="18" charset="0"/>
              </a:rPr>
              <a:t>віку</a:t>
            </a:r>
            <a:r>
              <a:rPr lang="uk-UA" altLang="ru-RU" sz="8000" b="1" dirty="0" err="1">
                <a:solidFill>
                  <a:srgbClr val="404040"/>
                </a:solidFill>
                <a:latin typeface="Calibri" pitchFamily="34" charset="0"/>
                <a:cs typeface="Times New Roman" pitchFamily="18" charset="0"/>
              </a:rPr>
              <a:t>”</a:t>
            </a:r>
            <a:endParaRPr lang="uk-UA" altLang="uk-UA" sz="8000" b="1" dirty="0">
              <a:solidFill>
                <a:srgbClr val="404040"/>
              </a:solidFill>
              <a:latin typeface="Calibri" pitchFamily="34" charset="0"/>
              <a:cs typeface="Times New Roman" pitchFamily="18" charset="0"/>
            </a:endParaRPr>
          </a:p>
          <a:p>
            <a:pPr marL="285750" indent="-285750">
              <a:lnSpc>
                <a:spcPct val="130000"/>
              </a:lnSpc>
              <a:buFont typeface="Wingdings" pitchFamily="2" charset="2"/>
              <a:buChar char="§"/>
            </a:pPr>
            <a:r>
              <a:rPr lang="uk-UA" altLang="ru-RU" sz="8000" b="1" dirty="0" err="1">
                <a:solidFill>
                  <a:srgbClr val="404040"/>
                </a:solidFill>
                <a:latin typeface="Calibri" pitchFamily="34" charset="0"/>
                <a:cs typeface="Times New Roman" pitchFamily="18" charset="0"/>
              </a:rPr>
              <a:t>“</a:t>
            </a:r>
            <a:r>
              <a:rPr lang="uk-UA" altLang="uk-UA" sz="8000" b="1" dirty="0" err="1">
                <a:solidFill>
                  <a:srgbClr val="404040"/>
                </a:solidFill>
                <a:latin typeface="Calibri" pitchFamily="34" charset="0"/>
                <a:cs typeface="Times New Roman" pitchFamily="18" charset="0"/>
              </a:rPr>
              <a:t>Про</a:t>
            </a:r>
            <a:r>
              <a:rPr lang="uk-UA" altLang="uk-UA" sz="8000" b="1" dirty="0">
                <a:solidFill>
                  <a:srgbClr val="404040"/>
                </a:solidFill>
                <a:latin typeface="Calibri" pitchFamily="34" charset="0"/>
                <a:cs typeface="Times New Roman" pitchFamily="18" charset="0"/>
              </a:rPr>
              <a:t> статус ветеранів війни, гарантії їх соціального </a:t>
            </a:r>
            <a:r>
              <a:rPr lang="uk-UA" altLang="uk-UA" sz="8000" b="1" dirty="0" err="1">
                <a:solidFill>
                  <a:srgbClr val="404040"/>
                </a:solidFill>
                <a:latin typeface="Calibri" pitchFamily="34" charset="0"/>
                <a:cs typeface="Times New Roman" pitchFamily="18" charset="0"/>
              </a:rPr>
              <a:t>захисту</a:t>
            </a:r>
            <a:r>
              <a:rPr lang="uk-UA" altLang="ru-RU" sz="8000" b="1" dirty="0" err="1">
                <a:solidFill>
                  <a:srgbClr val="404040"/>
                </a:solidFill>
                <a:latin typeface="Calibri" pitchFamily="34" charset="0"/>
                <a:cs typeface="Times New Roman" pitchFamily="18" charset="0"/>
              </a:rPr>
              <a:t>”</a:t>
            </a:r>
            <a:endParaRPr lang="uk-UA" altLang="uk-UA" sz="8000" b="1" dirty="0">
              <a:solidFill>
                <a:srgbClr val="404040"/>
              </a:solidFill>
              <a:latin typeface="Calibri" pitchFamily="34" charset="0"/>
              <a:cs typeface="Times New Roman" pitchFamily="18" charset="0"/>
            </a:endParaRPr>
          </a:p>
          <a:p>
            <a:pPr marL="285750" indent="-285750">
              <a:lnSpc>
                <a:spcPct val="130000"/>
              </a:lnSpc>
              <a:buFont typeface="Wingdings" pitchFamily="2" charset="2"/>
              <a:buChar char="§"/>
            </a:pPr>
            <a:r>
              <a:rPr lang="uk-UA" altLang="ru-RU" sz="8000" b="1" dirty="0" err="1">
                <a:solidFill>
                  <a:srgbClr val="404040"/>
                </a:solidFill>
                <a:latin typeface="Calibri" pitchFamily="34" charset="0"/>
                <a:cs typeface="Times New Roman" pitchFamily="18" charset="0"/>
              </a:rPr>
              <a:t>“</a:t>
            </a:r>
            <a:r>
              <a:rPr lang="uk-UA" altLang="uk-UA" sz="8000" b="1" dirty="0" err="1">
                <a:solidFill>
                  <a:srgbClr val="404040"/>
                </a:solidFill>
                <a:latin typeface="Calibri" pitchFamily="34" charset="0"/>
                <a:cs typeface="Times New Roman" pitchFamily="18" charset="0"/>
              </a:rPr>
              <a:t>Про</a:t>
            </a:r>
            <a:r>
              <a:rPr lang="uk-UA" altLang="uk-UA" sz="8000" b="1" dirty="0">
                <a:solidFill>
                  <a:srgbClr val="404040"/>
                </a:solidFill>
                <a:latin typeface="Calibri" pitchFamily="34" charset="0"/>
                <a:cs typeface="Times New Roman" pitchFamily="18" charset="0"/>
              </a:rPr>
              <a:t> реабілітацію інвалідів в </a:t>
            </a:r>
            <a:r>
              <a:rPr lang="uk-UA" altLang="uk-UA" sz="8000" b="1" dirty="0" err="1">
                <a:solidFill>
                  <a:srgbClr val="404040"/>
                </a:solidFill>
                <a:latin typeface="Calibri" pitchFamily="34" charset="0"/>
                <a:cs typeface="Times New Roman" pitchFamily="18" charset="0"/>
              </a:rPr>
              <a:t>Ук</a:t>
            </a:r>
            <a:r>
              <a:rPr lang="uk-UA" altLang="uk-UA" sz="7200" b="1" dirty="0" err="1">
                <a:solidFill>
                  <a:srgbClr val="404040"/>
                </a:solidFill>
                <a:latin typeface="Calibri" pitchFamily="34" charset="0"/>
                <a:cs typeface="Times New Roman" pitchFamily="18" charset="0"/>
              </a:rPr>
              <a:t>раїні</a:t>
            </a:r>
            <a:r>
              <a:rPr lang="uk-UA" altLang="ru-RU" sz="7200" b="1" dirty="0" err="1">
                <a:solidFill>
                  <a:srgbClr val="404040"/>
                </a:solidFill>
                <a:latin typeface="Calibri" pitchFamily="34" charset="0"/>
                <a:cs typeface="Times New Roman" pitchFamily="18" charset="0"/>
              </a:rPr>
              <a:t>”</a:t>
            </a:r>
            <a:endParaRPr lang="uk-UA" altLang="uk-UA" sz="7200" b="1" dirty="0">
              <a:solidFill>
                <a:srgbClr val="404040"/>
              </a:solidFill>
              <a:latin typeface="Calibri" pitchFamily="34" charset="0"/>
              <a:cs typeface="Times New Roman" pitchFamily="18" charset="0"/>
            </a:endParaRPr>
          </a:p>
          <a:p>
            <a:pPr marL="0" indent="0">
              <a:spcBef>
                <a:spcPts val="844"/>
              </a:spcBef>
              <a:buNone/>
              <a:defRPr/>
            </a:pPr>
            <a:endParaRPr lang="uk-UA" altLang="uk-UA" b="1" dirty="0">
              <a:solidFill>
                <a:srgbClr val="FF0000"/>
              </a:solidFill>
              <a:cs typeface="Times New Roman" panose="02020603050405020304"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Изображение 3" descr="1.png"/>
          <p:cNvPicPr>
            <a:picLocks noChangeAspect="1"/>
          </p:cNvPicPr>
          <p:nvPr/>
        </p:nvPicPr>
        <p:blipFill>
          <a:blip r:embed="rId3"/>
          <a:srcRect l="8878" t="10776" r="11967" b="15211"/>
          <a:stretch>
            <a:fillRect/>
          </a:stretch>
        </p:blipFill>
        <p:spPr bwMode="auto">
          <a:xfrm>
            <a:off x="315618" y="1071547"/>
            <a:ext cx="2827598" cy="3500462"/>
          </a:xfrm>
          <a:prstGeom prst="rect">
            <a:avLst/>
          </a:prstGeom>
          <a:noFill/>
          <a:ln w="9525">
            <a:noFill/>
            <a:miter lim="800000"/>
            <a:headEnd/>
            <a:tailEnd/>
          </a:ln>
        </p:spPr>
      </p:pic>
      <p:pic>
        <p:nvPicPr>
          <p:cNvPr id="6" name="Рисунок 5">
            <a:extLst>
              <a:ext uri="{FF2B5EF4-FFF2-40B4-BE49-F238E27FC236}">
                <a16:creationId xmlns:a16="http://schemas.microsoft.com/office/drawing/2014/main" id="{99FCCF4F-33DE-433A-9896-AEBD8EAA30C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5804" y="1001694"/>
            <a:ext cx="8229600" cy="1143000"/>
          </a:xfrm>
        </p:spPr>
        <p:txBody>
          <a:bodyPr>
            <a:normAutofit/>
          </a:bodyPr>
          <a:lstStyle/>
          <a:p>
            <a:r>
              <a:rPr lang="uk-UA" sz="6600" b="1" dirty="0">
                <a:solidFill>
                  <a:srgbClr val="FF0000"/>
                </a:solidFill>
              </a:rPr>
              <a:t>Етапи оцінки якості  </a:t>
            </a:r>
          </a:p>
        </p:txBody>
      </p:sp>
      <p:sp>
        <p:nvSpPr>
          <p:cNvPr id="3" name="Содержимое 2"/>
          <p:cNvSpPr>
            <a:spLocks noGrp="1"/>
          </p:cNvSpPr>
          <p:nvPr>
            <p:ph idx="1"/>
          </p:nvPr>
        </p:nvSpPr>
        <p:spPr>
          <a:xfrm>
            <a:off x="547331" y="2034382"/>
            <a:ext cx="8258204" cy="4634978"/>
          </a:xfrm>
        </p:spPr>
        <p:txBody>
          <a:bodyPr>
            <a:noAutofit/>
          </a:bodyPr>
          <a:lstStyle/>
          <a:p>
            <a:r>
              <a:rPr lang="ru-RU" sz="2300" dirty="0">
                <a:solidFill>
                  <a:schemeClr val="accent1">
                    <a:lumMod val="50000"/>
                  </a:schemeClr>
                </a:solidFill>
              </a:rPr>
              <a:t>1) планування та </a:t>
            </a:r>
            <a:r>
              <a:rPr lang="uk-UA" sz="2300" dirty="0">
                <a:solidFill>
                  <a:schemeClr val="accent1">
                    <a:lumMod val="50000"/>
                  </a:schemeClr>
                </a:solidFill>
              </a:rPr>
              <a:t>проведення</a:t>
            </a:r>
            <a:r>
              <a:rPr lang="ru-RU" sz="2300" dirty="0">
                <a:solidFill>
                  <a:schemeClr val="accent1">
                    <a:lumMod val="50000"/>
                  </a:schemeClr>
                </a:solidFill>
              </a:rPr>
              <a:t> </a:t>
            </a:r>
            <a:r>
              <a:rPr lang="uk-UA" sz="2300" dirty="0">
                <a:solidFill>
                  <a:schemeClr val="accent1">
                    <a:lumMod val="50000"/>
                  </a:schemeClr>
                </a:solidFill>
              </a:rPr>
              <a:t>оцінки</a:t>
            </a:r>
            <a:r>
              <a:rPr lang="ru-RU" sz="2300" dirty="0">
                <a:solidFill>
                  <a:schemeClr val="accent1">
                    <a:lumMod val="50000"/>
                  </a:schemeClr>
                </a:solidFill>
              </a:rPr>
              <a:t> якості соціальних послуг; </a:t>
            </a:r>
          </a:p>
          <a:p>
            <a:r>
              <a:rPr lang="ru-RU" sz="2300" dirty="0">
                <a:solidFill>
                  <a:schemeClr val="accent1">
                    <a:lumMod val="50000"/>
                  </a:schemeClr>
                </a:solidFill>
              </a:rPr>
              <a:t>2) </a:t>
            </a:r>
            <a:r>
              <a:rPr lang="uk-UA" sz="2300" dirty="0">
                <a:solidFill>
                  <a:schemeClr val="accent1">
                    <a:lumMod val="50000"/>
                  </a:schemeClr>
                </a:solidFill>
              </a:rPr>
              <a:t>проведення аналізу результатів оцінки якості соціальних послуг; </a:t>
            </a:r>
          </a:p>
          <a:p>
            <a:r>
              <a:rPr lang="uk-UA" sz="2300" dirty="0">
                <a:solidFill>
                  <a:schemeClr val="accent1">
                    <a:lumMod val="50000"/>
                  </a:schemeClr>
                </a:solidFill>
              </a:rPr>
              <a:t>3) розміщення результатів проведеної оцінки якості соціальних послуг в офіційних друкованих виданнях, на офіційному </a:t>
            </a:r>
            <a:r>
              <a:rPr lang="uk-UA" sz="2300" dirty="0" err="1">
                <a:solidFill>
                  <a:schemeClr val="accent1">
                    <a:lumMod val="50000"/>
                  </a:schemeClr>
                </a:solidFill>
              </a:rPr>
              <a:t>веб-сайті</a:t>
            </a:r>
            <a:r>
              <a:rPr lang="uk-UA" sz="2300" dirty="0">
                <a:solidFill>
                  <a:schemeClr val="accent1">
                    <a:lumMod val="50000"/>
                  </a:schemeClr>
                </a:solidFill>
              </a:rPr>
              <a:t>, на єдиному державному </a:t>
            </a:r>
            <a:r>
              <a:rPr lang="uk-UA" sz="2300" dirty="0" err="1">
                <a:solidFill>
                  <a:schemeClr val="accent1">
                    <a:lumMod val="50000"/>
                  </a:schemeClr>
                </a:solidFill>
              </a:rPr>
              <a:t>веб-порталі</a:t>
            </a:r>
            <a:r>
              <a:rPr lang="uk-UA" sz="2300" dirty="0">
                <a:solidFill>
                  <a:schemeClr val="accent1">
                    <a:lumMod val="50000"/>
                  </a:schemeClr>
                </a:solidFill>
              </a:rPr>
              <a:t> відкритих даних, на інформаційних стендах надавача соціальних послуг або в будь-який інший спосіб; </a:t>
            </a:r>
          </a:p>
          <a:p>
            <a:r>
              <a:rPr lang="ru-RU" sz="2300" dirty="0">
                <a:solidFill>
                  <a:schemeClr val="accent1">
                    <a:lumMod val="50000"/>
                  </a:schemeClr>
                </a:solidFill>
              </a:rPr>
              <a:t>4) </a:t>
            </a:r>
            <a:r>
              <a:rPr lang="uk-UA" sz="2300" dirty="0">
                <a:solidFill>
                  <a:schemeClr val="accent1">
                    <a:lumMod val="50000"/>
                  </a:schemeClr>
                </a:solidFill>
              </a:rPr>
              <a:t>розроблення заходів, спрямованих на підвищення якості надання соціальних послуг; </a:t>
            </a:r>
          </a:p>
          <a:p>
            <a:r>
              <a:rPr lang="uk-UA" sz="2300" dirty="0">
                <a:solidFill>
                  <a:schemeClr val="accent1">
                    <a:lumMod val="50000"/>
                  </a:schemeClr>
                </a:solidFill>
              </a:rPr>
              <a:t>5) моніторинг здійснення заходів, спрямованих на підвищення якості надання </a:t>
            </a:r>
            <a:r>
              <a:rPr lang="ru-RU" sz="2300" dirty="0">
                <a:solidFill>
                  <a:schemeClr val="accent1">
                    <a:lumMod val="50000"/>
                  </a:schemeClr>
                </a:solidFill>
              </a:rPr>
              <a:t>соціальних послуг</a:t>
            </a:r>
            <a:r>
              <a:rPr lang="ru-RU" sz="2300" dirty="0">
                <a:solidFill>
                  <a:schemeClr val="tx1">
                    <a:lumMod val="95000"/>
                    <a:lumOff val="5000"/>
                  </a:schemeClr>
                </a:solidFill>
              </a:rPr>
              <a:t>. </a:t>
            </a:r>
            <a:endParaRPr lang="uk-UA" sz="2300" dirty="0">
              <a:solidFill>
                <a:schemeClr val="tx1">
                  <a:lumMod val="95000"/>
                  <a:lumOff val="5000"/>
                </a:schemeClr>
              </a:solidFill>
            </a:endParaRPr>
          </a:p>
        </p:txBody>
      </p:sp>
      <p:pic>
        <p:nvPicPr>
          <p:cNvPr id="4" name="Рисунок 3">
            <a:extLst>
              <a:ext uri="{FF2B5EF4-FFF2-40B4-BE49-F238E27FC236}">
                <a16:creationId xmlns:a16="http://schemas.microsoft.com/office/drawing/2014/main" id="{A6AAAEF2-19BE-4625-897E-68A88AE7314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537BE7DC-B98D-4B73-A33E-46BA8B066C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6728" y="1001694"/>
            <a:ext cx="8229600" cy="1143000"/>
          </a:xfrm>
        </p:spPr>
        <p:txBody>
          <a:bodyPr>
            <a:normAutofit fontScale="90000"/>
          </a:bodyPr>
          <a:lstStyle/>
          <a:p>
            <a:r>
              <a:rPr lang="uk-UA" b="1" dirty="0">
                <a:solidFill>
                  <a:srgbClr val="FF0000"/>
                </a:solidFill>
              </a:rPr>
              <a:t>Методичні елементи внутрішньої оцінки</a:t>
            </a:r>
          </a:p>
        </p:txBody>
      </p:sp>
      <p:sp>
        <p:nvSpPr>
          <p:cNvPr id="3" name="Содержимое 2"/>
          <p:cNvSpPr>
            <a:spLocks noGrp="1"/>
          </p:cNvSpPr>
          <p:nvPr>
            <p:ph idx="1"/>
          </p:nvPr>
        </p:nvSpPr>
        <p:spPr>
          <a:xfrm>
            <a:off x="457200" y="2297239"/>
            <a:ext cx="8229600" cy="4372121"/>
          </a:xfrm>
        </p:spPr>
        <p:txBody>
          <a:bodyPr>
            <a:normAutofit fontScale="85000" lnSpcReduction="10000"/>
          </a:bodyPr>
          <a:lstStyle/>
          <a:p>
            <a:r>
              <a:rPr lang="uk-UA" dirty="0">
                <a:solidFill>
                  <a:schemeClr val="accent1">
                    <a:lumMod val="50000"/>
                  </a:schemeClr>
                </a:solidFill>
              </a:rPr>
              <a:t>Процедура за участі різних </a:t>
            </a:r>
            <a:r>
              <a:rPr lang="uk-UA" dirty="0" err="1">
                <a:solidFill>
                  <a:schemeClr val="accent1">
                    <a:lumMod val="50000"/>
                  </a:schemeClr>
                </a:solidFill>
              </a:rPr>
              <a:t>суб</a:t>
            </a:r>
            <a:r>
              <a:rPr lang="en-US" dirty="0">
                <a:solidFill>
                  <a:schemeClr val="accent1">
                    <a:lumMod val="50000"/>
                  </a:schemeClr>
                </a:solidFill>
              </a:rPr>
              <a:t>’</a:t>
            </a:r>
            <a:r>
              <a:rPr lang="uk-UA" dirty="0" err="1">
                <a:solidFill>
                  <a:schemeClr val="accent1">
                    <a:lumMod val="50000"/>
                  </a:schemeClr>
                </a:solidFill>
              </a:rPr>
              <a:t>єктів</a:t>
            </a:r>
            <a:r>
              <a:rPr lang="fr-FR" dirty="0">
                <a:solidFill>
                  <a:schemeClr val="accent1">
                    <a:lumMod val="50000"/>
                  </a:schemeClr>
                </a:solidFill>
              </a:rPr>
              <a:t>: </a:t>
            </a:r>
            <a:r>
              <a:rPr lang="uk-UA" dirty="0">
                <a:solidFill>
                  <a:schemeClr val="accent1">
                    <a:lumMod val="50000"/>
                  </a:schemeClr>
                </a:solidFill>
              </a:rPr>
              <a:t>залучення працівників</a:t>
            </a:r>
            <a:r>
              <a:rPr lang="fr-FR" dirty="0">
                <a:solidFill>
                  <a:schemeClr val="accent1">
                    <a:lumMod val="50000"/>
                  </a:schemeClr>
                </a:solidFill>
              </a:rPr>
              <a:t>, </a:t>
            </a:r>
            <a:r>
              <a:rPr lang="uk-UA" dirty="0">
                <a:solidFill>
                  <a:schemeClr val="accent1">
                    <a:lumMod val="50000"/>
                  </a:schemeClr>
                </a:solidFill>
              </a:rPr>
              <a:t>отримувачів послуг або їхніх законних представників </a:t>
            </a:r>
            <a:endParaRPr lang="fr-FR" dirty="0">
              <a:solidFill>
                <a:schemeClr val="accent1">
                  <a:lumMod val="50000"/>
                </a:schemeClr>
              </a:solidFill>
            </a:endParaRPr>
          </a:p>
          <a:p>
            <a:r>
              <a:rPr lang="uk-UA" dirty="0">
                <a:solidFill>
                  <a:schemeClr val="accent1">
                    <a:lumMod val="50000"/>
                  </a:schemeClr>
                </a:solidFill>
              </a:rPr>
              <a:t>Яка передбачає опитування думки отримувачів та</a:t>
            </a:r>
            <a:r>
              <a:rPr lang="fr-FR" dirty="0">
                <a:solidFill>
                  <a:schemeClr val="accent1">
                    <a:lumMod val="50000"/>
                  </a:schemeClr>
                </a:solidFill>
              </a:rPr>
              <a:t>/</a:t>
            </a:r>
            <a:r>
              <a:rPr lang="uk-UA" dirty="0">
                <a:solidFill>
                  <a:schemeClr val="accent1">
                    <a:lumMod val="50000"/>
                  </a:schemeClr>
                </a:solidFill>
              </a:rPr>
              <a:t>або їхніх законних представників</a:t>
            </a:r>
            <a:endParaRPr lang="fr-FR" dirty="0">
              <a:solidFill>
                <a:schemeClr val="accent1">
                  <a:lumMod val="50000"/>
                </a:schemeClr>
              </a:solidFill>
            </a:endParaRPr>
          </a:p>
          <a:p>
            <a:r>
              <a:rPr lang="uk-UA" dirty="0">
                <a:solidFill>
                  <a:schemeClr val="accent1">
                    <a:lumMod val="50000"/>
                  </a:schemeClr>
                </a:solidFill>
              </a:rPr>
              <a:t>Призначення особи, відповідальної за проведення оцінки якості </a:t>
            </a:r>
            <a:endParaRPr lang="fr-FR" dirty="0">
              <a:solidFill>
                <a:schemeClr val="accent1">
                  <a:lumMod val="50000"/>
                </a:schemeClr>
              </a:solidFill>
            </a:endParaRPr>
          </a:p>
          <a:p>
            <a:r>
              <a:rPr lang="uk-UA" dirty="0">
                <a:solidFill>
                  <a:schemeClr val="accent1">
                    <a:lumMod val="50000"/>
                  </a:schemeClr>
                </a:solidFill>
              </a:rPr>
              <a:t>Створення комісії з оцінки якості </a:t>
            </a:r>
            <a:endParaRPr lang="fr-FR" dirty="0">
              <a:solidFill>
                <a:schemeClr val="accent1">
                  <a:lumMod val="50000"/>
                </a:schemeClr>
              </a:solidFill>
            </a:endParaRPr>
          </a:p>
          <a:p>
            <a:r>
              <a:rPr lang="uk-UA" dirty="0">
                <a:solidFill>
                  <a:schemeClr val="accent1">
                    <a:lumMod val="50000"/>
                  </a:schemeClr>
                </a:solidFill>
              </a:rPr>
              <a:t>План заходів для покращення якості та умови його дотримання </a:t>
            </a:r>
            <a:endParaRPr lang="fr-FR" dirty="0">
              <a:solidFill>
                <a:schemeClr val="accent1">
                  <a:lumMod val="50000"/>
                </a:schemeClr>
              </a:solidFill>
            </a:endParaRPr>
          </a:p>
          <a:p>
            <a:endParaRPr lang="uk-UA" dirty="0"/>
          </a:p>
        </p:txBody>
      </p:sp>
      <p:pic>
        <p:nvPicPr>
          <p:cNvPr id="4" name="Рисунок 3">
            <a:extLst>
              <a:ext uri="{FF2B5EF4-FFF2-40B4-BE49-F238E27FC236}">
                <a16:creationId xmlns:a16="http://schemas.microsoft.com/office/drawing/2014/main" id="{C848688D-EB7C-457C-92E7-50F6F548FF4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D5242AD9-3086-4EC0-BE0F-FB1D8BD218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08720"/>
            <a:ext cx="8229600" cy="1143000"/>
          </a:xfrm>
        </p:spPr>
        <p:txBody>
          <a:bodyPr>
            <a:normAutofit/>
          </a:bodyPr>
          <a:lstStyle/>
          <a:p>
            <a:r>
              <a:rPr lang="uk-UA" sz="6600" b="1" dirty="0">
                <a:solidFill>
                  <a:srgbClr val="FF0000"/>
                </a:solidFill>
              </a:rPr>
              <a:t>Спілкування</a:t>
            </a:r>
          </a:p>
        </p:txBody>
      </p:sp>
      <p:sp>
        <p:nvSpPr>
          <p:cNvPr id="3" name="Содержимое 2"/>
          <p:cNvSpPr>
            <a:spLocks noGrp="1"/>
          </p:cNvSpPr>
          <p:nvPr>
            <p:ph idx="1"/>
          </p:nvPr>
        </p:nvSpPr>
        <p:spPr>
          <a:xfrm>
            <a:off x="561633" y="2143397"/>
            <a:ext cx="8229600" cy="4525963"/>
          </a:xfrm>
        </p:spPr>
        <p:txBody>
          <a:bodyPr/>
          <a:lstStyle/>
          <a:p>
            <a:r>
              <a:rPr lang="uk-UA" sz="4400" b="1" dirty="0">
                <a:solidFill>
                  <a:schemeClr val="accent1">
                    <a:lumMod val="50000"/>
                  </a:schemeClr>
                </a:solidFill>
              </a:rPr>
              <a:t>З вищепоставленими органами для проведення оцінки якості </a:t>
            </a:r>
          </a:p>
          <a:p>
            <a:endParaRPr lang="fr-FR" sz="4400" b="1" dirty="0">
              <a:solidFill>
                <a:schemeClr val="accent1">
                  <a:lumMod val="50000"/>
                </a:schemeClr>
              </a:solidFill>
            </a:endParaRPr>
          </a:p>
          <a:p>
            <a:r>
              <a:rPr lang="uk-UA" sz="4400" b="1" dirty="0">
                <a:solidFill>
                  <a:schemeClr val="accent1">
                    <a:lumMod val="50000"/>
                  </a:schemeClr>
                </a:solidFill>
              </a:rPr>
              <a:t>З особами про результати оцінки</a:t>
            </a:r>
            <a:r>
              <a:rPr lang="fr-FR" sz="4400" b="1" dirty="0">
                <a:solidFill>
                  <a:schemeClr val="accent1">
                    <a:lumMod val="50000"/>
                  </a:schemeClr>
                </a:solidFill>
              </a:rPr>
              <a:t>: </a:t>
            </a:r>
            <a:r>
              <a:rPr lang="uk-UA" sz="4400" b="1" dirty="0">
                <a:solidFill>
                  <a:schemeClr val="accent1">
                    <a:lumMod val="50000"/>
                  </a:schemeClr>
                </a:solidFill>
              </a:rPr>
              <a:t> персонал</a:t>
            </a:r>
            <a:r>
              <a:rPr lang="fr-FR" sz="4400" b="1" dirty="0">
                <a:solidFill>
                  <a:schemeClr val="accent1">
                    <a:lumMod val="50000"/>
                  </a:schemeClr>
                </a:solidFill>
              </a:rPr>
              <a:t>, </a:t>
            </a:r>
            <a:r>
              <a:rPr lang="uk-UA" sz="4400" b="1" dirty="0">
                <a:solidFill>
                  <a:schemeClr val="accent1">
                    <a:lumMod val="50000"/>
                  </a:schemeClr>
                </a:solidFill>
              </a:rPr>
              <a:t>отримувачі послуг</a:t>
            </a:r>
            <a:r>
              <a:rPr lang="fr-FR" sz="4400" b="1" dirty="0">
                <a:solidFill>
                  <a:schemeClr val="accent1">
                    <a:lumMod val="50000"/>
                  </a:schemeClr>
                </a:solidFill>
              </a:rPr>
              <a:t>, </a:t>
            </a:r>
            <a:r>
              <a:rPr lang="uk-UA" sz="4400" b="1" dirty="0">
                <a:solidFill>
                  <a:schemeClr val="accent1">
                    <a:lumMod val="50000"/>
                  </a:schemeClr>
                </a:solidFill>
              </a:rPr>
              <a:t>населення </a:t>
            </a:r>
            <a:endParaRPr lang="fr-FR" sz="4400" b="1" dirty="0">
              <a:solidFill>
                <a:schemeClr val="accent1">
                  <a:lumMod val="50000"/>
                </a:schemeClr>
              </a:solidFill>
            </a:endParaRPr>
          </a:p>
          <a:p>
            <a:endParaRPr lang="uk-UA" dirty="0"/>
          </a:p>
        </p:txBody>
      </p:sp>
      <p:pic>
        <p:nvPicPr>
          <p:cNvPr id="4" name="Рисунок 3">
            <a:extLst>
              <a:ext uri="{FF2B5EF4-FFF2-40B4-BE49-F238E27FC236}">
                <a16:creationId xmlns:a16="http://schemas.microsoft.com/office/drawing/2014/main" id="{ECC77161-8AA5-4AFD-93B7-C371461590B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F4EEEC4E-DAD5-4870-A3FD-1D9F7C875D1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3081" y="729447"/>
            <a:ext cx="8229600" cy="1143000"/>
          </a:xfrm>
        </p:spPr>
        <p:txBody>
          <a:bodyPr/>
          <a:lstStyle/>
          <a:p>
            <a:r>
              <a:rPr lang="uk-UA" b="1" dirty="0">
                <a:solidFill>
                  <a:srgbClr val="FF0000"/>
                </a:solidFill>
              </a:rPr>
              <a:t>Методи збору інформації</a:t>
            </a:r>
            <a:r>
              <a:rPr lang="fr-FR" b="1" dirty="0">
                <a:solidFill>
                  <a:srgbClr val="FF0000"/>
                </a:solidFill>
              </a:rPr>
              <a:t> </a:t>
            </a:r>
            <a:endParaRPr lang="uk-UA" b="1" dirty="0">
              <a:solidFill>
                <a:srgbClr val="FF0000"/>
              </a:solidFill>
            </a:endParaRPr>
          </a:p>
        </p:txBody>
      </p:sp>
      <p:sp>
        <p:nvSpPr>
          <p:cNvPr id="3" name="Содержимое 2"/>
          <p:cNvSpPr>
            <a:spLocks noGrp="1"/>
          </p:cNvSpPr>
          <p:nvPr>
            <p:ph idx="1"/>
          </p:nvPr>
        </p:nvSpPr>
        <p:spPr>
          <a:xfrm>
            <a:off x="464025" y="1988840"/>
            <a:ext cx="8229600" cy="4525963"/>
          </a:xfrm>
        </p:spPr>
        <p:txBody>
          <a:bodyPr>
            <a:normAutofit lnSpcReduction="10000"/>
          </a:bodyPr>
          <a:lstStyle/>
          <a:p>
            <a:r>
              <a:rPr lang="uk-UA" dirty="0">
                <a:solidFill>
                  <a:schemeClr val="tx2">
                    <a:lumMod val="50000"/>
                  </a:schemeClr>
                </a:solidFill>
              </a:rPr>
              <a:t>опитування</a:t>
            </a:r>
            <a:r>
              <a:rPr lang="ru-RU" dirty="0">
                <a:solidFill>
                  <a:schemeClr val="tx2">
                    <a:lumMod val="50000"/>
                  </a:schemeClr>
                </a:solidFill>
              </a:rPr>
              <a:t>/анкетування отримувачів соціальних послуг та/або їх законних представників;</a:t>
            </a:r>
            <a:endParaRPr lang="fr-FR" dirty="0">
              <a:solidFill>
                <a:schemeClr val="tx2">
                  <a:lumMod val="50000"/>
                </a:schemeClr>
              </a:solidFill>
            </a:endParaRPr>
          </a:p>
          <a:p>
            <a:r>
              <a:rPr lang="ru-RU" dirty="0">
                <a:solidFill>
                  <a:schemeClr val="tx2">
                    <a:lumMod val="50000"/>
                  </a:schemeClr>
                </a:solidFill>
              </a:rPr>
              <a:t>спостереження за процесом надання соціальних послуг;</a:t>
            </a:r>
            <a:endParaRPr lang="fr-FR" dirty="0">
              <a:solidFill>
                <a:schemeClr val="tx2">
                  <a:lumMod val="50000"/>
                </a:schemeClr>
              </a:solidFill>
            </a:endParaRPr>
          </a:p>
          <a:p>
            <a:r>
              <a:rPr lang="ru-RU" dirty="0">
                <a:solidFill>
                  <a:schemeClr val="tx2">
                    <a:lumMod val="50000"/>
                  </a:schemeClr>
                </a:solidFill>
              </a:rPr>
              <a:t>бесіда/співбесіда з персоналом суб’єкта, що надає соціальні послуги;</a:t>
            </a:r>
          </a:p>
          <a:p>
            <a:r>
              <a:rPr lang="ru-RU" dirty="0">
                <a:solidFill>
                  <a:schemeClr val="tx2">
                    <a:lumMod val="50000"/>
                  </a:schemeClr>
                </a:solidFill>
              </a:rPr>
              <a:t>вивчення документації, у тому числі звернень отримувачів соціальних послуг.</a:t>
            </a:r>
            <a:endParaRPr lang="fr-FR" dirty="0">
              <a:solidFill>
                <a:schemeClr val="tx2">
                  <a:lumMod val="50000"/>
                </a:schemeClr>
              </a:solidFill>
            </a:endParaRPr>
          </a:p>
          <a:p>
            <a:endParaRPr lang="uk-UA" dirty="0"/>
          </a:p>
        </p:txBody>
      </p:sp>
      <p:pic>
        <p:nvPicPr>
          <p:cNvPr id="4" name="Рисунок 3">
            <a:extLst>
              <a:ext uri="{FF2B5EF4-FFF2-40B4-BE49-F238E27FC236}">
                <a16:creationId xmlns:a16="http://schemas.microsoft.com/office/drawing/2014/main" id="{250A6C89-32DC-4357-AA9C-E48D3B45D34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959E79E3-F1BD-455E-AED0-9AAC97A9A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13881" y="6062991"/>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7672" y="1001694"/>
            <a:ext cx="8229600" cy="1143000"/>
          </a:xfrm>
        </p:spPr>
        <p:txBody>
          <a:bodyPr>
            <a:normAutofit/>
          </a:bodyPr>
          <a:lstStyle/>
          <a:p>
            <a:r>
              <a:rPr lang="uk-UA" sz="5400" b="1" dirty="0">
                <a:solidFill>
                  <a:srgbClr val="FF0000"/>
                </a:solidFill>
              </a:rPr>
              <a:t>Умови залучення </a:t>
            </a:r>
            <a:r>
              <a:rPr lang="uk-UA" sz="5400" b="1" dirty="0" err="1">
                <a:solidFill>
                  <a:srgbClr val="FF0000"/>
                </a:solidFill>
              </a:rPr>
              <a:t>суб</a:t>
            </a:r>
            <a:r>
              <a:rPr lang="en-US" sz="5400" b="1" dirty="0">
                <a:solidFill>
                  <a:srgbClr val="FF0000"/>
                </a:solidFill>
              </a:rPr>
              <a:t>’</a:t>
            </a:r>
            <a:r>
              <a:rPr lang="uk-UA" sz="5400" b="1" dirty="0">
                <a:solidFill>
                  <a:srgbClr val="FF0000"/>
                </a:solidFill>
              </a:rPr>
              <a:t>єктів</a:t>
            </a:r>
          </a:p>
        </p:txBody>
      </p:sp>
      <p:sp>
        <p:nvSpPr>
          <p:cNvPr id="3" name="Содержимое 2"/>
          <p:cNvSpPr>
            <a:spLocks noGrp="1"/>
          </p:cNvSpPr>
          <p:nvPr>
            <p:ph idx="1"/>
          </p:nvPr>
        </p:nvSpPr>
        <p:spPr>
          <a:xfrm>
            <a:off x="457200" y="2332037"/>
            <a:ext cx="8229600" cy="4337323"/>
          </a:xfrm>
        </p:spPr>
        <p:txBody>
          <a:bodyPr>
            <a:normAutofit fontScale="85000" lnSpcReduction="20000"/>
          </a:bodyPr>
          <a:lstStyle/>
          <a:p>
            <a:pPr algn="just">
              <a:defRPr/>
            </a:pPr>
            <a:r>
              <a:rPr lang="ru-RU" dirty="0">
                <a:solidFill>
                  <a:schemeClr val="accent1">
                    <a:lumMod val="50000"/>
                  </a:schemeClr>
                </a:solidFill>
              </a:rPr>
              <a:t>розробити та впровадити процедуру консультацій з отримувачами соціальної послуги, членами їх сімей, законними представниками щодо відповідності наданих соціальних послуг вимогам, встановленим у державних стандартах соціальних послуг</a:t>
            </a:r>
          </a:p>
          <a:p>
            <a:pPr algn="just">
              <a:defRPr/>
            </a:pPr>
            <a:endParaRPr lang="fr-FR" dirty="0">
              <a:solidFill>
                <a:schemeClr val="accent1">
                  <a:lumMod val="50000"/>
                </a:schemeClr>
              </a:solidFill>
            </a:endParaRPr>
          </a:p>
          <a:p>
            <a:pPr algn="just">
              <a:defRPr/>
            </a:pPr>
            <a:r>
              <a:rPr lang="ru-RU" dirty="0">
                <a:solidFill>
                  <a:schemeClr val="accent1">
                    <a:lumMod val="50000"/>
                  </a:schemeClr>
                </a:solidFill>
              </a:rPr>
              <a:t>призначити особу, яка відповідатиме за організацію і проведення оцінки якості соціальних послуг на постійній основі та розроблення анкет, опитувальників для вивчення рівня задоволення отримувачів соціальних послуг, їх заповнення і аналіз</a:t>
            </a:r>
          </a:p>
          <a:p>
            <a:endParaRPr lang="uk-UA" dirty="0"/>
          </a:p>
        </p:txBody>
      </p:sp>
      <p:pic>
        <p:nvPicPr>
          <p:cNvPr id="4" name="Рисунок 3">
            <a:extLst>
              <a:ext uri="{FF2B5EF4-FFF2-40B4-BE49-F238E27FC236}">
                <a16:creationId xmlns:a16="http://schemas.microsoft.com/office/drawing/2014/main" id="{AAD9533F-46B7-43E7-86CA-36A846C794E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CE8504D2-835F-46DB-9075-5C0609F800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84368" y="6134137"/>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024" y="979806"/>
            <a:ext cx="8229600" cy="1143000"/>
          </a:xfrm>
        </p:spPr>
        <p:txBody>
          <a:bodyPr/>
          <a:lstStyle/>
          <a:p>
            <a:r>
              <a:rPr lang="uk-UA" sz="6600" b="1" dirty="0">
                <a:solidFill>
                  <a:srgbClr val="FF0000"/>
                </a:solidFill>
              </a:rPr>
              <a:t>Комісія </a:t>
            </a:r>
          </a:p>
        </p:txBody>
      </p:sp>
      <p:sp>
        <p:nvSpPr>
          <p:cNvPr id="3" name="Содержимое 2"/>
          <p:cNvSpPr>
            <a:spLocks noGrp="1"/>
          </p:cNvSpPr>
          <p:nvPr>
            <p:ph idx="1"/>
          </p:nvPr>
        </p:nvSpPr>
        <p:spPr>
          <a:xfrm>
            <a:off x="464024" y="2122806"/>
            <a:ext cx="8229600" cy="4525963"/>
          </a:xfrm>
        </p:spPr>
        <p:txBody>
          <a:bodyPr>
            <a:normAutofit lnSpcReduction="10000"/>
          </a:bodyPr>
          <a:lstStyle/>
          <a:p>
            <a:r>
              <a:rPr lang="uk-UA" dirty="0">
                <a:solidFill>
                  <a:schemeClr val="accent1">
                    <a:lumMod val="50000"/>
                  </a:schemeClr>
                </a:solidFill>
              </a:rPr>
              <a:t>Створення </a:t>
            </a:r>
            <a:r>
              <a:rPr lang="ru-RU" dirty="0">
                <a:solidFill>
                  <a:schemeClr val="accent1">
                    <a:lumMod val="50000"/>
                  </a:schemeClr>
                </a:solidFill>
              </a:rPr>
              <a:t>Комісії з оцінки якості соціальних послуг </a:t>
            </a:r>
            <a:r>
              <a:rPr lang="en-GB" dirty="0">
                <a:solidFill>
                  <a:schemeClr val="accent1">
                    <a:lumMod val="50000"/>
                  </a:schemeClr>
                </a:solidFill>
              </a:rPr>
              <a:t> </a:t>
            </a:r>
            <a:endParaRPr lang="fr-FR" dirty="0">
              <a:solidFill>
                <a:schemeClr val="accent1">
                  <a:lumMod val="50000"/>
                </a:schemeClr>
              </a:solidFill>
            </a:endParaRPr>
          </a:p>
          <a:p>
            <a:r>
              <a:rPr lang="ru-RU" dirty="0">
                <a:solidFill>
                  <a:schemeClr val="accent1">
                    <a:lumMod val="50000"/>
                  </a:schemeClr>
                </a:solidFill>
              </a:rPr>
              <a:t>Яка складається з керівника; працівників суб’єкта, що надає соціальні послуги; осіб, які отримують соціальні послуги; їх законних представників</a:t>
            </a:r>
          </a:p>
          <a:p>
            <a:r>
              <a:rPr lang="uk-UA" dirty="0">
                <a:solidFill>
                  <a:schemeClr val="accent1">
                    <a:lumMod val="50000"/>
                  </a:schemeClr>
                </a:solidFill>
              </a:rPr>
              <a:t>Орган, який відповідає за проведення внутрішньої оцінки та надає свою думку про результати зовнішньої оцінки</a:t>
            </a:r>
          </a:p>
        </p:txBody>
      </p:sp>
      <p:pic>
        <p:nvPicPr>
          <p:cNvPr id="4" name="Рисунок 3">
            <a:extLst>
              <a:ext uri="{FF2B5EF4-FFF2-40B4-BE49-F238E27FC236}">
                <a16:creationId xmlns:a16="http://schemas.microsoft.com/office/drawing/2014/main" id="{D3C52C9B-4039-4BD7-B8A4-5B200BDF0B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557B85A2-A323-42FD-9B16-8322C36C50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0376" y="908720"/>
            <a:ext cx="8229600" cy="1143000"/>
          </a:xfrm>
        </p:spPr>
        <p:txBody>
          <a:bodyPr>
            <a:normAutofit/>
          </a:bodyPr>
          <a:lstStyle/>
          <a:p>
            <a:r>
              <a:rPr lang="uk-UA" b="1" dirty="0">
                <a:solidFill>
                  <a:srgbClr val="FF0000"/>
                </a:solidFill>
              </a:rPr>
              <a:t>Заходи для покращення якості</a:t>
            </a:r>
          </a:p>
        </p:txBody>
      </p:sp>
      <p:sp>
        <p:nvSpPr>
          <p:cNvPr id="3" name="Содержимое 2"/>
          <p:cNvSpPr>
            <a:spLocks noGrp="1"/>
          </p:cNvSpPr>
          <p:nvPr>
            <p:ph idx="1"/>
          </p:nvPr>
        </p:nvSpPr>
        <p:spPr>
          <a:xfrm>
            <a:off x="654488" y="1844825"/>
            <a:ext cx="8043890" cy="4824536"/>
          </a:xfrm>
        </p:spPr>
        <p:txBody>
          <a:bodyPr>
            <a:noAutofit/>
          </a:bodyPr>
          <a:lstStyle/>
          <a:p>
            <a:r>
              <a:rPr lang="uk-UA" sz="2400" dirty="0">
                <a:solidFill>
                  <a:schemeClr val="accent1">
                    <a:lumMod val="50000"/>
                  </a:schemeClr>
                </a:solidFill>
              </a:rPr>
              <a:t>Заходи, що мають на меті досягнення завдання якості</a:t>
            </a:r>
          </a:p>
          <a:p>
            <a:r>
              <a:rPr lang="uk-UA" sz="2400" dirty="0">
                <a:solidFill>
                  <a:schemeClr val="accent1">
                    <a:lumMod val="50000"/>
                  </a:schemeClr>
                </a:solidFill>
              </a:rPr>
              <a:t> </a:t>
            </a:r>
            <a:r>
              <a:rPr lang="uk-UA" sz="2400" b="1" u="sng" dirty="0">
                <a:solidFill>
                  <a:schemeClr val="accent1">
                    <a:lumMod val="50000"/>
                  </a:schemeClr>
                </a:solidFill>
              </a:rPr>
              <a:t>Приклад</a:t>
            </a:r>
            <a:r>
              <a:rPr lang="fr-FR" sz="2400" b="1" u="sng" dirty="0">
                <a:solidFill>
                  <a:schemeClr val="accent1">
                    <a:lumMod val="50000"/>
                  </a:schemeClr>
                </a:solidFill>
              </a:rPr>
              <a:t>:</a:t>
            </a:r>
            <a:r>
              <a:rPr lang="fr-FR" sz="2400" dirty="0">
                <a:solidFill>
                  <a:schemeClr val="accent1">
                    <a:lumMod val="50000"/>
                  </a:schemeClr>
                </a:solidFill>
              </a:rPr>
              <a:t> «</a:t>
            </a:r>
            <a:r>
              <a:rPr lang="uk-UA" sz="2400" dirty="0">
                <a:solidFill>
                  <a:schemeClr val="accent1">
                    <a:lumMod val="50000"/>
                  </a:schemeClr>
                </a:solidFill>
              </a:rPr>
              <a:t>Існує документ,</a:t>
            </a:r>
            <a:r>
              <a:rPr lang="fr-FR" sz="2400" dirty="0">
                <a:solidFill>
                  <a:schemeClr val="accent1">
                    <a:lumMod val="50000"/>
                  </a:schemeClr>
                </a:solidFill>
              </a:rPr>
              <a:t> </a:t>
            </a:r>
            <a:r>
              <a:rPr lang="uk-UA" sz="2400" dirty="0">
                <a:solidFill>
                  <a:schemeClr val="accent1">
                    <a:lumMod val="50000"/>
                  </a:schemeClr>
                </a:solidFill>
              </a:rPr>
              <a:t>адаптований до відповідної категорії населення</a:t>
            </a:r>
            <a:r>
              <a:rPr lang="fr-FR" sz="2400" dirty="0">
                <a:solidFill>
                  <a:schemeClr val="accent1">
                    <a:lumMod val="50000"/>
                  </a:schemeClr>
                </a:solidFill>
              </a:rPr>
              <a:t>, </a:t>
            </a:r>
            <a:r>
              <a:rPr lang="uk-UA" sz="2400" dirty="0">
                <a:solidFill>
                  <a:schemeClr val="accent1">
                    <a:lumMod val="50000"/>
                  </a:schemeClr>
                </a:solidFill>
              </a:rPr>
              <a:t>який інформує отримувачів послуг про їхні права та який видається на початку обслуговування</a:t>
            </a:r>
            <a:r>
              <a:rPr lang="fr-FR" sz="2400" dirty="0">
                <a:solidFill>
                  <a:schemeClr val="accent1">
                    <a:lumMod val="50000"/>
                  </a:schemeClr>
                </a:solidFill>
              </a:rPr>
              <a:t>» = </a:t>
            </a:r>
            <a:r>
              <a:rPr lang="uk-UA" sz="2400" dirty="0">
                <a:solidFill>
                  <a:schemeClr val="accent1">
                    <a:lumMod val="50000"/>
                  </a:schemeClr>
                </a:solidFill>
              </a:rPr>
              <a:t>або цей документ не існує і його розробляють</a:t>
            </a:r>
            <a:r>
              <a:rPr lang="fr-FR" sz="2400" dirty="0">
                <a:solidFill>
                  <a:schemeClr val="accent1">
                    <a:lumMod val="50000"/>
                  </a:schemeClr>
                </a:solidFill>
              </a:rPr>
              <a:t>, </a:t>
            </a:r>
            <a:r>
              <a:rPr lang="uk-UA" sz="2400" dirty="0">
                <a:solidFill>
                  <a:schemeClr val="accent1">
                    <a:lumMod val="50000"/>
                  </a:schemeClr>
                </a:solidFill>
              </a:rPr>
              <a:t>або цей документ існує, але видається отримувачам не систематично</a:t>
            </a:r>
            <a:r>
              <a:rPr lang="fr-FR" sz="2400" dirty="0">
                <a:solidFill>
                  <a:schemeClr val="accent1">
                    <a:lumMod val="50000"/>
                  </a:schemeClr>
                </a:solidFill>
              </a:rPr>
              <a:t>,</a:t>
            </a:r>
            <a:r>
              <a:rPr lang="uk-UA" sz="2400" dirty="0">
                <a:solidFill>
                  <a:schemeClr val="accent1">
                    <a:lumMod val="50000"/>
                  </a:schemeClr>
                </a:solidFill>
              </a:rPr>
              <a:t> отже, в цьому випадку, треба зробити так, щоб його видавали постійно всім отримувачам послуг</a:t>
            </a:r>
            <a:r>
              <a:rPr lang="fr-FR" sz="2400" dirty="0">
                <a:solidFill>
                  <a:schemeClr val="accent1">
                    <a:lumMod val="50000"/>
                  </a:schemeClr>
                </a:solidFill>
              </a:rPr>
              <a:t>.</a:t>
            </a:r>
            <a:endParaRPr lang="uk-UA" sz="2400" dirty="0">
              <a:solidFill>
                <a:schemeClr val="accent1">
                  <a:lumMod val="50000"/>
                </a:schemeClr>
              </a:solidFill>
            </a:endParaRPr>
          </a:p>
          <a:p>
            <a:endParaRPr lang="fr-FR" sz="2400" dirty="0">
              <a:solidFill>
                <a:schemeClr val="accent1">
                  <a:lumMod val="50000"/>
                </a:schemeClr>
              </a:solidFill>
            </a:endParaRPr>
          </a:p>
          <a:p>
            <a:r>
              <a:rPr lang="uk-UA" sz="2400" dirty="0">
                <a:solidFill>
                  <a:schemeClr val="accent1">
                    <a:lumMod val="50000"/>
                  </a:schemeClr>
                </a:solidFill>
              </a:rPr>
              <a:t>Сукупність цих заходів складає План заходів для покращення якості послуг.</a:t>
            </a:r>
          </a:p>
        </p:txBody>
      </p:sp>
      <p:pic>
        <p:nvPicPr>
          <p:cNvPr id="4" name="Рисунок 3">
            <a:extLst>
              <a:ext uri="{FF2B5EF4-FFF2-40B4-BE49-F238E27FC236}">
                <a16:creationId xmlns:a16="http://schemas.microsoft.com/office/drawing/2014/main" id="{D1D31EF9-4DEE-47E8-B183-750BC56F87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DDAA86A8-B42B-4AEC-B1B6-5F77456224F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001694"/>
            <a:ext cx="8229600" cy="1143000"/>
          </a:xfrm>
        </p:spPr>
        <p:txBody>
          <a:bodyPr>
            <a:normAutofit fontScale="90000"/>
          </a:bodyPr>
          <a:lstStyle/>
          <a:p>
            <a:r>
              <a:rPr lang="uk-UA" b="1" dirty="0">
                <a:solidFill>
                  <a:srgbClr val="FF0000"/>
                </a:solidFill>
              </a:rPr>
              <a:t>Передумови ефективної оцінки якості </a:t>
            </a: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678793253"/>
              </p:ext>
            </p:extLst>
          </p:nvPr>
        </p:nvGraphicFramePr>
        <p:xfrm>
          <a:off x="347054" y="214941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a:extLst>
              <a:ext uri="{FF2B5EF4-FFF2-40B4-BE49-F238E27FC236}">
                <a16:creationId xmlns:a16="http://schemas.microsoft.com/office/drawing/2014/main" id="{6900118D-E52E-41FE-93A7-4D54E021BE7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08233"/>
            <a:ext cx="8229600" cy="1143000"/>
          </a:xfrm>
        </p:spPr>
        <p:txBody>
          <a:bodyPr>
            <a:normAutofit fontScale="90000"/>
          </a:bodyPr>
          <a:lstStyle/>
          <a:p>
            <a:br>
              <a:rPr lang="uk-UA" dirty="0"/>
            </a:br>
            <a:r>
              <a:rPr lang="uk-UA" b="1" dirty="0">
                <a:solidFill>
                  <a:srgbClr val="FF0000"/>
                </a:solidFill>
              </a:rPr>
              <a:t>Спеціальні завдання зовнішньої оцінки якості </a:t>
            </a:r>
            <a:br>
              <a:rPr lang="ru-RU" dirty="0"/>
            </a:br>
            <a:endParaRPr lang="uk-UA" dirty="0"/>
          </a:p>
        </p:txBody>
      </p:sp>
      <p:sp>
        <p:nvSpPr>
          <p:cNvPr id="3" name="Содержимое 2"/>
          <p:cNvSpPr>
            <a:spLocks noGrp="1"/>
          </p:cNvSpPr>
          <p:nvPr>
            <p:ph idx="1"/>
          </p:nvPr>
        </p:nvSpPr>
        <p:spPr>
          <a:xfrm>
            <a:off x="450376" y="2157772"/>
            <a:ext cx="8229600" cy="4525963"/>
          </a:xfrm>
        </p:spPr>
        <p:txBody>
          <a:bodyPr>
            <a:normAutofit lnSpcReduction="10000"/>
          </a:bodyPr>
          <a:lstStyle/>
          <a:p>
            <a:r>
              <a:rPr lang="uk-UA" dirty="0">
                <a:solidFill>
                  <a:schemeClr val="accent1">
                    <a:lumMod val="50000"/>
                  </a:schemeClr>
                </a:solidFill>
              </a:rPr>
              <a:t>дослідити наслідки внутрішньої оцінки якості із застосуванням </a:t>
            </a:r>
            <a:r>
              <a:rPr lang="uk-UA" dirty="0" err="1">
                <a:solidFill>
                  <a:schemeClr val="accent1">
                    <a:lumMod val="50000"/>
                  </a:schemeClr>
                </a:solidFill>
              </a:rPr>
              <a:t>принципа</a:t>
            </a:r>
            <a:r>
              <a:rPr lang="uk-UA" dirty="0">
                <a:solidFill>
                  <a:schemeClr val="accent1">
                    <a:lumMod val="50000"/>
                  </a:schemeClr>
                </a:solidFill>
              </a:rPr>
              <a:t> постійного покращення якості;</a:t>
            </a:r>
            <a:endParaRPr lang="ru-RU" dirty="0">
              <a:solidFill>
                <a:schemeClr val="accent1">
                  <a:lumMod val="50000"/>
                </a:schemeClr>
              </a:solidFill>
            </a:endParaRPr>
          </a:p>
          <a:p>
            <a:r>
              <a:rPr lang="uk-UA" dirty="0">
                <a:solidFill>
                  <a:schemeClr val="accent1">
                    <a:lumMod val="50000"/>
                  </a:schemeClr>
                </a:solidFill>
              </a:rPr>
              <a:t>поглибити всі теми, які були недостатньо розвинуті під час  внутрішньої оцінки;</a:t>
            </a:r>
            <a:endParaRPr lang="ru-RU" dirty="0">
              <a:solidFill>
                <a:schemeClr val="accent1">
                  <a:lumMod val="50000"/>
                </a:schemeClr>
              </a:solidFill>
            </a:endParaRPr>
          </a:p>
          <a:p>
            <a:r>
              <a:rPr lang="uk-UA" dirty="0">
                <a:solidFill>
                  <a:schemeClr val="accent1">
                    <a:lumMod val="50000"/>
                  </a:schemeClr>
                </a:solidFill>
              </a:rPr>
              <a:t>надати загальну оцінку діяльності та якості послуг, що надаються отримувачам;</a:t>
            </a:r>
            <a:endParaRPr lang="ru-RU" dirty="0">
              <a:solidFill>
                <a:schemeClr val="accent1">
                  <a:lumMod val="50000"/>
                </a:schemeClr>
              </a:solidFill>
            </a:endParaRPr>
          </a:p>
          <a:p>
            <a:r>
              <a:rPr lang="uk-UA" dirty="0">
                <a:solidFill>
                  <a:schemeClr val="accent1">
                    <a:lumMod val="50000"/>
                  </a:schemeClr>
                </a:solidFill>
              </a:rPr>
              <a:t>розробити рекомендації для покращення якості послуг, що надаються.</a:t>
            </a:r>
            <a:endParaRPr lang="ru-RU" dirty="0">
              <a:solidFill>
                <a:schemeClr val="accent1">
                  <a:lumMod val="50000"/>
                </a:schemeClr>
              </a:solidFill>
            </a:endParaRPr>
          </a:p>
          <a:p>
            <a:endParaRPr lang="uk-UA" dirty="0"/>
          </a:p>
        </p:txBody>
      </p:sp>
      <p:pic>
        <p:nvPicPr>
          <p:cNvPr id="4" name="Рисунок 3">
            <a:extLst>
              <a:ext uri="{FF2B5EF4-FFF2-40B4-BE49-F238E27FC236}">
                <a16:creationId xmlns:a16="http://schemas.microsoft.com/office/drawing/2014/main" id="{8D1516D3-D57F-4D1C-9F1D-F8D8EDCEA6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BC3D8118-C574-410A-81E0-031A749765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028700"/>
            <a:ext cx="8229600" cy="1143000"/>
          </a:xfrm>
        </p:spPr>
        <p:txBody>
          <a:bodyPr>
            <a:normAutofit fontScale="90000"/>
          </a:bodyPr>
          <a:lstStyle/>
          <a:p>
            <a:r>
              <a:rPr lang="uk-UA" b="1" dirty="0">
                <a:solidFill>
                  <a:srgbClr val="FF0000"/>
                </a:solidFill>
              </a:rPr>
              <a:t>Методичні елементи зовнішньої оцінки</a:t>
            </a:r>
          </a:p>
        </p:txBody>
      </p:sp>
      <p:sp>
        <p:nvSpPr>
          <p:cNvPr id="3" name="Содержимое 2"/>
          <p:cNvSpPr>
            <a:spLocks noGrp="1"/>
          </p:cNvSpPr>
          <p:nvPr>
            <p:ph idx="1"/>
          </p:nvPr>
        </p:nvSpPr>
        <p:spPr>
          <a:xfrm>
            <a:off x="457200" y="2232147"/>
            <a:ext cx="8229600" cy="4525963"/>
          </a:xfrm>
        </p:spPr>
        <p:txBody>
          <a:bodyPr/>
          <a:lstStyle/>
          <a:p>
            <a:r>
              <a:rPr lang="uk-UA" dirty="0">
                <a:solidFill>
                  <a:schemeClr val="accent1">
                    <a:lumMod val="50000"/>
                  </a:schemeClr>
                </a:solidFill>
              </a:rPr>
              <a:t>Хто є зовнішніми оцінювачами</a:t>
            </a:r>
            <a:r>
              <a:rPr lang="fr-FR" dirty="0">
                <a:solidFill>
                  <a:schemeClr val="accent1">
                    <a:lumMod val="50000"/>
                  </a:schemeClr>
                </a:solidFill>
              </a:rPr>
              <a:t>?</a:t>
            </a:r>
          </a:p>
          <a:p>
            <a:r>
              <a:rPr lang="uk-UA" dirty="0">
                <a:solidFill>
                  <a:schemeClr val="accent1">
                    <a:lumMod val="50000"/>
                  </a:schemeClr>
                </a:solidFill>
              </a:rPr>
              <a:t>Надання документації оцінювачу</a:t>
            </a:r>
            <a:endParaRPr lang="fr-FR" dirty="0">
              <a:solidFill>
                <a:schemeClr val="accent1">
                  <a:lumMod val="50000"/>
                </a:schemeClr>
              </a:solidFill>
            </a:endParaRPr>
          </a:p>
          <a:p>
            <a:r>
              <a:rPr lang="uk-UA" dirty="0">
                <a:solidFill>
                  <a:schemeClr val="accent1">
                    <a:lumMod val="50000"/>
                  </a:schemeClr>
                </a:solidFill>
              </a:rPr>
              <a:t>Визначення напрямів, що підлягають оцінці</a:t>
            </a:r>
            <a:endParaRPr lang="fr-FR" dirty="0">
              <a:solidFill>
                <a:schemeClr val="accent1">
                  <a:lumMod val="50000"/>
                </a:schemeClr>
              </a:solidFill>
            </a:endParaRPr>
          </a:p>
          <a:p>
            <a:r>
              <a:rPr lang="uk-UA" dirty="0">
                <a:solidFill>
                  <a:schemeClr val="accent1">
                    <a:lumMod val="50000"/>
                  </a:schemeClr>
                </a:solidFill>
              </a:rPr>
              <a:t>Збір даних</a:t>
            </a:r>
            <a:endParaRPr lang="fr-FR" dirty="0">
              <a:solidFill>
                <a:schemeClr val="accent1">
                  <a:lumMod val="50000"/>
                </a:schemeClr>
              </a:solidFill>
            </a:endParaRPr>
          </a:p>
          <a:p>
            <a:r>
              <a:rPr lang="uk-UA" dirty="0">
                <a:solidFill>
                  <a:schemeClr val="accent1">
                    <a:lumMod val="50000"/>
                  </a:schemeClr>
                </a:solidFill>
              </a:rPr>
              <a:t>Процедура, що передбачає обговорення двома сторонами</a:t>
            </a:r>
            <a:endParaRPr lang="fr-FR" dirty="0">
              <a:solidFill>
                <a:schemeClr val="accent1">
                  <a:lumMod val="50000"/>
                </a:schemeClr>
              </a:solidFill>
            </a:endParaRPr>
          </a:p>
          <a:p>
            <a:r>
              <a:rPr lang="uk-UA" dirty="0">
                <a:solidFill>
                  <a:schemeClr val="accent1">
                    <a:lumMod val="50000"/>
                  </a:schemeClr>
                </a:solidFill>
              </a:rPr>
              <a:t>Звіт зовнішньої оцінки</a:t>
            </a:r>
            <a:endParaRPr lang="fr-FR" dirty="0">
              <a:solidFill>
                <a:schemeClr val="accent1">
                  <a:lumMod val="50000"/>
                </a:schemeClr>
              </a:solidFill>
            </a:endParaRPr>
          </a:p>
          <a:p>
            <a:endParaRPr lang="uk-UA" dirty="0"/>
          </a:p>
        </p:txBody>
      </p:sp>
      <p:pic>
        <p:nvPicPr>
          <p:cNvPr id="4" name="Рисунок 3">
            <a:extLst>
              <a:ext uri="{FF2B5EF4-FFF2-40B4-BE49-F238E27FC236}">
                <a16:creationId xmlns:a16="http://schemas.microsoft.com/office/drawing/2014/main" id="{72D11200-7B25-45EE-B86C-3E2DB06477D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B5F8ABBD-7D97-456F-8A5A-2E1CD42F9C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sp>
        <p:nvSpPr>
          <p:cNvPr id="5" name="Заголовок 1"/>
          <p:cNvSpPr>
            <a:spLocks noGrp="1"/>
          </p:cNvSpPr>
          <p:nvPr>
            <p:ph idx="1"/>
          </p:nvPr>
        </p:nvSpPr>
        <p:spPr>
          <a:xfrm>
            <a:off x="785786" y="1142984"/>
            <a:ext cx="8115328" cy="5197493"/>
          </a:xfrm>
        </p:spPr>
        <p:txBody>
          <a:bodyPr>
            <a:normAutofit fontScale="25000" lnSpcReduction="20000"/>
          </a:bodyPr>
          <a:lstStyle/>
          <a:p>
            <a:pPr algn="ctr">
              <a:buNone/>
            </a:pPr>
            <a:r>
              <a:rPr lang="ru-RU" altLang="uk-UA" sz="12800" b="1" dirty="0">
                <a:solidFill>
                  <a:srgbClr val="FF0000"/>
                </a:solidFill>
              </a:rPr>
              <a:t>ПЕРЕВАГИ НОВОЇ РЕДАКЦІЇ ЗАКОНУ УКРАЇНИ</a:t>
            </a:r>
          </a:p>
          <a:p>
            <a:pPr lvl="2">
              <a:buNone/>
            </a:pPr>
            <a:r>
              <a:rPr lang="ru-RU" altLang="uk-UA" sz="9800" b="1" dirty="0">
                <a:solidFill>
                  <a:srgbClr val="FF0000"/>
                </a:solidFill>
              </a:rPr>
              <a:t>   </a:t>
            </a:r>
          </a:p>
          <a:p>
            <a:pPr lvl="2" algn="ctr">
              <a:buNone/>
            </a:pPr>
            <a:r>
              <a:rPr lang="ru-RU" altLang="uk-UA" sz="3200" b="1" dirty="0">
                <a:solidFill>
                  <a:srgbClr val="FF0000"/>
                </a:solidFill>
              </a:rPr>
              <a:t>     </a:t>
            </a:r>
            <a:r>
              <a:rPr lang="uk-UA" altLang="uk-UA" sz="14400" b="1" dirty="0">
                <a:solidFill>
                  <a:srgbClr val="262626"/>
                </a:solidFill>
                <a:latin typeface="Calibri" pitchFamily="34" charset="0"/>
                <a:cs typeface="Times New Roman" pitchFamily="18" charset="0"/>
              </a:rPr>
              <a:t>Доступність послуг та прозорість процесу  їх         надання, захист прав отримувачів</a:t>
            </a:r>
          </a:p>
          <a:p>
            <a:pPr lvl="2">
              <a:buNone/>
            </a:pPr>
            <a:endParaRPr lang="uk-UA" altLang="uk-UA" sz="14400" dirty="0">
              <a:solidFill>
                <a:srgbClr val="262626"/>
              </a:solidFill>
              <a:latin typeface="Calibri" pitchFamily="34" charset="0"/>
              <a:cs typeface="Times New Roman" pitchFamily="18" charset="0"/>
            </a:endParaRPr>
          </a:p>
          <a:p>
            <a:pPr lvl="2">
              <a:buNone/>
            </a:pPr>
            <a:endParaRPr lang="uk-UA" altLang="uk-UA" sz="14400" dirty="0">
              <a:solidFill>
                <a:srgbClr val="262626"/>
              </a:solidFill>
              <a:latin typeface="Calibri" pitchFamily="34" charset="0"/>
              <a:cs typeface="Times New Roman" pitchFamily="18" charset="0"/>
            </a:endParaRPr>
          </a:p>
          <a:p>
            <a:pPr lvl="2" algn="ctr">
              <a:buNone/>
            </a:pPr>
            <a:r>
              <a:rPr lang="uk-UA" altLang="uk-UA" sz="14400" b="1" dirty="0">
                <a:solidFill>
                  <a:srgbClr val="262626"/>
                </a:solidFill>
                <a:latin typeface="Calibri" pitchFamily="34" charset="0"/>
                <a:cs typeface="Times New Roman" pitchFamily="18" charset="0"/>
              </a:rPr>
              <a:t>Удосконалення управління системою в умовах децентралізації та оптимізація видатків </a:t>
            </a:r>
          </a:p>
          <a:p>
            <a:pPr lvl="2">
              <a:buNone/>
            </a:pPr>
            <a:endParaRPr lang="uk-UA" altLang="uk-UA" sz="14400" b="1" dirty="0">
              <a:solidFill>
                <a:srgbClr val="262626"/>
              </a:solidFill>
              <a:latin typeface="Calibri" pitchFamily="34" charset="0"/>
              <a:cs typeface="Times New Roman" pitchFamily="18" charset="0"/>
            </a:endParaRPr>
          </a:p>
          <a:p>
            <a:pPr>
              <a:buNone/>
            </a:pPr>
            <a:br>
              <a:rPr lang="ru-RU" altLang="uk-UA" b="1" dirty="0">
                <a:solidFill>
                  <a:srgbClr val="FF0000"/>
                </a:solidFill>
              </a:rPr>
            </a:br>
            <a:endParaRPr lang="uk-UA" altLang="uk-UA" b="1" dirty="0">
              <a:solidFill>
                <a:srgbClr val="FF0000"/>
              </a:solidFill>
            </a:endParaRPr>
          </a:p>
        </p:txBody>
      </p:sp>
      <p:pic>
        <p:nvPicPr>
          <p:cNvPr id="6" name="Изображение 1" descr="044-available.png"/>
          <p:cNvPicPr>
            <a:picLocks noChangeAspect="1"/>
          </p:cNvPicPr>
          <p:nvPr/>
        </p:nvPicPr>
        <p:blipFill>
          <a:blip r:embed="rId3"/>
          <a:srcRect/>
          <a:stretch>
            <a:fillRect/>
          </a:stretch>
        </p:blipFill>
        <p:spPr bwMode="auto">
          <a:xfrm>
            <a:off x="714348" y="2063905"/>
            <a:ext cx="1220570" cy="1438120"/>
          </a:xfrm>
          <a:prstGeom prst="rect">
            <a:avLst/>
          </a:prstGeom>
          <a:noFill/>
          <a:ln w="9525">
            <a:noFill/>
            <a:miter lim="800000"/>
            <a:headEnd/>
            <a:tailEnd/>
          </a:ln>
        </p:spPr>
      </p:pic>
      <p:pic>
        <p:nvPicPr>
          <p:cNvPr id="7" name="Изображение 6" descr="022-technical-support.png"/>
          <p:cNvPicPr>
            <a:picLocks noChangeAspect="1"/>
          </p:cNvPicPr>
          <p:nvPr/>
        </p:nvPicPr>
        <p:blipFill>
          <a:blip r:embed="rId4"/>
          <a:srcRect/>
          <a:stretch>
            <a:fillRect/>
          </a:stretch>
        </p:blipFill>
        <p:spPr bwMode="auto">
          <a:xfrm>
            <a:off x="714024" y="4500570"/>
            <a:ext cx="1249699" cy="1252530"/>
          </a:xfrm>
          <a:prstGeom prst="rect">
            <a:avLst/>
          </a:prstGeom>
          <a:noFill/>
          <a:ln w="9525">
            <a:noFill/>
            <a:miter lim="800000"/>
            <a:headEnd/>
            <a:tailEnd/>
          </a:ln>
        </p:spPr>
      </p:pic>
      <p:pic>
        <p:nvPicPr>
          <p:cNvPr id="8" name="Рисунок 7">
            <a:extLst>
              <a:ext uri="{FF2B5EF4-FFF2-40B4-BE49-F238E27FC236}">
                <a16:creationId xmlns:a16="http://schemas.microsoft.com/office/drawing/2014/main" id="{7CD7C6D6-334F-42EF-838A-D6C05DBCF5D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7672" y="911567"/>
            <a:ext cx="8229600" cy="1143000"/>
          </a:xfrm>
        </p:spPr>
        <p:txBody>
          <a:bodyPr>
            <a:noAutofit/>
          </a:bodyPr>
          <a:lstStyle/>
          <a:p>
            <a:br>
              <a:rPr lang="uk-UA" sz="4800" b="1" dirty="0">
                <a:solidFill>
                  <a:srgbClr val="FF0000"/>
                </a:solidFill>
              </a:rPr>
            </a:br>
            <a:r>
              <a:rPr lang="uk-UA" sz="4800" b="1" dirty="0">
                <a:solidFill>
                  <a:srgbClr val="FF0000"/>
                </a:solidFill>
              </a:rPr>
              <a:t>Наслідки оцінок якості</a:t>
            </a:r>
            <a:br>
              <a:rPr lang="ru-RU" sz="4800" b="1" dirty="0">
                <a:solidFill>
                  <a:srgbClr val="FF0000"/>
                </a:solidFill>
              </a:rPr>
            </a:br>
            <a:endParaRPr lang="uk-UA" sz="4800" b="1" dirty="0">
              <a:solidFill>
                <a:srgbClr val="FF0000"/>
              </a:solidFill>
            </a:endParaRPr>
          </a:p>
        </p:txBody>
      </p:sp>
      <p:sp>
        <p:nvSpPr>
          <p:cNvPr id="3" name="Содержимое 2"/>
          <p:cNvSpPr>
            <a:spLocks noGrp="1"/>
          </p:cNvSpPr>
          <p:nvPr>
            <p:ph idx="1"/>
          </p:nvPr>
        </p:nvSpPr>
        <p:spPr>
          <a:xfrm>
            <a:off x="561633" y="2093809"/>
            <a:ext cx="8229600" cy="4525963"/>
          </a:xfrm>
        </p:spPr>
        <p:txBody>
          <a:bodyPr/>
          <a:lstStyle/>
          <a:p>
            <a:r>
              <a:rPr lang="uk-UA" dirty="0">
                <a:solidFill>
                  <a:schemeClr val="accent1">
                    <a:lumMod val="50000"/>
                  </a:schemeClr>
                </a:solidFill>
              </a:rPr>
              <a:t>Виконавчими органами забезпечується збір та аналіз звітів внутрішньої та зовнішньої оцінки.</a:t>
            </a:r>
            <a:endParaRPr lang="ru-RU" dirty="0">
              <a:solidFill>
                <a:schemeClr val="accent1">
                  <a:lumMod val="50000"/>
                </a:schemeClr>
              </a:solidFill>
            </a:endParaRPr>
          </a:p>
          <a:p>
            <a:r>
              <a:rPr lang="uk-UA" dirty="0">
                <a:solidFill>
                  <a:schemeClr val="accent1">
                    <a:lumMod val="50000"/>
                  </a:schemeClr>
                </a:solidFill>
              </a:rPr>
              <a:t>Виконавчі органи забезпечують підготовку та оприлюднення щорічного звіту про стан якості соціальних послуг. Ці органи готують заходи, необхідні для покращення якості соціальних послуг.</a:t>
            </a:r>
            <a:endParaRPr lang="ru-RU" dirty="0">
              <a:solidFill>
                <a:schemeClr val="accent1">
                  <a:lumMod val="50000"/>
                </a:schemeClr>
              </a:solidFill>
            </a:endParaRPr>
          </a:p>
          <a:p>
            <a:endParaRPr lang="uk-UA" dirty="0"/>
          </a:p>
        </p:txBody>
      </p:sp>
      <p:pic>
        <p:nvPicPr>
          <p:cNvPr id="4" name="Рисунок 3">
            <a:extLst>
              <a:ext uri="{FF2B5EF4-FFF2-40B4-BE49-F238E27FC236}">
                <a16:creationId xmlns:a16="http://schemas.microsoft.com/office/drawing/2014/main" id="{E8087529-BF8B-4CFC-B4F1-5D9D8D89855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8F1E9C22-0B0A-4DBC-AC9C-E859C0E7792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01694"/>
            <a:ext cx="8229600" cy="1143000"/>
          </a:xfrm>
        </p:spPr>
        <p:txBody>
          <a:bodyPr>
            <a:normAutofit fontScale="90000"/>
          </a:bodyPr>
          <a:lstStyle/>
          <a:p>
            <a:r>
              <a:rPr lang="uk-UA" b="1" dirty="0">
                <a:solidFill>
                  <a:srgbClr val="FF0000"/>
                </a:solidFill>
              </a:rPr>
              <a:t>Наслідки оцінок якості</a:t>
            </a:r>
            <a:br>
              <a:rPr lang="ru-RU" b="1" dirty="0">
                <a:solidFill>
                  <a:srgbClr val="FF0000"/>
                </a:solidFill>
              </a:rPr>
            </a:br>
            <a:endParaRPr lang="uk-UA" dirty="0"/>
          </a:p>
        </p:txBody>
      </p:sp>
      <p:sp>
        <p:nvSpPr>
          <p:cNvPr id="3" name="Содержимое 2"/>
          <p:cNvSpPr>
            <a:spLocks noGrp="1"/>
          </p:cNvSpPr>
          <p:nvPr>
            <p:ph idx="1"/>
          </p:nvPr>
        </p:nvSpPr>
        <p:spPr>
          <a:xfrm>
            <a:off x="423081" y="2115697"/>
            <a:ext cx="8229600" cy="4525963"/>
          </a:xfrm>
        </p:spPr>
        <p:txBody>
          <a:bodyPr>
            <a:normAutofit fontScale="92500" lnSpcReduction="20000"/>
          </a:bodyPr>
          <a:lstStyle/>
          <a:p>
            <a:pPr algn="just"/>
            <a:r>
              <a:rPr lang="uk-UA" b="1" dirty="0">
                <a:solidFill>
                  <a:schemeClr val="accent1">
                    <a:lumMod val="50000"/>
                  </a:schemeClr>
                </a:solidFill>
              </a:rPr>
              <a:t>Результати оцінки якості </a:t>
            </a:r>
            <a:r>
              <a:rPr lang="uk-UA" dirty="0">
                <a:solidFill>
                  <a:schemeClr val="accent1">
                    <a:lumMod val="50000"/>
                  </a:schemeClr>
                </a:solidFill>
              </a:rPr>
              <a:t>соціальних послуг, у тому числі </a:t>
            </a:r>
            <a:r>
              <a:rPr lang="uk-UA" b="1" dirty="0">
                <a:solidFill>
                  <a:schemeClr val="accent1">
                    <a:lumMod val="50000"/>
                  </a:schemeClr>
                </a:solidFill>
              </a:rPr>
              <a:t>остаточний звіт </a:t>
            </a:r>
            <a:r>
              <a:rPr lang="uk-UA" dirty="0">
                <a:solidFill>
                  <a:schemeClr val="accent1">
                    <a:lumMod val="50000"/>
                  </a:schemeClr>
                </a:solidFill>
              </a:rPr>
              <a:t>про проведення зовнішньої оцінки, </a:t>
            </a:r>
            <a:r>
              <a:rPr lang="uk-UA" b="1" dirty="0">
                <a:solidFill>
                  <a:schemeClr val="accent1">
                    <a:lumMod val="50000"/>
                  </a:schemeClr>
                </a:solidFill>
              </a:rPr>
              <a:t>доводяться до відома </a:t>
            </a:r>
            <a:r>
              <a:rPr lang="uk-UA" dirty="0">
                <a:solidFill>
                  <a:schemeClr val="accent1">
                    <a:lumMod val="50000"/>
                  </a:schemeClr>
                </a:solidFill>
              </a:rPr>
              <a:t>персоналу надавача соціальних послуг, отримувачів соціальних послуг, жителів адміністративно-територіальної одиниці, на території якої діє надавач соціальних послуг, шляхом розміщення в офіційних друкованих виданнях, на офіційному </a:t>
            </a:r>
            <a:r>
              <a:rPr lang="uk-UA" dirty="0" err="1">
                <a:solidFill>
                  <a:schemeClr val="accent1">
                    <a:lumMod val="50000"/>
                  </a:schemeClr>
                </a:solidFill>
              </a:rPr>
              <a:t>веб-сайті</a:t>
            </a:r>
            <a:r>
              <a:rPr lang="uk-UA" dirty="0">
                <a:solidFill>
                  <a:schemeClr val="accent1">
                    <a:lumMod val="50000"/>
                  </a:schemeClr>
                </a:solidFill>
              </a:rPr>
              <a:t>, на єдиному державному </a:t>
            </a:r>
            <a:r>
              <a:rPr lang="uk-UA" dirty="0" err="1">
                <a:solidFill>
                  <a:schemeClr val="accent1">
                    <a:lumMod val="50000"/>
                  </a:schemeClr>
                </a:solidFill>
              </a:rPr>
              <a:t>веб-порталі</a:t>
            </a:r>
            <a:r>
              <a:rPr lang="uk-UA" dirty="0">
                <a:solidFill>
                  <a:schemeClr val="accent1">
                    <a:lumMod val="50000"/>
                  </a:schemeClr>
                </a:solidFill>
              </a:rPr>
              <a:t> відкритих даних, інформаційних стендах або в будь-який інший спосіб. </a:t>
            </a:r>
          </a:p>
        </p:txBody>
      </p:sp>
      <p:pic>
        <p:nvPicPr>
          <p:cNvPr id="4" name="Рисунок 3">
            <a:extLst>
              <a:ext uri="{FF2B5EF4-FFF2-40B4-BE49-F238E27FC236}">
                <a16:creationId xmlns:a16="http://schemas.microsoft.com/office/drawing/2014/main" id="{73282665-1A94-4D87-94FA-8AE81E377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1E86B2D7-988B-4E68-8EAF-49808B3229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6190777"/>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Содержимое 2"/>
          <p:cNvSpPr>
            <a:spLocks noGrp="1"/>
          </p:cNvSpPr>
          <p:nvPr>
            <p:ph idx="1"/>
          </p:nvPr>
        </p:nvSpPr>
        <p:spPr/>
        <p:txBody>
          <a:bodyPr/>
          <a:lstStyle/>
          <a:p>
            <a:endParaRPr lang="uk-UA" dirty="0"/>
          </a:p>
          <a:p>
            <a:pPr algn="ctr">
              <a:buNone/>
            </a:pPr>
            <a:r>
              <a:rPr lang="uk-UA" sz="5400" b="1" dirty="0">
                <a:solidFill>
                  <a:srgbClr val="FF0000"/>
                </a:solidFill>
                <a:effectLst>
                  <a:outerShdw blurRad="38100" dist="38100" dir="2700000" algn="tl">
                    <a:srgbClr val="000000">
                      <a:alpha val="43137"/>
                    </a:srgbClr>
                  </a:outerShdw>
                </a:effectLst>
              </a:rPr>
              <a:t>ДЯКУЮ ЗА УВАГУ</a:t>
            </a:r>
            <a:r>
              <a:rPr lang="en-US" sz="5400" b="1" dirty="0">
                <a:solidFill>
                  <a:srgbClr val="FF0000"/>
                </a:solidFill>
                <a:effectLst>
                  <a:outerShdw blurRad="38100" dist="38100" dir="2700000" algn="tl">
                    <a:srgbClr val="000000">
                      <a:alpha val="43137"/>
                    </a:srgbClr>
                  </a:outerShdw>
                </a:effectLst>
              </a:rPr>
              <a:t> </a:t>
            </a:r>
            <a:r>
              <a:rPr lang="uk-UA" sz="5400" b="1" dirty="0">
                <a:solidFill>
                  <a:srgbClr val="FF0000"/>
                </a:solidFill>
                <a:effectLst>
                  <a:outerShdw blurRad="38100" dist="38100" dir="2700000" algn="tl">
                    <a:srgbClr val="000000">
                      <a:alpha val="43137"/>
                    </a:srgbClr>
                  </a:outerShdw>
                </a:effectLst>
                <a:sym typeface="Wingdings" panose="05000000000000000000" pitchFamily="2" charset="2"/>
              </a:rPr>
              <a:t></a:t>
            </a:r>
            <a:br>
              <a:rPr lang="uk-UA" sz="5400" b="1" dirty="0">
                <a:solidFill>
                  <a:srgbClr val="FF0000"/>
                </a:solidFill>
                <a:effectLst>
                  <a:outerShdw blurRad="38100" dist="38100" dir="2700000" algn="tl">
                    <a:srgbClr val="000000">
                      <a:alpha val="43137"/>
                    </a:srgbClr>
                  </a:outerShdw>
                </a:effectLst>
                <a:sym typeface="Wingdings" panose="05000000000000000000" pitchFamily="2" charset="2"/>
              </a:rPr>
            </a:br>
            <a:br>
              <a:rPr lang="uk-UA" sz="5400" b="1" dirty="0">
                <a:solidFill>
                  <a:srgbClr val="FF0000"/>
                </a:solidFill>
                <a:effectLst>
                  <a:outerShdw blurRad="38100" dist="38100" dir="2700000" algn="tl">
                    <a:srgbClr val="000000">
                      <a:alpha val="43137"/>
                    </a:srgbClr>
                  </a:outerShdw>
                </a:effectLst>
                <a:sym typeface="Wingdings" panose="05000000000000000000" pitchFamily="2" charset="2"/>
              </a:rPr>
            </a:br>
            <a:r>
              <a:rPr lang="uk-UA" sz="5400" b="1" dirty="0">
                <a:solidFill>
                  <a:srgbClr val="FF0000"/>
                </a:solidFill>
                <a:effectLst>
                  <a:outerShdw blurRad="38100" dist="38100" dir="2700000" algn="tl">
                    <a:srgbClr val="000000">
                      <a:alpha val="43137"/>
                    </a:srgbClr>
                  </a:outerShdw>
                </a:effectLst>
                <a:sym typeface="Wingdings" panose="05000000000000000000" pitchFamily="2" charset="2"/>
              </a:rPr>
              <a:t>Волинець Людмила</a:t>
            </a:r>
            <a:endParaRPr lang="uk-UA" sz="54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4480" y="214290"/>
            <a:ext cx="5825490" cy="813054"/>
          </a:xfrm>
          <a:prstGeom prst="rect">
            <a:avLst/>
          </a:prstGeom>
        </p:spPr>
      </p:pic>
      <p:pic>
        <p:nvPicPr>
          <p:cNvPr id="5" name="Рисунок 4">
            <a:extLst>
              <a:ext uri="{FF2B5EF4-FFF2-40B4-BE49-F238E27FC236}">
                <a16:creationId xmlns:a16="http://schemas.microsoft.com/office/drawing/2014/main" id="{BAFF6009-ED0A-4F13-B3C9-17D897BAFE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14290"/>
            <a:ext cx="8229600" cy="1143000"/>
          </a:xfrm>
        </p:spPr>
        <p:txBody>
          <a:bodyPr/>
          <a:lstStyle/>
          <a:p>
            <a:endParaRPr lang="uk-UA"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Изображение 3" descr="031-users.png"/>
          <p:cNvPicPr>
            <a:picLocks noGrp="1" noChangeAspect="1"/>
          </p:cNvPicPr>
          <p:nvPr>
            <p:ph idx="1"/>
          </p:nvPr>
        </p:nvPicPr>
        <p:blipFill>
          <a:blip r:embed="rId3"/>
          <a:srcRect/>
          <a:stretch>
            <a:fillRect/>
          </a:stretch>
        </p:blipFill>
        <p:spPr bwMode="auto">
          <a:xfrm flipV="1">
            <a:off x="857224" y="1543035"/>
            <a:ext cx="1285884" cy="1028707"/>
          </a:xfrm>
          <a:prstGeom prst="rect">
            <a:avLst/>
          </a:prstGeom>
          <a:noFill/>
          <a:ln w="9525">
            <a:noFill/>
            <a:miter lim="800000"/>
            <a:headEnd/>
            <a:tailEnd/>
          </a:ln>
        </p:spPr>
      </p:pic>
      <p:sp>
        <p:nvSpPr>
          <p:cNvPr id="6" name="Прямоугольник 5"/>
          <p:cNvSpPr/>
          <p:nvPr/>
        </p:nvSpPr>
        <p:spPr>
          <a:xfrm>
            <a:off x="2500298" y="1571613"/>
            <a:ext cx="6286544" cy="1569660"/>
          </a:xfrm>
          <a:prstGeom prst="rect">
            <a:avLst/>
          </a:prstGeom>
        </p:spPr>
        <p:txBody>
          <a:bodyPr wrap="square">
            <a:spAutoFit/>
          </a:bodyPr>
          <a:lstStyle/>
          <a:p>
            <a:pPr marL="82550" algn="just"/>
            <a:r>
              <a:rPr lang="uk-UA" altLang="uk-UA" sz="3200" b="1" dirty="0">
                <a:solidFill>
                  <a:srgbClr val="262626"/>
                </a:solidFill>
                <a:latin typeface="Calibri" pitchFamily="34" charset="0"/>
                <a:cs typeface="Times New Roman" pitchFamily="18" charset="0"/>
              </a:rPr>
              <a:t>Сприяння створенню ринку соціальних послуг, підтримка недержавних організацій </a:t>
            </a:r>
          </a:p>
        </p:txBody>
      </p:sp>
      <p:pic>
        <p:nvPicPr>
          <p:cNvPr id="7" name="Изображение 5" descr="032-marketing.png"/>
          <p:cNvPicPr>
            <a:picLocks noChangeAspect="1"/>
          </p:cNvPicPr>
          <p:nvPr/>
        </p:nvPicPr>
        <p:blipFill>
          <a:blip r:embed="rId4"/>
          <a:srcRect/>
          <a:stretch>
            <a:fillRect/>
          </a:stretch>
        </p:blipFill>
        <p:spPr bwMode="auto">
          <a:xfrm>
            <a:off x="857224" y="3143248"/>
            <a:ext cx="1500198" cy="1500198"/>
          </a:xfrm>
          <a:prstGeom prst="rect">
            <a:avLst/>
          </a:prstGeom>
          <a:noFill/>
          <a:ln w="9525">
            <a:noFill/>
            <a:miter lim="800000"/>
            <a:headEnd/>
            <a:tailEnd/>
          </a:ln>
        </p:spPr>
      </p:pic>
      <p:sp>
        <p:nvSpPr>
          <p:cNvPr id="10" name="Прямоугольник 9"/>
          <p:cNvSpPr/>
          <p:nvPr/>
        </p:nvSpPr>
        <p:spPr>
          <a:xfrm>
            <a:off x="2714612" y="3244334"/>
            <a:ext cx="5857916" cy="6001643"/>
          </a:xfrm>
          <a:prstGeom prst="rect">
            <a:avLst/>
          </a:prstGeom>
        </p:spPr>
        <p:txBody>
          <a:bodyPr wrap="square">
            <a:spAutoFit/>
          </a:bodyPr>
          <a:lstStyle/>
          <a:p>
            <a:pPr marL="82550"/>
            <a:endParaRPr lang="uk-UA" altLang="uk-UA" sz="3200" b="1" dirty="0">
              <a:solidFill>
                <a:srgbClr val="262626"/>
              </a:solidFill>
              <a:latin typeface="Calibri" pitchFamily="34" charset="0"/>
              <a:cs typeface="Times New Roman" pitchFamily="18" charset="0"/>
            </a:endParaRPr>
          </a:p>
          <a:p>
            <a:pPr marL="82550"/>
            <a:r>
              <a:rPr lang="uk-UA" altLang="uk-UA" sz="3200" b="1" dirty="0">
                <a:solidFill>
                  <a:srgbClr val="262626"/>
                </a:solidFill>
                <a:latin typeface="Calibri" pitchFamily="34" charset="0"/>
                <a:cs typeface="Times New Roman" pitchFamily="18" charset="0"/>
              </a:rPr>
              <a:t>Адресність соціальних послуг</a:t>
            </a:r>
          </a:p>
          <a:p>
            <a:pPr marL="82550"/>
            <a:endParaRPr lang="uk-UA" altLang="uk-UA" sz="3200" b="1" dirty="0">
              <a:solidFill>
                <a:srgbClr val="262626"/>
              </a:solidFill>
              <a:latin typeface="Calibri" pitchFamily="34" charset="0"/>
              <a:cs typeface="Times New Roman" pitchFamily="18" charset="0"/>
            </a:endParaRPr>
          </a:p>
          <a:p>
            <a:pPr marL="82550"/>
            <a:endParaRPr lang="uk-UA" altLang="uk-UA" sz="3200" b="1" dirty="0">
              <a:solidFill>
                <a:srgbClr val="262626"/>
              </a:solidFill>
              <a:latin typeface="Calibri" pitchFamily="34" charset="0"/>
              <a:cs typeface="Times New Roman" pitchFamily="18" charset="0"/>
            </a:endParaRPr>
          </a:p>
          <a:p>
            <a:pPr marL="82550"/>
            <a:endParaRPr lang="uk-UA" altLang="uk-UA" sz="3200" b="1" dirty="0">
              <a:solidFill>
                <a:srgbClr val="262626"/>
              </a:solidFill>
              <a:latin typeface="Calibri" pitchFamily="34" charset="0"/>
              <a:cs typeface="Times New Roman" pitchFamily="18" charset="0"/>
            </a:endParaRPr>
          </a:p>
          <a:p>
            <a:pPr marL="82550"/>
            <a:endParaRPr lang="uk-UA" altLang="uk-UA" sz="3200" b="1" dirty="0">
              <a:solidFill>
                <a:srgbClr val="262626"/>
              </a:solidFill>
              <a:latin typeface="Calibri" pitchFamily="34" charset="0"/>
              <a:cs typeface="Times New Roman" pitchFamily="18" charset="0"/>
            </a:endParaRPr>
          </a:p>
          <a:p>
            <a:pPr marL="82550"/>
            <a:endParaRPr lang="uk-UA" altLang="uk-UA" sz="3200" b="1" dirty="0">
              <a:solidFill>
                <a:srgbClr val="262626"/>
              </a:solidFill>
              <a:latin typeface="Calibri" pitchFamily="34" charset="0"/>
              <a:cs typeface="Times New Roman" pitchFamily="18" charset="0"/>
            </a:endParaRPr>
          </a:p>
          <a:p>
            <a:pPr marL="82550"/>
            <a:endParaRPr lang="uk-UA" altLang="uk-UA" sz="3200" b="1" dirty="0">
              <a:solidFill>
                <a:srgbClr val="262626"/>
              </a:solidFill>
              <a:latin typeface="Calibri" pitchFamily="34" charset="0"/>
              <a:cs typeface="Times New Roman" pitchFamily="18" charset="0"/>
            </a:endParaRPr>
          </a:p>
          <a:p>
            <a:pPr marL="82550"/>
            <a:endParaRPr lang="uk-UA" altLang="uk-UA" sz="3200" b="1" dirty="0">
              <a:solidFill>
                <a:srgbClr val="262626"/>
              </a:solidFill>
              <a:latin typeface="Calibri" pitchFamily="34" charset="0"/>
              <a:cs typeface="Times New Roman" pitchFamily="18" charset="0"/>
            </a:endParaRPr>
          </a:p>
          <a:p>
            <a:pPr marL="82550"/>
            <a:endParaRPr lang="uk-UA" altLang="uk-UA" sz="3200" b="1" dirty="0">
              <a:solidFill>
                <a:srgbClr val="262626"/>
              </a:solidFill>
              <a:latin typeface="Calibri" pitchFamily="34" charset="0"/>
              <a:cs typeface="Times New Roman" pitchFamily="18" charset="0"/>
            </a:endParaRPr>
          </a:p>
          <a:p>
            <a:pPr marL="82550"/>
            <a:endParaRPr lang="uk-UA" altLang="uk-UA" sz="3200" b="1" dirty="0">
              <a:solidFill>
                <a:srgbClr val="262626"/>
              </a:solidFill>
              <a:latin typeface="Calibri" pitchFamily="34" charset="0"/>
              <a:cs typeface="Times New Roman" pitchFamily="18" charset="0"/>
            </a:endParaRPr>
          </a:p>
          <a:p>
            <a:pPr marL="82550"/>
            <a:endParaRPr lang="uk-UA" altLang="uk-UA" sz="3200" b="1" dirty="0">
              <a:solidFill>
                <a:srgbClr val="262626"/>
              </a:solidFill>
              <a:latin typeface="Calibri" pitchFamily="34" charset="0"/>
              <a:cs typeface="Times New Roman" pitchFamily="18" charset="0"/>
            </a:endParaRPr>
          </a:p>
        </p:txBody>
      </p:sp>
      <p:pic>
        <p:nvPicPr>
          <p:cNvPr id="11" name="Изображение 7" descr="014-file-transfer.png"/>
          <p:cNvPicPr>
            <a:picLocks noChangeAspect="1"/>
          </p:cNvPicPr>
          <p:nvPr/>
        </p:nvPicPr>
        <p:blipFill>
          <a:blip r:embed="rId5"/>
          <a:srcRect/>
          <a:stretch>
            <a:fillRect/>
          </a:stretch>
        </p:blipFill>
        <p:spPr bwMode="auto">
          <a:xfrm>
            <a:off x="1142976" y="5286388"/>
            <a:ext cx="1436688" cy="1217612"/>
          </a:xfrm>
          <a:prstGeom prst="rect">
            <a:avLst/>
          </a:prstGeom>
          <a:noFill/>
          <a:ln w="9525">
            <a:noFill/>
            <a:miter lim="800000"/>
            <a:headEnd/>
            <a:tailEnd/>
          </a:ln>
        </p:spPr>
      </p:pic>
      <p:sp>
        <p:nvSpPr>
          <p:cNvPr id="14" name="Прямоугольник 13"/>
          <p:cNvSpPr/>
          <p:nvPr/>
        </p:nvSpPr>
        <p:spPr>
          <a:xfrm>
            <a:off x="2928926" y="5143512"/>
            <a:ext cx="5202514" cy="1077218"/>
          </a:xfrm>
          <a:prstGeom prst="rect">
            <a:avLst/>
          </a:prstGeom>
        </p:spPr>
        <p:txBody>
          <a:bodyPr wrap="none">
            <a:spAutoFit/>
          </a:bodyPr>
          <a:lstStyle/>
          <a:p>
            <a:pPr marL="82550"/>
            <a:r>
              <a:rPr lang="uk-UA" altLang="uk-UA" sz="3200" b="1" dirty="0">
                <a:solidFill>
                  <a:srgbClr val="262626"/>
                </a:solidFill>
                <a:latin typeface="Calibri" pitchFamily="34" charset="0"/>
                <a:cs typeface="Times New Roman" pitchFamily="18" charset="0"/>
              </a:rPr>
              <a:t>Єдині підходи в організації </a:t>
            </a:r>
          </a:p>
          <a:p>
            <a:pPr marL="82550"/>
            <a:r>
              <a:rPr lang="uk-UA" altLang="uk-UA" sz="3200" b="1" dirty="0">
                <a:solidFill>
                  <a:srgbClr val="262626"/>
                </a:solidFill>
                <a:latin typeface="Calibri" pitchFamily="34" charset="0"/>
                <a:cs typeface="Times New Roman" pitchFamily="18" charset="0"/>
              </a:rPr>
              <a:t>Роботи  системи</a:t>
            </a:r>
          </a:p>
        </p:txBody>
      </p:sp>
      <p:pic>
        <p:nvPicPr>
          <p:cNvPr id="12" name="Рисунок 11">
            <a:extLst>
              <a:ext uri="{FF2B5EF4-FFF2-40B4-BE49-F238E27FC236}">
                <a16:creationId xmlns:a16="http://schemas.microsoft.com/office/drawing/2014/main" id="{86353391-C30B-4722-9799-EB4A6C53469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01694"/>
            <a:ext cx="8272434" cy="1143000"/>
          </a:xfrm>
        </p:spPr>
        <p:txBody>
          <a:bodyPr>
            <a:noAutofit/>
          </a:bodyPr>
          <a:lstStyle/>
          <a:p>
            <a:br>
              <a:rPr lang="ru-RU" sz="5400" b="1" dirty="0">
                <a:solidFill>
                  <a:srgbClr val="FF0000"/>
                </a:solidFill>
              </a:rPr>
            </a:br>
            <a:r>
              <a:rPr lang="ru-RU" sz="5400" b="1" dirty="0" err="1">
                <a:solidFill>
                  <a:srgbClr val="FF0000"/>
                </a:solidFill>
              </a:rPr>
              <a:t>Стаття</a:t>
            </a:r>
            <a:r>
              <a:rPr lang="ru-RU" sz="5400" b="1" dirty="0">
                <a:solidFill>
                  <a:srgbClr val="FF0000"/>
                </a:solidFill>
              </a:rPr>
              <a:t> 5. Сфера </a:t>
            </a:r>
            <a:r>
              <a:rPr lang="ru-RU" sz="5400" b="1" dirty="0" err="1">
                <a:solidFill>
                  <a:srgbClr val="FF0000"/>
                </a:solidFill>
              </a:rPr>
              <a:t>дії</a:t>
            </a:r>
            <a:r>
              <a:rPr lang="ru-RU" sz="5400" b="1" dirty="0">
                <a:solidFill>
                  <a:srgbClr val="FF0000"/>
                </a:solidFill>
              </a:rPr>
              <a:t> Закону</a:t>
            </a:r>
            <a:br>
              <a:rPr lang="ru-RU" sz="5400" b="1" dirty="0">
                <a:solidFill>
                  <a:srgbClr val="FF0000"/>
                </a:solidFill>
              </a:rPr>
            </a:br>
            <a:endParaRPr lang="uk-UA" sz="5400" b="1" dirty="0">
              <a:solidFill>
                <a:srgbClr val="FF0000"/>
              </a:solidFill>
            </a:endParaRPr>
          </a:p>
        </p:txBody>
      </p:sp>
      <p:sp>
        <p:nvSpPr>
          <p:cNvPr id="3" name="Содержимое 2"/>
          <p:cNvSpPr>
            <a:spLocks noGrp="1"/>
          </p:cNvSpPr>
          <p:nvPr>
            <p:ph idx="1"/>
          </p:nvPr>
        </p:nvSpPr>
        <p:spPr>
          <a:xfrm>
            <a:off x="414366" y="1814748"/>
            <a:ext cx="8272434" cy="4350556"/>
          </a:xfrm>
        </p:spPr>
        <p:txBody>
          <a:bodyPr>
            <a:normAutofit fontScale="92500"/>
          </a:bodyPr>
          <a:lstStyle/>
          <a:p>
            <a:pPr algn="just"/>
            <a:r>
              <a:rPr lang="uk-UA" dirty="0"/>
              <a:t> Дія цього Закону поширюється на громадян України, іноземців та осіб без громадянства, які на законних підставах проживають або перебувають на території України, у тому числі на осіб, на яких поширюється дія </a:t>
            </a:r>
            <a:r>
              <a:rPr lang="uk-UA" u="sng" dirty="0">
                <a:hlinkClick r:id="rId2"/>
              </a:rPr>
              <a:t>Закону України</a:t>
            </a:r>
            <a:r>
              <a:rPr lang="uk-UA" dirty="0"/>
              <a:t> "Про біженців та осіб, які потребують додаткового або тимчасового захисту", і належать до вразливих груп населення та/або перебувають у складних життєвих обставинах.</a:t>
            </a:r>
          </a:p>
          <a:p>
            <a:endParaRPr lang="uk-UA" dirty="0"/>
          </a:p>
        </p:txBody>
      </p:sp>
      <p:pic>
        <p:nvPicPr>
          <p:cNvPr id="4" name="Рисунок 3">
            <a:extLst>
              <a:ext uri="{FF2B5EF4-FFF2-40B4-BE49-F238E27FC236}">
                <a16:creationId xmlns:a16="http://schemas.microsoft.com/office/drawing/2014/main" id="{B1BA187C-0414-44D2-9685-B995B22221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DECBF027-6392-45D5-A652-09A747650B6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03301"/>
            <a:ext cx="8229600" cy="1143000"/>
          </a:xfrm>
        </p:spPr>
        <p:txBody>
          <a:bodyPr>
            <a:normAutofit fontScale="90000"/>
          </a:bodyPr>
          <a:lstStyle/>
          <a:p>
            <a:r>
              <a:rPr lang="uk-UA" b="1" dirty="0">
                <a:solidFill>
                  <a:srgbClr val="FF0000"/>
                </a:solidFill>
              </a:rPr>
              <a:t>Закон України «Про соціальні послуги»</a:t>
            </a:r>
            <a:r>
              <a:rPr lang="en-US" b="1" dirty="0">
                <a:solidFill>
                  <a:srgbClr val="FF0000"/>
                </a:solidFill>
              </a:rPr>
              <a:t>   </a:t>
            </a:r>
            <a:r>
              <a:rPr lang="uk-UA" b="1" dirty="0">
                <a:solidFill>
                  <a:srgbClr val="FF0000"/>
                </a:solidFill>
              </a:rPr>
              <a:t>(2019 р.) </a:t>
            </a:r>
            <a:r>
              <a:rPr lang="uk-UA" b="1" i="1" dirty="0">
                <a:solidFill>
                  <a:srgbClr val="FF0000"/>
                </a:solidFill>
              </a:rPr>
              <a:t>Ст.1.</a:t>
            </a:r>
            <a:r>
              <a:rPr lang="uk-UA" sz="3600" b="1" i="1" dirty="0">
                <a:solidFill>
                  <a:srgbClr val="FF0000"/>
                </a:solidFill>
              </a:rPr>
              <a:t> </a:t>
            </a:r>
            <a:endParaRPr lang="uk-UA" dirty="0"/>
          </a:p>
        </p:txBody>
      </p:sp>
      <p:sp>
        <p:nvSpPr>
          <p:cNvPr id="5" name="Содержимое 4"/>
          <p:cNvSpPr>
            <a:spLocks noGrp="1"/>
          </p:cNvSpPr>
          <p:nvPr>
            <p:ph idx="1"/>
          </p:nvPr>
        </p:nvSpPr>
        <p:spPr>
          <a:xfrm>
            <a:off x="285720" y="2046301"/>
            <a:ext cx="8229600" cy="3908398"/>
          </a:xfrm>
          <a:noFill/>
        </p:spPr>
        <p:txBody>
          <a:bodyPr>
            <a:normAutofit/>
          </a:bodyPr>
          <a:lstStyle/>
          <a:p>
            <a:pPr lvl="0" algn="just"/>
            <a:r>
              <a:rPr lang="uk-UA" sz="4000" b="1" u="sng" dirty="0">
                <a:solidFill>
                  <a:schemeClr val="tx2">
                    <a:lumMod val="75000"/>
                  </a:schemeClr>
                </a:solidFill>
              </a:rPr>
              <a:t>Соціальні послуги</a:t>
            </a:r>
            <a:r>
              <a:rPr lang="uk-UA" sz="4000" b="1" dirty="0">
                <a:solidFill>
                  <a:schemeClr val="tx2">
                    <a:lumMod val="75000"/>
                  </a:schemeClr>
                </a:solidFill>
              </a:rPr>
              <a:t> - дії, спрямовані на профілактику</a:t>
            </a:r>
            <a:r>
              <a:rPr lang="en-US" sz="4000" b="1" dirty="0">
                <a:solidFill>
                  <a:schemeClr val="tx2">
                    <a:lumMod val="75000"/>
                  </a:schemeClr>
                </a:solidFill>
              </a:rPr>
              <a:t> </a:t>
            </a:r>
            <a:r>
              <a:rPr lang="uk-UA" sz="4000" b="1" dirty="0">
                <a:solidFill>
                  <a:schemeClr val="tx2">
                    <a:lumMod val="75000"/>
                  </a:schemeClr>
                </a:solidFill>
              </a:rPr>
              <a:t>складних життєвих обставин, подолання таких обставин або мінімізацію їх негативних наслідків для </a:t>
            </a:r>
            <a:r>
              <a:rPr lang="uk-UA" sz="4000" b="1" u="sng" dirty="0">
                <a:solidFill>
                  <a:schemeClr val="tx2">
                    <a:lumMod val="75000"/>
                  </a:schemeClr>
                </a:solidFill>
              </a:rPr>
              <a:t>осіб/сімей</a:t>
            </a:r>
            <a:r>
              <a:rPr lang="uk-UA" sz="4000" b="1" dirty="0">
                <a:solidFill>
                  <a:schemeClr val="tx2">
                    <a:lumMod val="75000"/>
                  </a:schemeClr>
                </a:solidFill>
              </a:rPr>
              <a:t>, які в них перебувають. </a:t>
            </a:r>
          </a:p>
          <a:p>
            <a:endParaRPr lang="uk-UA" dirty="0"/>
          </a:p>
        </p:txBody>
      </p:sp>
      <p:pic>
        <p:nvPicPr>
          <p:cNvPr id="4" name="Рисунок 3">
            <a:extLst>
              <a:ext uri="{FF2B5EF4-FFF2-40B4-BE49-F238E27FC236}">
                <a16:creationId xmlns:a16="http://schemas.microsoft.com/office/drawing/2014/main" id="{1DBDA8BF-B88D-4193-AE96-E82AE4BA17C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6" name="Рисунок 5">
            <a:extLst>
              <a:ext uri="{FF2B5EF4-FFF2-40B4-BE49-F238E27FC236}">
                <a16:creationId xmlns:a16="http://schemas.microsoft.com/office/drawing/2014/main" id="{6C0F5129-4975-4A80-96F6-675B5FC336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38326"/>
            <a:ext cx="8229600" cy="1143000"/>
          </a:xfrm>
        </p:spPr>
        <p:txBody>
          <a:bodyPr>
            <a:normAutofit/>
          </a:bodyPr>
          <a:lstStyle/>
          <a:p>
            <a:r>
              <a:rPr lang="uk-UA" b="1" dirty="0">
                <a:solidFill>
                  <a:srgbClr val="C00000"/>
                </a:solidFill>
              </a:rPr>
              <a:t>Класифікація соціальних послуг</a:t>
            </a:r>
            <a:endParaRPr lang="uk-UA" dirty="0"/>
          </a:p>
        </p:txBody>
      </p:sp>
      <p:sp>
        <p:nvSpPr>
          <p:cNvPr id="3" name="Содержимое 2"/>
          <p:cNvSpPr>
            <a:spLocks noGrp="1"/>
          </p:cNvSpPr>
          <p:nvPr>
            <p:ph idx="1"/>
          </p:nvPr>
        </p:nvSpPr>
        <p:spPr>
          <a:xfrm>
            <a:off x="457200" y="1988840"/>
            <a:ext cx="8229600" cy="4525963"/>
          </a:xfrm>
        </p:spPr>
        <p:txBody>
          <a:bodyPr>
            <a:normAutofit fontScale="25000" lnSpcReduction="20000"/>
          </a:bodyPr>
          <a:lstStyle/>
          <a:p>
            <a:pPr>
              <a:defRPr/>
            </a:pPr>
            <a:r>
              <a:rPr lang="uk-UA" b="1" dirty="0">
                <a:solidFill>
                  <a:schemeClr val="bg1"/>
                </a:solidFill>
              </a:rPr>
              <a:t>Соціальні послуги - дії, спрямовані </a:t>
            </a:r>
            <a:r>
              <a:rPr lang="uk-UA" sz="9600" b="1" dirty="0">
                <a:solidFill>
                  <a:schemeClr val="bg1"/>
                </a:solidFill>
              </a:rPr>
              <a:t>на </a:t>
            </a:r>
            <a:r>
              <a:rPr lang="uk-UA" sz="9600" b="1" i="1" u="sng" dirty="0">
                <a:solidFill>
                  <a:srgbClr val="002060"/>
                </a:solidFill>
              </a:rPr>
              <a:t>ЗУ «Про соціальні послуги» (2019), ст.16</a:t>
            </a:r>
          </a:p>
          <a:p>
            <a:pPr>
              <a:defRPr/>
            </a:pPr>
            <a:r>
              <a:rPr lang="uk-UA" sz="11200" b="1" i="1" dirty="0">
                <a:solidFill>
                  <a:srgbClr val="C00000"/>
                </a:solidFill>
              </a:rPr>
              <a:t>Соціальні послуги поділяються на послуги, спрямовані на:</a:t>
            </a:r>
          </a:p>
          <a:p>
            <a:pPr>
              <a:defRPr/>
            </a:pPr>
            <a:r>
              <a:rPr lang="uk-UA" sz="9600" dirty="0">
                <a:solidFill>
                  <a:srgbClr val="002060"/>
                </a:solidFill>
              </a:rPr>
              <a:t>1) </a:t>
            </a:r>
            <a:r>
              <a:rPr lang="uk-UA" sz="11200" b="1" dirty="0">
                <a:solidFill>
                  <a:srgbClr val="002060"/>
                </a:solidFill>
              </a:rPr>
              <a:t>соціальну профілактику </a:t>
            </a:r>
            <a:r>
              <a:rPr lang="uk-UA" sz="9600" dirty="0">
                <a:solidFill>
                  <a:srgbClr val="002060"/>
                </a:solidFill>
              </a:rPr>
              <a:t>- запобігання виникненню складних життєвих обставин та/або потраплянню особи/сім’ї в такі обставини;</a:t>
            </a:r>
          </a:p>
          <a:p>
            <a:pPr>
              <a:defRPr/>
            </a:pPr>
            <a:r>
              <a:rPr lang="uk-UA" sz="9600" dirty="0">
                <a:solidFill>
                  <a:srgbClr val="002060"/>
                </a:solidFill>
              </a:rPr>
              <a:t>2) </a:t>
            </a:r>
            <a:r>
              <a:rPr lang="uk-UA" sz="11200" b="1" dirty="0">
                <a:solidFill>
                  <a:srgbClr val="002060"/>
                </a:solidFill>
              </a:rPr>
              <a:t>соціальну підтримку </a:t>
            </a:r>
            <a:r>
              <a:rPr lang="uk-UA" sz="9600" dirty="0">
                <a:solidFill>
                  <a:srgbClr val="002060"/>
                </a:solidFill>
              </a:rPr>
              <a:t>- сприяння подоланню особою/сім’єю складних життєвих обставин;</a:t>
            </a:r>
          </a:p>
          <a:p>
            <a:pPr>
              <a:defRPr/>
            </a:pPr>
            <a:r>
              <a:rPr lang="uk-UA" sz="9600" dirty="0">
                <a:solidFill>
                  <a:srgbClr val="002060"/>
                </a:solidFill>
              </a:rPr>
              <a:t>3) </a:t>
            </a:r>
            <a:r>
              <a:rPr lang="uk-UA" sz="11200" b="1" dirty="0">
                <a:solidFill>
                  <a:srgbClr val="002060"/>
                </a:solidFill>
              </a:rPr>
              <a:t>соціальне обслуговування </a:t>
            </a:r>
            <a:r>
              <a:rPr lang="uk-UA" sz="9600" dirty="0">
                <a:solidFill>
                  <a:srgbClr val="002060"/>
                </a:solidFill>
              </a:rPr>
              <a:t>- мінімізацію для особи/сім’ї негативних наслідків складних життєвих обставин, підтримку їх життєдіяльності, соціального статусу та включення у громаду.</a:t>
            </a:r>
          </a:p>
          <a:p>
            <a:endParaRPr lang="uk-UA" dirty="0"/>
          </a:p>
        </p:txBody>
      </p:sp>
      <p:pic>
        <p:nvPicPr>
          <p:cNvPr id="4" name="Рисунок 3">
            <a:extLst>
              <a:ext uri="{FF2B5EF4-FFF2-40B4-BE49-F238E27FC236}">
                <a16:creationId xmlns:a16="http://schemas.microsoft.com/office/drawing/2014/main" id="{B83525E6-93CA-46EA-9A46-1BD316D991F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3BC3B75E-EFC4-4A13-A98C-5B642582BCB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715153"/>
            <a:ext cx="8229600" cy="1143000"/>
          </a:xfrm>
        </p:spPr>
        <p:txBody>
          <a:bodyPr>
            <a:normAutofit/>
          </a:bodyPr>
          <a:lstStyle/>
          <a:p>
            <a:r>
              <a:rPr lang="uk-UA" b="1" dirty="0">
                <a:solidFill>
                  <a:srgbClr val="FF0000"/>
                </a:solidFill>
              </a:rPr>
              <a:t>Класифікатор соціальних послуг</a:t>
            </a:r>
            <a:endParaRPr lang="uk-UA" dirty="0">
              <a:solidFill>
                <a:srgbClr val="FF0000"/>
              </a:solidFill>
            </a:endParaRPr>
          </a:p>
        </p:txBody>
      </p:sp>
      <p:sp>
        <p:nvSpPr>
          <p:cNvPr id="3" name="Содержимое 2"/>
          <p:cNvSpPr>
            <a:spLocks noGrp="1"/>
          </p:cNvSpPr>
          <p:nvPr>
            <p:ph idx="1"/>
          </p:nvPr>
        </p:nvSpPr>
        <p:spPr>
          <a:xfrm>
            <a:off x="714348" y="1858153"/>
            <a:ext cx="8229600" cy="4525963"/>
          </a:xfrm>
        </p:spPr>
        <p:txBody>
          <a:bodyPr>
            <a:normAutofit fontScale="25000" lnSpcReduction="20000"/>
          </a:bodyPr>
          <a:lstStyle/>
          <a:p>
            <a:pPr algn="ctr"/>
            <a:r>
              <a:rPr lang="uk-UA" sz="12800" b="1" dirty="0">
                <a:solidFill>
                  <a:schemeClr val="accent1">
                    <a:lumMod val="50000"/>
                  </a:schemeClr>
                </a:solidFill>
              </a:rPr>
              <a:t>Наказ Міністерства соціальної політики України від 23.06.2020 № 429</a:t>
            </a:r>
          </a:p>
          <a:p>
            <a:endParaRPr lang="uk-UA" sz="4600" dirty="0">
              <a:solidFill>
                <a:schemeClr val="accent1">
                  <a:lumMod val="50000"/>
                </a:schemeClr>
              </a:solidFill>
            </a:endParaRPr>
          </a:p>
          <a:p>
            <a:r>
              <a:rPr lang="uk-UA" sz="9000" b="1" dirty="0">
                <a:solidFill>
                  <a:schemeClr val="accent1">
                    <a:lumMod val="50000"/>
                  </a:schemeClr>
                </a:solidFill>
              </a:rPr>
              <a:t>Класифікатор</a:t>
            </a:r>
            <a:r>
              <a:rPr lang="uk-UA" sz="9000" dirty="0">
                <a:solidFill>
                  <a:schemeClr val="accent1">
                    <a:lumMod val="50000"/>
                  </a:schemeClr>
                </a:solidFill>
              </a:rPr>
              <a:t> містить систематизоване зведення назв соціальних послуг, їх короткий опис, строк надання, а також перелік категорій отримувачів цих послуг.</a:t>
            </a:r>
          </a:p>
          <a:p>
            <a:endParaRPr lang="uk-UA" sz="9000" dirty="0">
              <a:solidFill>
                <a:schemeClr val="accent1">
                  <a:lumMod val="50000"/>
                </a:schemeClr>
              </a:solidFill>
            </a:endParaRPr>
          </a:p>
          <a:p>
            <a:r>
              <a:rPr lang="uk-UA" sz="9000" b="1" dirty="0">
                <a:solidFill>
                  <a:schemeClr val="accent1">
                    <a:lumMod val="50000"/>
                  </a:schemeClr>
                </a:solidFill>
              </a:rPr>
              <a:t>Цей Класифікатор </a:t>
            </a:r>
            <a:r>
              <a:rPr lang="uk-UA" sz="9000" dirty="0">
                <a:solidFill>
                  <a:schemeClr val="accent1">
                    <a:lumMod val="50000"/>
                  </a:schemeClr>
                </a:solidFill>
              </a:rPr>
              <a:t>призначено для обов'язкового застосування суб'єктами системи надання соціальних послуг при плануванні надання соціальних послуг, проведенні їх обліку та фінансування, залученні недержавних надавачів соціальних послуг до їх безпосереднього надання та проведенні відповідної інформаційно-роз'яснювальної роботи</a:t>
            </a:r>
            <a:r>
              <a:rPr lang="uk-UA" sz="4600" dirty="0">
                <a:solidFill>
                  <a:schemeClr val="accent1">
                    <a:lumMod val="50000"/>
                  </a:schemeClr>
                </a:solidFill>
              </a:rPr>
              <a:t>.</a:t>
            </a:r>
          </a:p>
          <a:p>
            <a:pPr algn="just"/>
            <a:endParaRPr lang="uk-UA" b="1" dirty="0"/>
          </a:p>
        </p:txBody>
      </p:sp>
      <p:pic>
        <p:nvPicPr>
          <p:cNvPr id="4" name="Рисунок 3">
            <a:extLst>
              <a:ext uri="{FF2B5EF4-FFF2-40B4-BE49-F238E27FC236}">
                <a16:creationId xmlns:a16="http://schemas.microsoft.com/office/drawing/2014/main" id="{1721D121-84D5-4B66-8540-361011EC70F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188640"/>
            <a:ext cx="5825490" cy="813054"/>
          </a:xfrm>
          <a:prstGeom prst="rect">
            <a:avLst/>
          </a:prstGeom>
        </p:spPr>
      </p:pic>
      <p:pic>
        <p:nvPicPr>
          <p:cNvPr id="5" name="Рисунок 4">
            <a:extLst>
              <a:ext uri="{FF2B5EF4-FFF2-40B4-BE49-F238E27FC236}">
                <a16:creationId xmlns:a16="http://schemas.microsoft.com/office/drawing/2014/main" id="{1BFAE0DD-6849-4FEC-A4A0-3E040D4DF9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5949280"/>
            <a:ext cx="1030119" cy="541618"/>
          </a:xfrm>
          <a:prstGeom prst="rect">
            <a:avLst/>
          </a:prstGeom>
          <a:effectLst>
            <a:outerShdw blurRad="50800" dist="50800" dir="5400000" algn="ctr" rotWithShape="0">
              <a:srgbClr val="000000">
                <a:alpha val="0"/>
              </a:srgbClr>
            </a:outerShdw>
          </a:effectLst>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1523</TotalTime>
  <Words>2497</Words>
  <Application>Microsoft Office PowerPoint</Application>
  <PresentationFormat>Екран (4:3)</PresentationFormat>
  <Paragraphs>231</Paragraphs>
  <Slides>42</Slides>
  <Notes>2</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42</vt:i4>
      </vt:variant>
    </vt:vector>
  </HeadingPairs>
  <TitlesOfParts>
    <vt:vector size="48" baseType="lpstr">
      <vt:lpstr>Arial</vt:lpstr>
      <vt:lpstr>Calibri</vt:lpstr>
      <vt:lpstr>Century Gothic</vt:lpstr>
      <vt:lpstr>Times New Roman</vt:lpstr>
      <vt:lpstr>Wingdings</vt:lpstr>
      <vt:lpstr>Тема Office</vt:lpstr>
      <vt:lpstr>Презентація PowerPoint</vt:lpstr>
      <vt:lpstr>  </vt:lpstr>
      <vt:lpstr>Презентація PowerPoint</vt:lpstr>
      <vt:lpstr>Презентація PowerPoint</vt:lpstr>
      <vt:lpstr>Презентація PowerPoint</vt:lpstr>
      <vt:lpstr> Стаття 5. Сфера дії Закону </vt:lpstr>
      <vt:lpstr>Закон України «Про соціальні послуги»   (2019 р.) Ст.1. </vt:lpstr>
      <vt:lpstr>Класифікація соціальних послуг</vt:lpstr>
      <vt:lpstr>Класифікатор соціальних послуг</vt:lpstr>
      <vt:lpstr> Базові соціальні послуги В кожній громаді, за потребами мають надаватися такі послуги  </vt:lpstr>
      <vt:lpstr>Надання соціальних послуг здійснюється шляхом ведення випадку, що включає такі етапи  (Стаття 18. Ведення випадку):</vt:lpstr>
      <vt:lpstr>Суб’єкти системи надання соціальних послуг: (ЗУ «Про соціальні послуги», ст. 8.)</vt:lpstr>
      <vt:lpstr> Постанова КМУ   від 01.06.2020 №587  Про організацію надання соціальних послуг </vt:lpstr>
      <vt:lpstr>Організація надання соціальних послуг</vt:lpstr>
      <vt:lpstr> О організація надання соціальних послуг</vt:lpstr>
      <vt:lpstr>Організація надання соціальних послуг</vt:lpstr>
      <vt:lpstr>Організація надання соціальних послуг</vt:lpstr>
      <vt:lpstr>Обчислення середньомісячного сукупного доходу сім'ї для надання со ціальних послуг </vt:lpstr>
      <vt:lpstr> Надавачі соціальних послуг Закон України «Про соціальні послуги» Ст. 13 </vt:lpstr>
      <vt:lpstr> Надавачі соціальних послуг Закон України «Про соціальні послуги» Ст. 13 </vt:lpstr>
      <vt:lpstr>Реєстр соціальних послуг  ЗУ «Про соціальні послуги» (2019 р.), ст. 15</vt:lpstr>
      <vt:lpstr>Фінансування надання  соціальних послуг ЗУ «Про соціальні послуги»  ст.27</vt:lpstr>
      <vt:lpstr>Стаття 28. Оплата соціальних послуг </vt:lpstr>
      <vt:lpstr>Відповідальність органів місцевого самоврядування за організацію надання соціальних послуг</vt:lpstr>
      <vt:lpstr>  Оцінка якості соціальних послуг  </vt:lpstr>
      <vt:lpstr>Чому?</vt:lpstr>
      <vt:lpstr>Завдання якості</vt:lpstr>
      <vt:lpstr>Внутрішня та зовнішня оцінка</vt:lpstr>
      <vt:lpstr>Методи оцінки якості соціальних послуг </vt:lpstr>
      <vt:lpstr>Етапи оцінки якості  </vt:lpstr>
      <vt:lpstr>Методичні елементи внутрішньої оцінки</vt:lpstr>
      <vt:lpstr>Спілкування</vt:lpstr>
      <vt:lpstr>Методи збору інформації </vt:lpstr>
      <vt:lpstr>Умови залучення суб’єктів</vt:lpstr>
      <vt:lpstr>Комісія </vt:lpstr>
      <vt:lpstr>Заходи для покращення якості</vt:lpstr>
      <vt:lpstr>Передумови ефективної оцінки якості </vt:lpstr>
      <vt:lpstr> Спеціальні завдання зовнішньої оцінки якості  </vt:lpstr>
      <vt:lpstr>Методичні елементи зовнішньої оцінки</vt:lpstr>
      <vt:lpstr> Наслідки оцінок якості </vt:lpstr>
      <vt:lpstr>Наслідки оцінок якості </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Концепція реформування сфери соціального захисту населення</dc:title>
  <dc:creator>n.mukoliuk</dc:creator>
  <cp:lastModifiedBy>Povismak Zhdan</cp:lastModifiedBy>
  <cp:revision>146</cp:revision>
  <dcterms:created xsi:type="dcterms:W3CDTF">2016-06-13T07:24:54Z</dcterms:created>
  <dcterms:modified xsi:type="dcterms:W3CDTF">2021-04-15T11:04:24Z</dcterms:modified>
</cp:coreProperties>
</file>