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2" r:id="rId2"/>
    <p:sldId id="257" r:id="rId3"/>
    <p:sldId id="258" r:id="rId4"/>
    <p:sldId id="306" r:id="rId5"/>
    <p:sldId id="267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96" r:id="rId14"/>
    <p:sldId id="269" r:id="rId15"/>
    <p:sldId id="298" r:id="rId16"/>
    <p:sldId id="302" r:id="rId17"/>
    <p:sldId id="303" r:id="rId18"/>
    <p:sldId id="301" r:id="rId19"/>
    <p:sldId id="305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napToGrid="0">
      <p:cViewPr>
        <p:scale>
          <a:sx n="125" d="100"/>
          <a:sy n="125" d="100"/>
        </p:scale>
        <p:origin x="73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315CE-F979-45F5-A9A9-EF28C71EB927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652B8-B25C-4FCE-A512-06CF11C27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220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9CEC9-6BE9-4654-A8E9-7F6A0C66C192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4032F-1417-4866-AB03-36E2F872E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137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032F-1417-4866-AB03-36E2F872EBB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5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DA22-3019-4D60-9235-780AE2A1D091}" type="datetime1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16C-1D39-4018-A1CF-75D01A90BA47}" type="datetime1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8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759F-F029-46D0-B155-A04B204F454E}" type="datetime1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2EB8-A341-4ADF-B2FA-04C0CFDAED9B}" type="datetime1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3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D3D9-4974-4021-88B8-6F5D8DD92403}" type="datetime1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2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3CC4-27E9-4EDD-A037-72D3AFA7FA43}" type="datetime1">
              <a:rPr lang="ru-RU" smtClean="0"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5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DEC5-4036-4688-9D0C-9DBA51D52B04}" type="datetime1">
              <a:rPr lang="ru-RU" smtClean="0"/>
              <a:t>08.06.2021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4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D95A-DFBE-47CA-9B14-EC1473828D9C}" type="datetime1">
              <a:rPr lang="ru-RU" smtClean="0"/>
              <a:t>08.06.2021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9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FD8-9C5F-4190-A185-802F173DCB8F}" type="datetime1">
              <a:rPr lang="ru-RU" smtClean="0"/>
              <a:t>08.06.2021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1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B184-19BB-4997-96B3-2D58875FB203}" type="datetime1">
              <a:rPr lang="ru-RU" smtClean="0"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49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A6B6-70D0-423E-903B-4C245A248359}" type="datetime1">
              <a:rPr lang="ru-RU" smtClean="0"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2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1DAAB-261B-4F8B-9935-2532DA0FB45C}" type="datetime1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5E99A-BD0E-46FB-90E1-3AE04D8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6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421" y="-25400"/>
            <a:ext cx="9732756" cy="6883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1586" y="2277994"/>
            <a:ext cx="87767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АСОЦІАЦІЯ МІСТ УКРАЇНИ: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29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РОКІВ НА ЗАХИСТІ ГРОМАД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84335" y="40601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Олександр Слобожан,</a:t>
            </a: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Виконавчий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директор АМУ,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кандидат наук з державного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управління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1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0" y="1335018"/>
            <a:ext cx="77724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ДІАЛОГ З УРЯДОМ</a:t>
            </a:r>
          </a:p>
          <a:p>
            <a:pPr algn="just">
              <a:spcAft>
                <a:spcPts val="600"/>
              </a:spcAft>
            </a:pP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Представники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АМУ на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постійній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основі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беруть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участь у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засіданнях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Уряду,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урядових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парламентських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комітетів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із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правом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дорадчого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голосу у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питаннях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стосуються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місцевого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самоврядування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рік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342900" indent="-342900" algn="just">
              <a:buBlip>
                <a:blip r:embed="rId3"/>
              </a:buBlip>
            </a:pP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представники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АМУ взяли участь у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55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засіданнях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Уряду та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66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засіданнях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Урядових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комітетів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42900" indent="-342900" algn="just">
              <a:buBlip>
                <a:blip r:embed="rId3"/>
              </a:buBlip>
            </a:pP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експерти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АМУ провели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моніторинг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близько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2427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та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проаналізували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на предмет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впливу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місцеве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самоврядування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1511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проектів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урядових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актів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Blip>
                <a:blip r:embed="rId3"/>
              </a:buBlip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АМУ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підтримала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1411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нормативно-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правових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актів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питань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місцевого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самоврядування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3900" y="5613112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Дані за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2020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рік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10</a:t>
            </a:fld>
            <a:endParaRPr lang="ru-RU" sz="1800" b="1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4500" y="950297"/>
            <a:ext cx="825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АСОЦІАЦІЯ МІСТ УКРАЇНИ: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29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РОКІВ НА ЗАХИСТІ ГРОМАД</a:t>
            </a:r>
          </a:p>
        </p:txBody>
      </p:sp>
    </p:spTree>
    <p:extLst>
      <p:ext uri="{BB962C8B-B14F-4D97-AF65-F5344CB8AC3E}">
        <p14:creationId xmlns:p14="http://schemas.microsoft.com/office/powerpoint/2010/main" val="32339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0" y="1729788"/>
            <a:ext cx="84201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ДІАЛОГ З УРЯДОМ</a:t>
            </a:r>
          </a:p>
          <a:p>
            <a:pPr marL="342900" indent="-342900" algn="just">
              <a:buBlip>
                <a:blip r:embed="rId3"/>
              </a:buBlip>
            </a:pP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прийнято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231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проект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нормативно-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правових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актів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позитивно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впливають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розвиток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місцевого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самоврядування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зокрема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сприяють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процесу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децентралізації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посиленню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спроможності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громад,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децентралізації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2872" y="5253762"/>
            <a:ext cx="1399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i="1" dirty="0" smtClean="0">
                <a:solidFill>
                  <a:schemeClr val="accent1">
                    <a:lumMod val="75000"/>
                  </a:schemeClr>
                </a:solidFill>
              </a:rPr>
              <a:t>Дані за </a:t>
            </a:r>
            <a:r>
              <a:rPr lang="uk-UA" sz="1400" i="1" dirty="0" smtClean="0">
                <a:solidFill>
                  <a:schemeClr val="accent1">
                    <a:lumMod val="75000"/>
                  </a:schemeClr>
                </a:solidFill>
              </a:rPr>
              <a:t>2020 </a:t>
            </a:r>
            <a:r>
              <a:rPr lang="uk-UA" sz="1400" i="1" dirty="0" smtClean="0">
                <a:solidFill>
                  <a:schemeClr val="accent1">
                    <a:lumMod val="75000"/>
                  </a:schemeClr>
                </a:solidFill>
              </a:rPr>
              <a:t>рік</a:t>
            </a:r>
            <a:endParaRPr lang="ru-RU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11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4500" y="950297"/>
            <a:ext cx="825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АСОЦІАЦІЯ МІСТ УКРАЇНИ: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29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РОКІВ НА ЗАХИСТІ ГРОМАД</a:t>
            </a:r>
          </a:p>
        </p:txBody>
      </p:sp>
    </p:spTree>
    <p:extLst>
      <p:ext uri="{BB962C8B-B14F-4D97-AF65-F5344CB8AC3E}">
        <p14:creationId xmlns:p14="http://schemas.microsoft.com/office/powerpoint/2010/main" val="11786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0" y="1258074"/>
            <a:ext cx="8488872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ДІАЛОГ З ПАРЛАМЕНТОМ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АМУ з 1992 року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виступила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автором (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співавтором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) 224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чинних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законів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сфері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місцевого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самоврядування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поданих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через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народних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депутатів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Співпрацям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парламентськими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Комітетами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2020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році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342900" indent="-342900" algn="just">
              <a:buBlip>
                <a:blip r:embed="rId3"/>
              </a:buBlip>
            </a:pP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представники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АМУ взяли участь у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89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засіданнях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Комітетів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Верховної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Ради України</a:t>
            </a:r>
          </a:p>
          <a:p>
            <a:pPr marL="342900" indent="-342900" algn="just">
              <a:buBlip>
                <a:blip r:embed="rId3"/>
              </a:buBlip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АМУ направила у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Комітети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Верховної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Ради України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527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експертних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висновків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законопроектів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12</a:t>
            </a:fld>
            <a:endParaRPr lang="ru-RU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500" y="1258074"/>
            <a:ext cx="848887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ДІАЛОГ З ПАРЛАМЕНТОМ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45750" indent="-285750" algn="just">
              <a:spcAft>
                <a:spcPts val="1800"/>
              </a:spcAft>
              <a:buBlip>
                <a:blip r:embed="rId3"/>
              </a:buBlip>
            </a:pP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Завдяки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діям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АМУ у бюджетному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процесі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загалом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у 2020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році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збережено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для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всіх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територіальних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громад 155 млрд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грн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та залучено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додатковий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ресурс на 2021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рік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обсязі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56,8 млрд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грн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  <a:p>
            <a:pPr marL="645750" indent="-285750" algn="just">
              <a:spcAft>
                <a:spcPts val="1800"/>
              </a:spcAft>
              <a:buBlip>
                <a:blip r:embed="rId3"/>
              </a:buBlip>
            </a:pP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Прийнято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закони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зміни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до бюджетного кодексу (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закріплення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за громадами 60% ПДФО,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переведення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прямі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бюджетні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відносини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всіх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новостворених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громади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збереження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постійній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основі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акцизу на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пальне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),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виборчий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кодекс (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самовисування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сільських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селищних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міських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голів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);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зміни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до Закону України «Про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місцеве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самоврядування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Україні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» (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дистанційне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проведення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засідань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ради та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виконкому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процедури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реорганізації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публічного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майнового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правонаступництва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);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зміни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до Закону України «Про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житлово-комунальні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послуги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» (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спрощення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укладання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договорів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комунальні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послуги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обслуговування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внутрішньобудинкових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газових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мереж)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13</a:t>
            </a:fld>
            <a:endParaRPr lang="ru-RU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7980" y="1033626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ДІЯЛЬНІСТЬ АМУ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2872" y="5588817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Дані за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рік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14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780"/>
            <a:ext cx="9143999" cy="381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4180" y="1038554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ДІЯЛЬНІСТЬ АМУ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2872" y="5588817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Дані за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рік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15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9259"/>
            <a:ext cx="9143999" cy="317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00" y="897702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ДІЯЛЬНІСТЬ АМУ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2872" y="5588817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Дані за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рік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16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" y="1482477"/>
            <a:ext cx="9022080" cy="37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160" y="1037174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ДІЯЛЬНІСТЬ АМУ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2872" y="5588817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Дані за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рік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17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" y="1621949"/>
            <a:ext cx="9132093" cy="38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060" y="1005438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ДІЯЛЬНІСТЬ АМУ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18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1705240"/>
            <a:ext cx="9220200" cy="38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19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120" y="3086954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Дякую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за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увагу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1934" y="1656973"/>
            <a:ext cx="79522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Асоціація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міст України 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найавторитетніша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Україні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недержавна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організація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представляє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позицію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захищає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права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місцевого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самоврядування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Blip>
                <a:blip r:embed="rId3"/>
              </a:buBlip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створена у 1992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році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Blip>
                <a:blip r:embed="rId3"/>
              </a:buBlip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має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статус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Всеукраїнської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відповідно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до Закону України «Про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асоціації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органів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місцевого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самоврядування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2</a:t>
            </a:fld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392" y="1401581"/>
            <a:ext cx="6359224" cy="42778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41851" y="1928939"/>
            <a:ext cx="795228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Асоціація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міст України 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об’єднує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майже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тисячу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територіальн</a:t>
            </a:r>
            <a:r>
              <a:rPr lang="uk-UA" sz="2800" b="1" dirty="0" err="1" smtClean="0">
                <a:solidFill>
                  <a:schemeClr val="accent1">
                    <a:lumMod val="75000"/>
                  </a:schemeClr>
                </a:solidFill>
              </a:rPr>
              <a:t>их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громад,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яких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проживає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практично 90 %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населення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країни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03815" y="5212687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Станом на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червень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2021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року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3</a:t>
            </a:fld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136" y="501648"/>
            <a:ext cx="6275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Члени 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АМУ: 4 Палати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4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104" y="2641091"/>
            <a:ext cx="1387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4 Палати 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громад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499"/>
            <a:ext cx="9144000" cy="479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228" y="1258074"/>
            <a:ext cx="84888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900" b="1" dirty="0" err="1" smtClean="0">
                <a:solidFill>
                  <a:schemeClr val="accent1">
                    <a:lumMod val="75000"/>
                  </a:schemeClr>
                </a:solidFill>
              </a:rPr>
              <a:t>Аналітичну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1900" b="1" dirty="0" err="1" smtClean="0">
                <a:solidFill>
                  <a:schemeClr val="accent1">
                    <a:lumMod val="75000"/>
                  </a:schemeClr>
                </a:solidFill>
              </a:rPr>
              <a:t>експертну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1">
                    <a:lumMod val="75000"/>
                  </a:schemeClr>
                </a:solidFill>
              </a:rPr>
              <a:t>підтримку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900" b="1" dirty="0" err="1" smtClean="0">
                <a:solidFill>
                  <a:schemeClr val="accent1">
                    <a:lumMod val="75000"/>
                  </a:schemeClr>
                </a:solidFill>
              </a:rPr>
              <a:t>залучення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1">
                    <a:lumMod val="75000"/>
                  </a:schemeClr>
                </a:solidFill>
              </a:rPr>
              <a:t>органів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1">
                    <a:lumMod val="75000"/>
                  </a:schemeClr>
                </a:solidFill>
              </a:rPr>
              <a:t>місцевого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1">
                    <a:lumMod val="75000"/>
                  </a:schemeClr>
                </a:solidFill>
              </a:rPr>
              <a:t>самоврядування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sz="1900" b="1" dirty="0" err="1" smtClean="0">
                <a:solidFill>
                  <a:schemeClr val="accent1">
                    <a:lumMod val="75000"/>
                  </a:schemeClr>
                </a:solidFill>
              </a:rPr>
              <a:t>визначення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accent1">
                    <a:lumMod val="75000"/>
                  </a:schemeClr>
                </a:solidFill>
              </a:rPr>
              <a:t>позиції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АМУ </a:t>
            </a:r>
            <a:r>
              <a:rPr lang="ru-RU" sz="1900" b="1" dirty="0" err="1" smtClean="0">
                <a:solidFill>
                  <a:schemeClr val="accent1">
                    <a:lumMod val="75000"/>
                  </a:schemeClr>
                </a:solidFill>
              </a:rPr>
              <a:t>забезпечують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228" y="5100618"/>
            <a:ext cx="8488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</a:rPr>
              <a:t>консультанти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 АМУ </a:t>
            </a:r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</a:rPr>
              <a:t>допомагають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 громадам у </a:t>
            </a:r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</a:rPr>
              <a:t>всіх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 областях України </a:t>
            </a:r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</a:rPr>
              <a:t>розробляти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</a:rPr>
              <a:t>стратегії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</a:rPr>
              <a:t>розвитку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</a:rPr>
              <a:t>плани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</a:rPr>
              <a:t>їх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</a:rPr>
              <a:t>реалізації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</a:rPr>
              <a:t>інвестиційні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</a:rPr>
              <a:t>паспорти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</a:rPr>
              <a:t>проекти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</a:rPr>
              <a:t>стимулювання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 малого та </a:t>
            </a:r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</a:rPr>
              <a:t>середнього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</a:rPr>
              <a:t>підприємництва</a:t>
            </a: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4500" y="950297"/>
            <a:ext cx="825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АСОЦІАЦІЯ МІСТ УКРАЇНИ: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29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РОКІВ НА ЗАХИСТІ ГРОМАД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5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9" y="1935182"/>
            <a:ext cx="8263890" cy="30380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6406" y="1831702"/>
            <a:ext cx="541894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 smtClean="0">
                <a:solidFill>
                  <a:srgbClr val="0070C0"/>
                </a:solidFill>
              </a:rPr>
              <a:t>Аналітичний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центр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Центр </a:t>
            </a:r>
            <a:r>
              <a:rPr lang="ru-RU" dirty="0" err="1">
                <a:solidFill>
                  <a:srgbClr val="0070C0"/>
                </a:solidFill>
              </a:rPr>
              <a:t>впровадження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децентралізаційної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реформи</a:t>
            </a:r>
            <a:endParaRPr lang="ru-RU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Центр </a:t>
            </a:r>
            <a:r>
              <a:rPr lang="ru-RU" dirty="0" err="1">
                <a:solidFill>
                  <a:srgbClr val="0070C0"/>
                </a:solidFill>
              </a:rPr>
              <a:t>професійного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розвитку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комунікацій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3036" y="3156744"/>
            <a:ext cx="541894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solidFill>
                  <a:srgbClr val="0070C0"/>
                </a:solidFill>
              </a:rPr>
              <a:t>консультанти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err="1">
                <a:solidFill>
                  <a:srgbClr val="0070C0"/>
                </a:solidFill>
              </a:rPr>
              <a:t>юридичних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питань</a:t>
            </a:r>
            <a:endParaRPr lang="ru-RU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err="1">
                <a:solidFill>
                  <a:srgbClr val="0070C0"/>
                </a:solidFill>
              </a:rPr>
              <a:t>консультанти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err="1">
                <a:solidFill>
                  <a:srgbClr val="0070C0"/>
                </a:solidFill>
              </a:rPr>
              <a:t>фінансових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питань</a:t>
            </a:r>
            <a:endParaRPr lang="ru-RU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err="1">
                <a:solidFill>
                  <a:srgbClr val="0070C0"/>
                </a:solidFill>
              </a:rPr>
              <a:t>консультанти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err="1">
                <a:solidFill>
                  <a:srgbClr val="0070C0"/>
                </a:solidFill>
              </a:rPr>
              <a:t>питань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комунікацій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500" y="2209736"/>
            <a:ext cx="1611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Центральний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офіс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500" y="3314507"/>
            <a:ext cx="1611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Регіональні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відділення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усіх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областях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719" y="4579954"/>
            <a:ext cx="482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6 </a:t>
            </a:r>
            <a:r>
              <a:rPr lang="ru-RU" b="1" dirty="0" err="1">
                <a:solidFill>
                  <a:schemeClr val="bg1"/>
                </a:solidFill>
              </a:rPr>
              <a:t>хабів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місцевого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економічного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розвитку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255" y="1266664"/>
            <a:ext cx="848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Експертну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підтримку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залучення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фахівців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органів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місцевого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самоврядування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визначення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позиції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АМУ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забезпечують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228" y="2096413"/>
            <a:ext cx="8488872" cy="36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15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фахових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секцій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АМУ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6" y="2707987"/>
            <a:ext cx="7975149" cy="3175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6</a:t>
            </a:fld>
            <a:endParaRPr lang="ru-RU" sz="1800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8300" y="2748993"/>
            <a:ext cx="3230380" cy="319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ru-RU" dirty="0" err="1">
                <a:solidFill>
                  <a:srgbClr val="0070C0"/>
                </a:solidFill>
              </a:rPr>
              <a:t>екретарів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місцевих</a:t>
            </a:r>
            <a:r>
              <a:rPr lang="ru-RU" dirty="0">
                <a:solidFill>
                  <a:srgbClr val="0070C0"/>
                </a:solidFill>
              </a:rPr>
              <a:t> рад</a:t>
            </a:r>
          </a:p>
          <a:p>
            <a:pPr>
              <a:lnSpc>
                <a:spcPct val="140000"/>
              </a:lnSpc>
            </a:pPr>
            <a:r>
              <a:rPr lang="ru-RU" dirty="0" err="1">
                <a:solidFill>
                  <a:srgbClr val="0070C0"/>
                </a:solidFill>
              </a:rPr>
              <a:t>Фінансистів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місцевих</a:t>
            </a:r>
            <a:r>
              <a:rPr lang="ru-RU" dirty="0">
                <a:solidFill>
                  <a:srgbClr val="0070C0"/>
                </a:solidFill>
              </a:rPr>
              <a:t> рад</a:t>
            </a:r>
          </a:p>
          <a:p>
            <a:pPr>
              <a:lnSpc>
                <a:spcPct val="140000"/>
              </a:lnSpc>
            </a:pPr>
            <a:r>
              <a:rPr lang="ru-RU" dirty="0" err="1">
                <a:solidFill>
                  <a:srgbClr val="0070C0"/>
                </a:solidFill>
              </a:rPr>
              <a:t>Юристів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місцевих</a:t>
            </a:r>
            <a:r>
              <a:rPr lang="ru-RU" dirty="0">
                <a:solidFill>
                  <a:srgbClr val="0070C0"/>
                </a:solidFill>
              </a:rPr>
              <a:t> рад</a:t>
            </a:r>
          </a:p>
          <a:p>
            <a:pPr>
              <a:lnSpc>
                <a:spcPct val="140000"/>
              </a:lnSpc>
            </a:pPr>
            <a:r>
              <a:rPr lang="ru-RU" dirty="0" err="1">
                <a:solidFill>
                  <a:srgbClr val="0070C0"/>
                </a:solidFill>
              </a:rPr>
              <a:t>Адміністративних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послуг</a:t>
            </a:r>
            <a:endParaRPr lang="ru-RU" dirty="0">
              <a:solidFill>
                <a:srgbClr val="0070C0"/>
              </a:solidFill>
            </a:endParaRPr>
          </a:p>
          <a:p>
            <a:pPr>
              <a:lnSpc>
                <a:spcPct val="140000"/>
              </a:lnSpc>
            </a:pPr>
            <a:r>
              <a:rPr lang="ru-RU" dirty="0">
                <a:solidFill>
                  <a:srgbClr val="0070C0"/>
                </a:solidFill>
              </a:rPr>
              <a:t>ОТГ</a:t>
            </a:r>
          </a:p>
          <a:p>
            <a:pPr>
              <a:lnSpc>
                <a:spcPct val="140000"/>
              </a:lnSpc>
            </a:pPr>
            <a:r>
              <a:rPr lang="ru-RU" dirty="0" err="1">
                <a:solidFill>
                  <a:srgbClr val="0070C0"/>
                </a:solidFill>
              </a:rPr>
              <a:t>Освіти</a:t>
            </a:r>
            <a:endParaRPr lang="ru-RU" dirty="0">
              <a:solidFill>
                <a:srgbClr val="0070C0"/>
              </a:solidFill>
            </a:endParaRPr>
          </a:p>
          <a:p>
            <a:pPr>
              <a:lnSpc>
                <a:spcPct val="140000"/>
              </a:lnSpc>
            </a:pPr>
            <a:r>
              <a:rPr lang="ru-RU" dirty="0" err="1">
                <a:solidFill>
                  <a:srgbClr val="0070C0"/>
                </a:solidFill>
              </a:rPr>
              <a:t>Охорони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здоров’я</a:t>
            </a:r>
            <a:endParaRPr lang="ru-RU" dirty="0">
              <a:solidFill>
                <a:srgbClr val="0070C0"/>
              </a:solidFill>
            </a:endParaRPr>
          </a:p>
          <a:p>
            <a:pPr>
              <a:lnSpc>
                <a:spcPct val="140000"/>
              </a:lnSpc>
            </a:pPr>
            <a:r>
              <a:rPr lang="ru-RU" dirty="0" err="1">
                <a:solidFill>
                  <a:srgbClr val="0070C0"/>
                </a:solidFill>
              </a:rPr>
              <a:t>Соціального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захисту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4472" y="2748992"/>
            <a:ext cx="3230380" cy="277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ru-RU" dirty="0">
                <a:solidFill>
                  <a:srgbClr val="0070C0"/>
                </a:solidFill>
              </a:rPr>
              <a:t>ЖКГ</a:t>
            </a:r>
          </a:p>
          <a:p>
            <a:pPr>
              <a:lnSpc>
                <a:spcPct val="140000"/>
              </a:lnSpc>
            </a:pPr>
            <a:r>
              <a:rPr lang="ru-RU" dirty="0" err="1">
                <a:solidFill>
                  <a:srgbClr val="0070C0"/>
                </a:solidFill>
              </a:rPr>
              <a:t>Земельних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ресурсів</a:t>
            </a:r>
            <a:endParaRPr lang="ru-RU" dirty="0">
              <a:solidFill>
                <a:srgbClr val="0070C0"/>
              </a:solidFill>
            </a:endParaRPr>
          </a:p>
          <a:p>
            <a:pPr>
              <a:lnSpc>
                <a:spcPct val="140000"/>
              </a:lnSpc>
            </a:pPr>
            <a:r>
              <a:rPr lang="ru-RU" dirty="0">
                <a:solidFill>
                  <a:srgbClr val="0070C0"/>
                </a:solidFill>
              </a:rPr>
              <a:t>МЕР</a:t>
            </a:r>
          </a:p>
          <a:p>
            <a:pPr>
              <a:lnSpc>
                <a:spcPct val="140000"/>
              </a:lnSpc>
            </a:pPr>
            <a:r>
              <a:rPr lang="ru-RU" dirty="0" err="1">
                <a:solidFill>
                  <a:srgbClr val="0070C0"/>
                </a:solidFill>
              </a:rPr>
              <a:t>Екології</a:t>
            </a:r>
            <a:endParaRPr lang="ru-RU" dirty="0">
              <a:solidFill>
                <a:srgbClr val="0070C0"/>
              </a:solidFill>
            </a:endParaRPr>
          </a:p>
          <a:p>
            <a:pPr>
              <a:lnSpc>
                <a:spcPct val="140000"/>
              </a:lnSpc>
            </a:pPr>
            <a:r>
              <a:rPr lang="ru-RU" dirty="0" err="1">
                <a:solidFill>
                  <a:srgbClr val="0070C0"/>
                </a:solidFill>
              </a:rPr>
              <a:t>Гендерної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рівності</a:t>
            </a:r>
            <a:endParaRPr lang="ru-RU" dirty="0">
              <a:solidFill>
                <a:srgbClr val="0070C0"/>
              </a:solidFill>
            </a:endParaRPr>
          </a:p>
          <a:p>
            <a:pPr>
              <a:lnSpc>
                <a:spcPct val="140000"/>
              </a:lnSpc>
            </a:pPr>
            <a:r>
              <a:rPr lang="ru-RU" dirty="0" err="1">
                <a:solidFill>
                  <a:srgbClr val="0070C0"/>
                </a:solidFill>
              </a:rPr>
              <a:t>Культури</a:t>
            </a:r>
            <a:endParaRPr lang="ru-RU" dirty="0">
              <a:solidFill>
                <a:srgbClr val="0070C0"/>
              </a:solidFill>
            </a:endParaRPr>
          </a:p>
          <a:p>
            <a:pPr>
              <a:lnSpc>
                <a:spcPct val="140000"/>
              </a:lnSpc>
            </a:pPr>
            <a:r>
              <a:rPr lang="ru-RU" dirty="0" err="1">
                <a:solidFill>
                  <a:srgbClr val="0070C0"/>
                </a:solidFill>
              </a:rPr>
              <a:t>Сім’ї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молоді</a:t>
            </a:r>
            <a:r>
              <a:rPr lang="ru-RU" dirty="0">
                <a:solidFill>
                  <a:srgbClr val="0070C0"/>
                </a:solidFill>
              </a:rPr>
              <a:t> та спорту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4500" y="950297"/>
            <a:ext cx="825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АСОЦІАЦІЯ МІСТ УКРАЇНИ: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29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РОКІВ НА ЗАХИСТІ ГРОМАД</a:t>
            </a:r>
          </a:p>
        </p:txBody>
      </p:sp>
    </p:spTree>
    <p:extLst>
      <p:ext uri="{BB962C8B-B14F-4D97-AF65-F5344CB8AC3E}">
        <p14:creationId xmlns:p14="http://schemas.microsoft.com/office/powerpoint/2010/main" val="5658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3529" y="1398071"/>
            <a:ext cx="8267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  <a:spcAft>
                <a:spcPts val="1200"/>
              </a:spcAft>
            </a:pP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Асоціація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міст України,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сповідуючи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ідеї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місцевої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демократії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прозорості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відповідальності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влади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представляє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захищає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інтереси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територіальних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громад,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веде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від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їх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імені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діалог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з центральною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владою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Blip>
                <a:blip r:embed="rId3"/>
              </a:buBlip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з Парламентом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- через Міжфракційні депутатські об’єднання та Комітети ВРУ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Blip>
                <a:blip r:embed="rId3"/>
              </a:buBlip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з Президентом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- через членство представників АМУ у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Конгресі місцевих та регіональних влад України</a:t>
            </a:r>
            <a:endParaRPr lang="uk-UA" sz="2000" dirty="0" smtClean="0">
              <a:solidFill>
                <a:srgbClr val="0070C0"/>
              </a:solidFill>
            </a:endParaRP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Blip>
                <a:blip r:embed="rId3"/>
              </a:buBlip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з Кабінетом Міністрів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– через участь на постійній основі в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роботі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Уряду та Урядових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комітетів</a:t>
            </a:r>
            <a:endParaRPr lang="uk-UA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Blip>
                <a:blip r:embed="rId3"/>
              </a:buBlip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з органами виконавчої влади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на центральному та регіональному рівнях через різноманітні робочі групи та галузеві форуми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7</a:t>
            </a:fld>
            <a:endParaRPr lang="ru-RU" sz="1800" b="1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500" y="950297"/>
            <a:ext cx="825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АСОЦІАЦІЯ МІСТ УКРАЇНИ: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29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РОКІВ НА ЗАХИСТІ ГРОМАД</a:t>
            </a:r>
          </a:p>
        </p:txBody>
      </p:sp>
    </p:spTree>
    <p:extLst>
      <p:ext uri="{BB962C8B-B14F-4D97-AF65-F5344CB8AC3E}">
        <p14:creationId xmlns:p14="http://schemas.microsoft.com/office/powerpoint/2010/main" val="18646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3941857"/>
            <a:ext cx="6423737" cy="1665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6900" y="1223695"/>
            <a:ext cx="83185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АМУ:</a:t>
            </a:r>
          </a:p>
          <a:p>
            <a:pPr marL="342900" indent="-342900" algn="just">
              <a:spcAft>
                <a:spcPts val="600"/>
              </a:spcAft>
              <a:buBlip>
                <a:blip r:embed="rId4"/>
              </a:buBlip>
            </a:pP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бере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активну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участь у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розробці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реформ та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забезпеченні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її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законодавчого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підґрунтя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42900" indent="-342900" algn="just">
              <a:buBlip>
                <a:blip r:embed="rId4"/>
              </a:buBlip>
            </a:pP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постійно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готує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звернення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пропозиції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щодо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вирішення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проблемних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питань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місцевого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самоврядування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3900" y="5613112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Дані за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2020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рік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8</a:t>
            </a:fld>
            <a:endParaRPr lang="ru-RU" sz="1800" b="1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7756" y="3170900"/>
            <a:ext cx="20836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120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sz="1600" dirty="0" smtClean="0">
                <a:solidFill>
                  <a:srgbClr val="0070C0"/>
                </a:solidFill>
              </a:rPr>
              <a:t>звернень </a:t>
            </a:r>
            <a:r>
              <a:rPr lang="uk-UA" sz="1600" dirty="0" smtClean="0">
                <a:solidFill>
                  <a:srgbClr val="0070C0"/>
                </a:solidFill>
              </a:rPr>
              <a:t>до перших осіб держави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3998" y="4051101"/>
            <a:ext cx="2441418" cy="1151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0070C0"/>
                </a:solidFill>
              </a:rPr>
              <a:t>до Президента </a:t>
            </a:r>
            <a:r>
              <a:rPr lang="ru-RU" sz="1200" dirty="0" smtClean="0">
                <a:solidFill>
                  <a:srgbClr val="0070C0"/>
                </a:solidFill>
              </a:rPr>
              <a:t>України </a:t>
            </a:r>
            <a:endParaRPr lang="ru-RU" sz="12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70C0"/>
                </a:solidFill>
              </a:rPr>
              <a:t>до </a:t>
            </a:r>
            <a:r>
              <a:rPr lang="ru-RU" sz="1200" dirty="0" err="1">
                <a:solidFill>
                  <a:srgbClr val="0070C0"/>
                </a:solidFill>
              </a:rPr>
              <a:t>Голови</a:t>
            </a:r>
            <a:r>
              <a:rPr lang="ru-RU" sz="1200" dirty="0">
                <a:solidFill>
                  <a:srgbClr val="0070C0"/>
                </a:solidFill>
              </a:rPr>
              <a:t> </a:t>
            </a:r>
            <a:r>
              <a:rPr lang="ru-RU" sz="1200" dirty="0" err="1">
                <a:solidFill>
                  <a:srgbClr val="0070C0"/>
                </a:solidFill>
              </a:rPr>
              <a:t>Верховної</a:t>
            </a:r>
            <a:r>
              <a:rPr lang="ru-RU" sz="1200" dirty="0">
                <a:solidFill>
                  <a:srgbClr val="0070C0"/>
                </a:solidFill>
              </a:rPr>
              <a:t> Ради </a:t>
            </a:r>
            <a:r>
              <a:rPr lang="ru-RU" sz="1200" dirty="0" smtClean="0">
                <a:solidFill>
                  <a:srgbClr val="0070C0"/>
                </a:solidFill>
              </a:rPr>
              <a:t>України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0070C0"/>
                </a:solidFill>
              </a:rPr>
              <a:t>до </a:t>
            </a:r>
            <a:r>
              <a:rPr lang="ru-RU" sz="1200" dirty="0" err="1">
                <a:solidFill>
                  <a:srgbClr val="0070C0"/>
                </a:solidFill>
              </a:rPr>
              <a:t>Прем’єр-міністра</a:t>
            </a:r>
            <a:r>
              <a:rPr lang="ru-RU" sz="1200" dirty="0">
                <a:solidFill>
                  <a:srgbClr val="0070C0"/>
                </a:solidFill>
              </a:rPr>
              <a:t> України </a:t>
            </a:r>
            <a:r>
              <a:rPr lang="ru-RU" sz="1200" dirty="0" smtClean="0">
                <a:solidFill>
                  <a:srgbClr val="0070C0"/>
                </a:solidFill>
              </a:rPr>
              <a:t> 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6585" y="4026437"/>
            <a:ext cx="2441418" cy="15850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70C0"/>
                </a:solidFill>
              </a:rPr>
              <a:t>до </a:t>
            </a:r>
            <a:r>
              <a:rPr lang="ru-RU" sz="1200" dirty="0" err="1" smtClean="0">
                <a:solidFill>
                  <a:srgbClr val="0070C0"/>
                </a:solidFill>
              </a:rPr>
              <a:t>парламентських</a:t>
            </a:r>
            <a:r>
              <a:rPr lang="ru-RU" sz="1200" dirty="0" smtClean="0">
                <a:solidFill>
                  <a:srgbClr val="0070C0"/>
                </a:solidFill>
              </a:rPr>
              <a:t> </a:t>
            </a:r>
            <a:r>
              <a:rPr lang="ru-RU" sz="1200" dirty="0" err="1" smtClean="0">
                <a:solidFill>
                  <a:srgbClr val="0070C0"/>
                </a:solidFill>
              </a:rPr>
              <a:t>Комітетів</a:t>
            </a:r>
            <a:r>
              <a:rPr lang="ru-RU" sz="1200" dirty="0" smtClean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70C0"/>
                </a:solidFill>
              </a:rPr>
              <a:t>до </a:t>
            </a:r>
            <a:r>
              <a:rPr lang="ru-RU" sz="1200" dirty="0" err="1" smtClean="0">
                <a:solidFill>
                  <a:srgbClr val="0070C0"/>
                </a:solidFill>
              </a:rPr>
              <a:t>інших</a:t>
            </a:r>
            <a:r>
              <a:rPr lang="ru-RU" sz="1200" dirty="0" smtClean="0">
                <a:solidFill>
                  <a:srgbClr val="0070C0"/>
                </a:solidFill>
              </a:rPr>
              <a:t> </a:t>
            </a:r>
            <a:r>
              <a:rPr lang="ru-RU" sz="1200" dirty="0" err="1" smtClean="0">
                <a:solidFill>
                  <a:srgbClr val="0070C0"/>
                </a:solidFill>
              </a:rPr>
              <a:t>міністерств</a:t>
            </a:r>
            <a:r>
              <a:rPr lang="ru-RU" sz="1200" dirty="0" smtClean="0">
                <a:solidFill>
                  <a:srgbClr val="0070C0"/>
                </a:solidFill>
              </a:rPr>
              <a:t> та </a:t>
            </a:r>
            <a:r>
              <a:rPr lang="ru-RU" sz="1200" dirty="0" err="1" smtClean="0">
                <a:solidFill>
                  <a:srgbClr val="0070C0"/>
                </a:solidFill>
              </a:rPr>
              <a:t>відомств</a:t>
            </a:r>
            <a:endParaRPr lang="ru-RU" sz="12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0070C0"/>
                </a:solidFill>
              </a:rPr>
              <a:t>до </a:t>
            </a:r>
            <a:r>
              <a:rPr lang="ru-RU" sz="1200" dirty="0" err="1">
                <a:solidFill>
                  <a:srgbClr val="0070C0"/>
                </a:solidFill>
              </a:rPr>
              <a:t>Мінрегіону</a:t>
            </a:r>
            <a:r>
              <a:rPr lang="ru-RU" sz="1200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2097" y="3150501"/>
            <a:ext cx="4616971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834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пропозицій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з </a:t>
            </a:r>
            <a:r>
              <a:rPr lang="ru-RU" sz="1400" dirty="0" err="1" smtClean="0">
                <a:solidFill>
                  <a:srgbClr val="0070C0"/>
                </a:solidFill>
              </a:rPr>
              <a:t>вирішення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 err="1" smtClean="0">
                <a:solidFill>
                  <a:srgbClr val="0070C0"/>
                </a:solidFill>
              </a:rPr>
              <a:t>проблемних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 err="1" smtClean="0">
                <a:solidFill>
                  <a:srgbClr val="0070C0"/>
                </a:solidFill>
              </a:rPr>
              <a:t>питань</a:t>
            </a:r>
            <a:r>
              <a:rPr lang="ru-RU" sz="1400" dirty="0" smtClean="0">
                <a:solidFill>
                  <a:srgbClr val="0070C0"/>
                </a:solidFill>
              </a:rPr>
              <a:t> ОМС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622" y="42170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32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3255" y="41404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20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2238" y="50424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68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3164" y="449658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196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6636" y="403243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319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1567" y="498805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319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4500" y="950297"/>
            <a:ext cx="825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АСОЦІАЦІЯ МІСТ УКРАЇНИ: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29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РОКІВ НА ЗАХИСТІ ГРОМАД</a:t>
            </a:r>
          </a:p>
        </p:txBody>
      </p:sp>
    </p:spTree>
    <p:extLst>
      <p:ext uri="{BB962C8B-B14F-4D97-AF65-F5344CB8AC3E}">
        <p14:creationId xmlns:p14="http://schemas.microsoft.com/office/powerpoint/2010/main" val="46585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" y="998928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Важливий елемент діалогу – закріплене Законом України «Про асоціації органів місцевого самоврядування» зобов’язання центральних органів виконавчої влади проводити консультації з Асоціацією та надавати Асоціації для погодження проекти законодавчих та нормативно-правових актів, які мають відношення або впливають на стан місцевого самоврядування</a:t>
            </a:r>
          </a:p>
          <a:p>
            <a:pPr algn="just"/>
            <a:endParaRPr lang="uk-UA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</a:rPr>
              <a:t>за </a:t>
            </a:r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</a:rPr>
              <a:t>2020 </a:t>
            </a:r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</a:rPr>
              <a:t>рік:</a:t>
            </a:r>
          </a:p>
          <a:p>
            <a:pPr algn="just"/>
            <a:endParaRPr lang="uk-UA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АМУ отримала  від органів державної влади </a:t>
            </a:r>
          </a:p>
          <a:p>
            <a:pPr algn="just"/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на погодження 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314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проектів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НПА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smtClean="0">
                <a:solidFill>
                  <a:schemeClr val="bg1"/>
                </a:solidFill>
              </a:rPr>
              <a:t>9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500" y="950297"/>
            <a:ext cx="825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АСОЦІАЦІЯ МІСТ УКРАЇНИ: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29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РОКІВ НА ЗАХИСТІ ГРОМАД</a:t>
            </a:r>
          </a:p>
        </p:txBody>
      </p:sp>
    </p:spTree>
    <p:extLst>
      <p:ext uri="{BB962C8B-B14F-4D97-AF65-F5344CB8AC3E}">
        <p14:creationId xmlns:p14="http://schemas.microsoft.com/office/powerpoint/2010/main" val="1098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10019</TotalTime>
  <Words>831</Words>
  <Application>Microsoft Office PowerPoint</Application>
  <PresentationFormat>Экран (4:3)</PresentationFormat>
  <Paragraphs>138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Пітцик Ігор Михайлович</dc:creator>
  <cp:lastModifiedBy>Пітцик Ігор Михайлович</cp:lastModifiedBy>
  <cp:revision>105</cp:revision>
  <cp:lastPrinted>2021-06-10T07:55:42Z</cp:lastPrinted>
  <dcterms:created xsi:type="dcterms:W3CDTF">2019-09-02T11:44:16Z</dcterms:created>
  <dcterms:modified xsi:type="dcterms:W3CDTF">2021-06-14T07:55:30Z</dcterms:modified>
</cp:coreProperties>
</file>