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5" r:id="rId7"/>
    <p:sldId id="266" r:id="rId8"/>
    <p:sldId id="267" r:id="rId9"/>
    <p:sldId id="271" r:id="rId10"/>
    <p:sldId id="270" r:id="rId11"/>
    <p:sldId id="286" r:id="rId12"/>
    <p:sldId id="280" r:id="rId13"/>
    <p:sldId id="283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8" y="-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830D5-A558-4897-99FB-BB568CE5CE7A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6878D-39D5-428A-B4BE-851CAC9BE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6878D-39D5-428A-B4BE-851CAC9BE2F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2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55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7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17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9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10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28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98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2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3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54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82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A67A-0D06-4814-8329-4D92FFED8156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410B-EE8A-43B9-9DD1-E221855FF5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87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60735" y="339502"/>
            <a:ext cx="5022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mtClean="0">
                <a:solidFill>
                  <a:schemeClr val="bg1"/>
                </a:solidFill>
              </a:rPr>
              <a:t>Державна інспекція навчальних закладів України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787175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smtClean="0">
                <a:solidFill>
                  <a:schemeClr val="bg1"/>
                </a:solidFill>
              </a:rPr>
              <a:t>Іван Юрійчук, завідувач сектору моніторингу освіти</a:t>
            </a:r>
          </a:p>
          <a:p>
            <a:pPr algn="ctr"/>
            <a:r>
              <a:rPr lang="uk-UA" sz="1600" smtClean="0">
                <a:solidFill>
                  <a:schemeClr val="bg1"/>
                </a:solidFill>
              </a:rPr>
              <a:t>Державної інспекції навчальних закладів України</a:t>
            </a:r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9396" y="4526999"/>
            <a:ext cx="1269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smtClean="0">
                <a:solidFill>
                  <a:schemeClr val="bg1"/>
                </a:solidFill>
              </a:rPr>
              <a:t>ЛИСТОПАД 2017</a:t>
            </a:r>
            <a:endParaRPr lang="ru-RU" sz="120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5167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smtClean="0">
                <a:solidFill>
                  <a:schemeClr val="bg1"/>
                </a:solidFill>
              </a:rPr>
              <a:t>СИСТЕМ</a:t>
            </a:r>
            <a:r>
              <a:rPr lang="uk-UA" sz="2800" b="1">
                <a:solidFill>
                  <a:schemeClr val="bg1"/>
                </a:solidFill>
              </a:rPr>
              <a:t>А</a:t>
            </a:r>
            <a:r>
              <a:rPr lang="uk-UA" sz="2800" b="1" smtClean="0">
                <a:solidFill>
                  <a:schemeClr val="bg1"/>
                </a:solidFill>
              </a:rPr>
              <a:t> </a:t>
            </a:r>
            <a:r>
              <a:rPr lang="uk-UA" sz="2800" b="1" smtClean="0">
                <a:solidFill>
                  <a:schemeClr val="bg1"/>
                </a:solidFill>
              </a:rPr>
              <a:t>ЗАБЕЗПЕЧЕННЯ ЯКОСТІ </a:t>
            </a:r>
            <a:r>
              <a:rPr lang="uk-UA" sz="2800" b="1" smtClean="0">
                <a:solidFill>
                  <a:schemeClr val="bg1"/>
                </a:solidFill>
              </a:rPr>
              <a:t>ОСВІТИ</a:t>
            </a:r>
          </a:p>
          <a:p>
            <a:pPr algn="ctr"/>
            <a:r>
              <a:rPr lang="uk-UA" sz="2800" b="1" smtClean="0">
                <a:solidFill>
                  <a:schemeClr val="bg1"/>
                </a:solidFill>
              </a:rPr>
              <a:t>В </a:t>
            </a:r>
            <a:r>
              <a:rPr lang="uk-UA" sz="2800" b="1" smtClean="0">
                <a:solidFill>
                  <a:schemeClr val="bg1"/>
                </a:solidFill>
              </a:rPr>
              <a:t>УМОВАХ ДЕЦЕНТРАЛІЗАЦІЇ</a:t>
            </a:r>
            <a:endParaRPr lang="ru-RU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198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вал 14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75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388424" y="26197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1</a:t>
            </a:r>
            <a:r>
              <a:rPr lang="uk-UA" sz="1200" b="1" smtClean="0"/>
              <a:t>0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1520" y="1108092"/>
            <a:ext cx="8532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smtClean="0"/>
              <a:t>ОСНОВНІ ВІДМІННОСТІ ІНСТИТУЦІЙНОГО АУДИТУ ВІД ДЕРЖАВНОЇ АТЕСТАЦІЇ ЗАКЛАДІВ ОСВІТИ</a:t>
            </a:r>
            <a:endParaRPr lang="ru-RU" sz="2000" b="1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68421"/>
              </p:ext>
            </p:extLst>
          </p:nvPr>
        </p:nvGraphicFramePr>
        <p:xfrm>
          <a:off x="359998" y="2024031"/>
          <a:ext cx="8424002" cy="2779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01"/>
                <a:gridCol w="4212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Інституційний аудит</a:t>
                      </a:r>
                      <a:endParaRPr lang="ru-RU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Державна атестація</a:t>
                      </a:r>
                      <a:endParaRPr lang="ru-RU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n-US" sz="13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Здійснюється Державною</a:t>
                      </a:r>
                      <a:r>
                        <a:rPr lang="uk-UA" sz="13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службою якості освіти, її територіальними </a:t>
                      </a:r>
                      <a:r>
                        <a:rPr lang="uk-UA" sz="13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органами</a:t>
                      </a:r>
                      <a:endParaRPr lang="ru-RU" sz="13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Проводилася місцевими органами управління освітою, у сфері управління яких перебували заклади освіти, що унеможливлювало об’єктивну оцінку їх діяльності </a:t>
                      </a:r>
                      <a:endParaRPr lang="ru-RU" sz="13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13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Використання уніфікованих інструментів та процедур проведення </a:t>
                      </a:r>
                      <a:endParaRPr lang="ru-RU" sz="130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Відсутність чітких вимог до процедур, інструментів та критеріїв для проведення атестаційної експертизи</a:t>
                      </a:r>
                      <a:endParaRPr lang="ru-RU" sz="130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300" b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разі виявлення невідповідності освітньої діяльності</a:t>
                      </a:r>
                      <a:r>
                        <a:rPr lang="uk-UA" sz="13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законодавству</a:t>
                      </a:r>
                      <a:r>
                        <a:rPr lang="uk-UA" sz="13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 бути надані рекомендації щодо зміни керівника, припинення чи реорганізації закладу освіти</a:t>
                      </a:r>
                      <a:endParaRPr lang="ru-RU" sz="130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Відсутність дієвих наслідків атестації</a:t>
                      </a:r>
                      <a:r>
                        <a:rPr lang="uk-UA" sz="13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частині</a:t>
                      </a:r>
                      <a:r>
                        <a:rPr lang="uk-UA" sz="13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3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зміни керівника закладу освіти</a:t>
                      </a:r>
                      <a:endParaRPr lang="ru-RU" sz="130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21368389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388424" y="26197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mtClean="0"/>
              <a:t>1</a:t>
            </a:r>
            <a:r>
              <a:rPr lang="uk-UA" sz="1200" b="1" smtClean="0"/>
              <a:t>1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1956777"/>
            <a:ext cx="766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mtClean="0"/>
              <a:t>це </a:t>
            </a:r>
            <a:r>
              <a:rPr lang="ru-RU" sz="1600" b="1"/>
              <a:t>оцінювання закладу освіти </a:t>
            </a:r>
            <a:r>
              <a:rPr lang="ru-RU" sz="1600" b="1" smtClean="0"/>
              <a:t>щодо ефективності </a:t>
            </a:r>
            <a:r>
              <a:rPr lang="ru-RU" sz="1600" b="1"/>
              <a:t>внутрішньої системи забезпечення якості освіти та </a:t>
            </a:r>
            <a:r>
              <a:rPr lang="ru-RU" sz="1600" b="1" smtClean="0"/>
              <a:t>забезпечення досягнення </a:t>
            </a:r>
            <a:r>
              <a:rPr lang="ru-RU" sz="1600" b="1"/>
              <a:t>здобувачами освіти результатів навчання, передбачених </a:t>
            </a:r>
            <a:r>
              <a:rPr lang="ru-RU" sz="1600" b="1" smtClean="0"/>
              <a:t>освітніми програмами </a:t>
            </a:r>
            <a:r>
              <a:rPr lang="ru-RU" sz="1600" b="1"/>
              <a:t>і стандартами </a:t>
            </a:r>
            <a:r>
              <a:rPr lang="ru-RU" sz="1600" b="1" smtClean="0"/>
              <a:t>освіти</a:t>
            </a:r>
            <a:endParaRPr lang="ru-RU" sz="1600" b="1"/>
          </a:p>
        </p:txBody>
      </p:sp>
      <p:sp>
        <p:nvSpPr>
          <p:cNvPr id="19" name="TextBox 18"/>
          <p:cNvSpPr txBox="1"/>
          <p:nvPr/>
        </p:nvSpPr>
        <p:spPr>
          <a:xfrm>
            <a:off x="1115616" y="2787774"/>
            <a:ext cx="7668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mtClean="0"/>
              <a:t>здійснюється </a:t>
            </a:r>
            <a:r>
              <a:rPr lang="ru-RU" sz="1600" b="1"/>
              <a:t>на добровільних засадах за запитом закладу освіти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15616" y="3180913"/>
            <a:ext cx="766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mtClean="0"/>
              <a:t>здійснюється </a:t>
            </a:r>
            <a:r>
              <a:rPr lang="ru-RU" sz="1600" b="1"/>
              <a:t>акредитованими в установленому порядку фаховими громадськими об’єднаннями, іншими акредитованими юридичними особами, що здійснюють незалежне оцінювання якості освіти та освітньої </a:t>
            </a:r>
            <a:r>
              <a:rPr lang="ru-RU" sz="1600" b="1" smtClean="0"/>
              <a:t>діяльності</a:t>
            </a:r>
            <a:endParaRPr lang="ru-RU" sz="1600" b="1"/>
          </a:p>
        </p:txBody>
      </p:sp>
      <p:sp>
        <p:nvSpPr>
          <p:cNvPr id="2" name="TextBox 1"/>
          <p:cNvSpPr txBox="1"/>
          <p:nvPr/>
        </p:nvSpPr>
        <p:spPr>
          <a:xfrm>
            <a:off x="767228" y="4083918"/>
            <a:ext cx="8016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/>
              <a:t>Заклади освіти</a:t>
            </a:r>
            <a:r>
              <a:rPr lang="ru-RU" sz="1600" b="1"/>
              <a:t>, що мають чинний сертифікат про громадську акредитацію закладу освіти, вважаються такими, що успішно пройшли інституційний аудит у плановому </a:t>
            </a:r>
            <a:r>
              <a:rPr lang="ru-RU" sz="1600" b="1" smtClean="0"/>
              <a:t>порядку</a:t>
            </a:r>
            <a:r>
              <a:rPr lang="ru-RU" sz="2000" b="1" smtClean="0">
                <a:solidFill>
                  <a:prstClr val="black"/>
                </a:solidFill>
              </a:rPr>
              <a:t> </a:t>
            </a:r>
            <a:endParaRPr lang="ru-RU" sz="2000" b="1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8020" y="1108092"/>
            <a:ext cx="8875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ГРОМАДСЬКА АКРЕДИТАЦІЯ ЗАКЛАДУ ОСВІТИ</a:t>
            </a:r>
            <a:endParaRPr lang="ru-RU" sz="2000" b="1"/>
          </a:p>
        </p:txBody>
      </p:sp>
      <p:sp>
        <p:nvSpPr>
          <p:cNvPr id="3" name="TextBox 2"/>
          <p:cNvSpPr txBox="1"/>
          <p:nvPr/>
        </p:nvSpPr>
        <p:spPr>
          <a:xfrm>
            <a:off x="755576" y="1635646"/>
            <a:ext cx="434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smtClean="0"/>
              <a:t>Громадська акредитація закладу </a:t>
            </a:r>
            <a:r>
              <a:rPr lang="ru-RU" b="1" smtClean="0"/>
              <a:t>освіти </a:t>
            </a: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1707654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415595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7132634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Овал 27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388424" y="26197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mtClean="0"/>
              <a:t>1</a:t>
            </a:r>
            <a:r>
              <a:rPr lang="uk-UA" sz="1200" b="1" smtClean="0"/>
              <a:t>2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00" y="1108092"/>
            <a:ext cx="842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smtClean="0"/>
              <a:t>2018</a:t>
            </a:r>
            <a:endParaRPr lang="ru-RU" sz="2000" b="1"/>
          </a:p>
        </p:txBody>
      </p:sp>
      <p:sp>
        <p:nvSpPr>
          <p:cNvPr id="15" name="TextBox 14"/>
          <p:cNvSpPr txBox="1"/>
          <p:nvPr/>
        </p:nvSpPr>
        <p:spPr>
          <a:xfrm>
            <a:off x="767229" y="1635646"/>
            <a:ext cx="8005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Формування та забезпечення діяльності центрального апарату Державної служби якості освіти</a:t>
            </a:r>
            <a:endParaRPr lang="ru-RU" sz="1600" b="1"/>
          </a:p>
        </p:txBody>
      </p:sp>
      <p:sp>
        <p:nvSpPr>
          <p:cNvPr id="17" name="TextBox 16"/>
          <p:cNvSpPr txBox="1"/>
          <p:nvPr/>
        </p:nvSpPr>
        <p:spPr>
          <a:xfrm>
            <a:off x="755576" y="2211710"/>
            <a:ext cx="802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Впровадження «пілотного» проекту щодо забезпечення діяльності територіальних органів </a:t>
            </a:r>
            <a:r>
              <a:rPr lang="uk-UA" sz="1600" b="1"/>
              <a:t>Державної служби якості </a:t>
            </a:r>
            <a:r>
              <a:rPr lang="uk-UA" sz="1600" b="1" smtClean="0"/>
              <a:t>освіти</a:t>
            </a:r>
            <a:endParaRPr lang="ru-RU" sz="1600" b="1"/>
          </a:p>
        </p:txBody>
      </p:sp>
      <p:sp>
        <p:nvSpPr>
          <p:cNvPr id="19" name="TextBox 18"/>
          <p:cNvSpPr txBox="1"/>
          <p:nvPr/>
        </p:nvSpPr>
        <p:spPr>
          <a:xfrm>
            <a:off x="767228" y="2787774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Формування реєстру закладів освіти</a:t>
            </a:r>
            <a:endParaRPr lang="ru-RU" sz="1600" b="1"/>
          </a:p>
        </p:txBody>
      </p:sp>
      <p:sp>
        <p:nvSpPr>
          <p:cNvPr id="22" name="TextBox 21"/>
          <p:cNvSpPr txBox="1"/>
          <p:nvPr/>
        </p:nvSpPr>
        <p:spPr>
          <a:xfrm>
            <a:off x="755576" y="3147814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Розроблення графіків проведення інституційного аудиту</a:t>
            </a:r>
            <a:endParaRPr lang="ru-RU" sz="1600" b="1"/>
          </a:p>
        </p:txBody>
      </p:sp>
      <p:sp>
        <p:nvSpPr>
          <p:cNvPr id="24" name="TextBox 23"/>
          <p:cNvSpPr txBox="1"/>
          <p:nvPr/>
        </p:nvSpPr>
        <p:spPr>
          <a:xfrm>
            <a:off x="755528" y="4177412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Формування територіальних органів у всіх регіонах</a:t>
            </a:r>
            <a:endParaRPr lang="ru-RU" sz="1600" b="1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3641875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60000" y="3675820"/>
            <a:ext cx="842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smtClean="0"/>
              <a:t>2019</a:t>
            </a:r>
            <a:endParaRPr lang="ru-RU" sz="2000" b="1"/>
          </a:p>
        </p:txBody>
      </p:sp>
      <p:sp>
        <p:nvSpPr>
          <p:cNvPr id="30" name="TextBox 29"/>
          <p:cNvSpPr txBox="1"/>
          <p:nvPr/>
        </p:nvSpPr>
        <p:spPr>
          <a:xfrm>
            <a:off x="767227" y="4587974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smtClean="0"/>
              <a:t>Проведення інституційного аудиту згідно плану</a:t>
            </a:r>
            <a:endParaRPr lang="ru-RU" sz="1600" b="1"/>
          </a:p>
        </p:txBody>
      </p:sp>
      <p:sp>
        <p:nvSpPr>
          <p:cNvPr id="27" name="Прямоугольник 26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1707654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4216411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2260825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3219846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2859806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7" y="4660006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20554309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20676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smtClean="0">
                <a:solidFill>
                  <a:schemeClr val="bg1"/>
                </a:solidFill>
              </a:rPr>
              <a:t>ДЯКУЮ ЗА УВАГУ!</a:t>
            </a:r>
            <a:endParaRPr lang="ru-RU" sz="4000" b="1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" y="33950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mtClean="0">
                <a:solidFill>
                  <a:schemeClr val="bg1"/>
                </a:solidFill>
              </a:rPr>
              <a:t>Державна інспекція навчальних закладів України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01191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smtClean="0">
                <a:solidFill>
                  <a:schemeClr val="bg1"/>
                </a:solidFill>
              </a:rPr>
              <a:t>Іван Юрійчук</a:t>
            </a:r>
          </a:p>
          <a:p>
            <a:pPr algn="ctr"/>
            <a:r>
              <a:rPr lang="uk-UA" sz="1600" smtClean="0">
                <a:solidFill>
                  <a:schemeClr val="bg1"/>
                </a:solidFill>
              </a:rPr>
              <a:t>Завідувач сектору моніторингу освіти</a:t>
            </a:r>
            <a:endParaRPr lang="ru-RU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289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9" name="Овал 8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b="1" smtClean="0"/>
              <a:t>2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  <p:sp>
        <p:nvSpPr>
          <p:cNvPr id="14" name="TextBox 13"/>
          <p:cNvSpPr txBox="1"/>
          <p:nvPr/>
        </p:nvSpPr>
        <p:spPr>
          <a:xfrm>
            <a:off x="360000" y="1131590"/>
            <a:ext cx="84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/>
              <a:t>Я</a:t>
            </a:r>
            <a:r>
              <a:rPr lang="ru-RU" b="1" smtClean="0"/>
              <a:t>кість освіти - відповідність результатів навчання вимогам, встановленим законодавством, відповідним стандартом освіти та/або договором про надання освітніх </a:t>
            </a:r>
            <a:r>
              <a:rPr lang="ru-RU" b="1" smtClean="0"/>
              <a:t>послуг</a:t>
            </a:r>
            <a:endParaRPr lang="ru-RU" b="1"/>
          </a:p>
        </p:txBody>
      </p:sp>
      <p:sp>
        <p:nvSpPr>
          <p:cNvPr id="15" name="TextBox 14"/>
          <p:cNvSpPr txBox="1"/>
          <p:nvPr/>
        </p:nvSpPr>
        <p:spPr>
          <a:xfrm>
            <a:off x="360000" y="2379533"/>
            <a:ext cx="84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/>
              <a:t>Я</a:t>
            </a:r>
            <a:r>
              <a:rPr lang="ru-RU" b="1" smtClean="0"/>
              <a:t>кість освітньої діяльності - рівень організації, забезпечення та реалізації освітнього процесу, що забезпечує здобуття особами якісної освіти та відповідає вимогам, встановленим законодавством та/або договором про надання освітніх </a:t>
            </a:r>
            <a:r>
              <a:rPr lang="ru-RU" b="1" smtClean="0"/>
              <a:t>послуг</a:t>
            </a:r>
            <a:endParaRPr lang="ru-RU" b="1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409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3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00" y="1108092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СИСТЕМА ЗАБЕЗПЕЧЕННЯ ЯКОСТІ </a:t>
            </a:r>
            <a:r>
              <a:rPr lang="ru-RU" sz="2000" b="1" smtClean="0"/>
              <a:t>ОСВІТИ</a:t>
            </a:r>
            <a:endParaRPr lang="ru-RU" b="1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6016" y="1883608"/>
            <a:ext cx="723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/>
              <a:t>Внутрішня система забезпечення я</a:t>
            </a:r>
            <a:r>
              <a:rPr lang="uk-UA" sz="2000" b="1"/>
              <a:t>к</a:t>
            </a:r>
            <a:r>
              <a:rPr lang="ru-RU" sz="2000" b="1" smtClean="0"/>
              <a:t>ості освіти</a:t>
            </a:r>
            <a:endParaRPr lang="ru-RU" sz="2000" b="1"/>
          </a:p>
        </p:txBody>
      </p:sp>
      <p:sp>
        <p:nvSpPr>
          <p:cNvPr id="11" name="TextBox 10"/>
          <p:cNvSpPr txBox="1"/>
          <p:nvPr/>
        </p:nvSpPr>
        <p:spPr>
          <a:xfrm>
            <a:off x="936016" y="2531680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/>
              <a:t>Зовнішня система забезпечення якості освіти</a:t>
            </a:r>
            <a:endParaRPr lang="ru-RU" sz="2000" b="1"/>
          </a:p>
        </p:txBody>
      </p:sp>
      <p:sp>
        <p:nvSpPr>
          <p:cNvPr id="16" name="TextBox 15"/>
          <p:cNvSpPr txBox="1"/>
          <p:nvPr/>
        </p:nvSpPr>
        <p:spPr>
          <a:xfrm>
            <a:off x="943846" y="3232016"/>
            <a:ext cx="7948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/>
              <a:t>С</a:t>
            </a:r>
            <a:r>
              <a:rPr lang="ru-RU" sz="2000" b="1" smtClean="0"/>
              <a:t>истема забезпечення якості в діяльності органів управління та установ, що здійснюють зовнішнє забезпечення якості освіти</a:t>
            </a:r>
            <a:endParaRPr lang="ru-RU" sz="2000" b="1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76" y="1965853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76" y="3363862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76" y="2613925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15815536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930131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4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00" y="964076"/>
            <a:ext cx="84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smtClean="0"/>
              <a:t>СИСТЕМА ЗАБЕЗПЕЧЕННЯ ЯКОСТІ </a:t>
            </a:r>
            <a:r>
              <a:rPr lang="ru-RU" sz="2000" b="1" smtClean="0"/>
              <a:t>ОСВІТИ</a:t>
            </a:r>
            <a:endParaRPr lang="ru-RU" b="1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283" y="1470139"/>
            <a:ext cx="251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mtClean="0"/>
              <a:t>Внутрішня система забезпечення яості освіти</a:t>
            </a:r>
            <a:endParaRPr lang="ru-RU" sz="1600" b="1"/>
          </a:p>
        </p:txBody>
      </p:sp>
      <p:sp>
        <p:nvSpPr>
          <p:cNvPr id="11" name="TextBox 10"/>
          <p:cNvSpPr txBox="1"/>
          <p:nvPr/>
        </p:nvSpPr>
        <p:spPr>
          <a:xfrm>
            <a:off x="3493713" y="1470139"/>
            <a:ext cx="2718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mtClean="0"/>
              <a:t>Зовнішня система забезпечення якості освіти</a:t>
            </a:r>
            <a:endParaRPr lang="ru-RU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6499813" y="1470139"/>
            <a:ext cx="2555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/>
              <a:t>С</a:t>
            </a:r>
            <a:r>
              <a:rPr lang="ru-RU" sz="1600" b="1" smtClean="0"/>
              <a:t>истема забезпечення якості в діяльності органів управління та установ, що здійснюють зовнішнє забезпечення якості освіти</a:t>
            </a:r>
            <a:endParaRPr lang="ru-RU" sz="1600" b="1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331461" y="1614515"/>
            <a:ext cx="0" cy="331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55797" y="1614515"/>
            <a:ext cx="0" cy="331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7503" y="2046203"/>
            <a:ext cx="322395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smtClean="0"/>
              <a:t>- стратегія (політика) та процедури забезпечення якості освіти;</a:t>
            </a:r>
          </a:p>
          <a:p>
            <a:r>
              <a:rPr lang="ru-RU" sz="1000" smtClean="0"/>
              <a:t>- система та механізми забезпечення академічної доброчесності;</a:t>
            </a:r>
          </a:p>
          <a:p>
            <a:r>
              <a:rPr lang="ru-RU" sz="1000" smtClean="0"/>
              <a:t>- оприлюднені критерії, правила і процедури оцінювання здобувачів освіти;</a:t>
            </a:r>
          </a:p>
          <a:p>
            <a:r>
              <a:rPr lang="ru-RU" sz="1000" smtClean="0"/>
              <a:t>- оприлюднені критерії, правила і процедури оцінювання педагогічної діяльності педагогічних працівників, управлінської діяльності керівних працівників закладу освіти;</a:t>
            </a:r>
          </a:p>
          <a:p>
            <a:r>
              <a:rPr lang="ru-RU" sz="1000" smtClean="0"/>
              <a:t>- наявність необхідних ресурсів для організації освітнього процесу;</a:t>
            </a:r>
          </a:p>
          <a:p>
            <a:r>
              <a:rPr lang="ru-RU" sz="1000" smtClean="0"/>
              <a:t>- наявність інформаційних систем для ефективного управління закладом освіти;</a:t>
            </a:r>
          </a:p>
          <a:p>
            <a:r>
              <a:rPr lang="ru-RU" sz="1000" smtClean="0"/>
              <a:t>- створення інклюзивного освітнього середовища, універсального дизайну та розумного пристосування;</a:t>
            </a:r>
          </a:p>
          <a:p>
            <a:r>
              <a:rPr lang="ru-RU" sz="1000" smtClean="0"/>
              <a:t>- інші процедури та заходи, що визначаються спеціальними законами або документами закладу освіти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39282" y="2055274"/>
            <a:ext cx="26086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smtClean="0"/>
              <a:t>- стандартизація;</a:t>
            </a:r>
          </a:p>
          <a:p>
            <a:r>
              <a:rPr lang="ru-RU" sz="1000" smtClean="0"/>
              <a:t>- ліцензування освітньої діяльності;</a:t>
            </a:r>
          </a:p>
          <a:p>
            <a:r>
              <a:rPr lang="ru-RU" sz="1000" smtClean="0"/>
              <a:t>- акредитація освітніх програм;</a:t>
            </a:r>
          </a:p>
          <a:p>
            <a:r>
              <a:rPr lang="ru-RU" sz="1000" smtClean="0"/>
              <a:t>- громадська акредитація закладів освіти;</a:t>
            </a:r>
          </a:p>
          <a:p>
            <a:r>
              <a:rPr lang="ru-RU" sz="1000" smtClean="0"/>
              <a:t>- зовнішнє незалежне оцінювання результатів навчання;</a:t>
            </a:r>
          </a:p>
          <a:p>
            <a:r>
              <a:rPr lang="ru-RU" sz="1000" smtClean="0"/>
              <a:t>- інституційний аудит;</a:t>
            </a:r>
          </a:p>
          <a:p>
            <a:r>
              <a:rPr lang="ru-RU" sz="1000" smtClean="0"/>
              <a:t>- моніторинг якості освіти;</a:t>
            </a:r>
          </a:p>
          <a:p>
            <a:r>
              <a:rPr lang="ru-RU" sz="1000" smtClean="0"/>
              <a:t>- атестація педагогічних працівників;</a:t>
            </a:r>
          </a:p>
          <a:p>
            <a:r>
              <a:rPr lang="ru-RU" sz="1000" smtClean="0"/>
              <a:t>- сертифікація педагогічних працівників;</a:t>
            </a:r>
          </a:p>
          <a:p>
            <a:r>
              <a:rPr lang="ru-RU" sz="1000" smtClean="0"/>
              <a:t>- громадський нагляд;</a:t>
            </a:r>
          </a:p>
          <a:p>
            <a:r>
              <a:rPr lang="ru-RU" sz="1000" smtClean="0"/>
              <a:t>- інші інструменти, процедури і заходи, що визначаються спеціальними законами</a:t>
            </a:r>
            <a:endParaRPr lang="ru-RU" sz="1000"/>
          </a:p>
        </p:txBody>
      </p:sp>
      <p:sp>
        <p:nvSpPr>
          <p:cNvPr id="21" name="TextBox 20"/>
          <p:cNvSpPr txBox="1"/>
          <p:nvPr/>
        </p:nvSpPr>
        <p:spPr>
          <a:xfrm>
            <a:off x="6499813" y="2793938"/>
            <a:ext cx="26086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smtClean="0"/>
              <a:t>- політика та процедури забезпечення якості власної діяльності;</a:t>
            </a:r>
          </a:p>
          <a:p>
            <a:r>
              <a:rPr lang="ru-RU" sz="1000" smtClean="0"/>
              <a:t>- необхідні ресурси для організації процесів і процедур;</a:t>
            </a:r>
          </a:p>
          <a:p>
            <a:r>
              <a:rPr lang="ru-RU" sz="1000" smtClean="0"/>
              <a:t>- зовнішній незалежний аудит діяльності (процесів і процедур) відповідних органів і установ</a:t>
            </a:r>
            <a:endParaRPr lang="ru-RU" sz="1000"/>
          </a:p>
        </p:txBody>
      </p:sp>
      <p:sp>
        <p:nvSpPr>
          <p:cNvPr id="2" name="Прямоугольник 1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34240149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5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00" y="1108092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ОРГАНИ ІЗ ЗАБЕЗПЕЧЕННЯ ЯКОСТІ </a:t>
            </a:r>
            <a:r>
              <a:rPr lang="ru-RU" sz="2000" b="1" smtClean="0"/>
              <a:t>ОСВІТИ </a:t>
            </a:r>
            <a:endParaRPr lang="ru-RU" sz="2000" b="1"/>
          </a:p>
        </p:txBody>
      </p:sp>
      <p:sp>
        <p:nvSpPr>
          <p:cNvPr id="15" name="TextBox 14"/>
          <p:cNvSpPr txBox="1"/>
          <p:nvPr/>
        </p:nvSpPr>
        <p:spPr>
          <a:xfrm>
            <a:off x="936016" y="1883608"/>
            <a:ext cx="723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/>
              <a:t>Ц</a:t>
            </a:r>
            <a:r>
              <a:rPr lang="ru-RU" sz="2000" b="1" smtClean="0"/>
              <a:t>ентральний орган виконавчої влади із забезпечення якості освіти – Державна служба якості освіти</a:t>
            </a:r>
            <a:endParaRPr lang="ru-RU" sz="2000" b="1"/>
          </a:p>
        </p:txBody>
      </p:sp>
      <p:sp>
        <p:nvSpPr>
          <p:cNvPr id="11" name="TextBox 10"/>
          <p:cNvSpPr txBox="1"/>
          <p:nvPr/>
        </p:nvSpPr>
        <p:spPr>
          <a:xfrm>
            <a:off x="936016" y="2636207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/>
              <a:t>Постійно діючий колегіальний орган у сфері забезпечення якості вищої освіти - Національне агентство із забезпечення якості вищої освіти</a:t>
            </a:r>
            <a:endParaRPr lang="ru-RU" sz="2000" b="1"/>
          </a:p>
        </p:txBody>
      </p:sp>
      <p:sp>
        <p:nvSpPr>
          <p:cNvPr id="2" name="TextBox 1"/>
          <p:cNvSpPr txBox="1"/>
          <p:nvPr/>
        </p:nvSpPr>
        <p:spPr>
          <a:xfrm>
            <a:off x="936017" y="3723878"/>
            <a:ext cx="7847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smtClean="0"/>
              <a:t>Органи місцевого самоврядування</a:t>
            </a:r>
            <a:r>
              <a:rPr lang="uk-UA" b="1" i="1" smtClean="0"/>
              <a:t> («</a:t>
            </a:r>
            <a:r>
              <a:rPr lang="ru-RU" b="1" i="1" smtClean="0"/>
              <a:t>відповідають за реалізацію державної політики у сфері освіти та забезпечення якості освіти на відповідній території», стаття 66 Закону України «Про освіту»)</a:t>
            </a:r>
            <a:endParaRPr lang="ru-RU" b="1" i="1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85" y="1995686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85" y="278779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85" y="386791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30129462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Овал 26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6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00" y="110809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ДЕРЖАВНА СЛУЖБА ЯКОСТІ ОСВІТИ З ТЕРИТОРІАЛЬНИМИ </a:t>
            </a:r>
            <a:r>
              <a:rPr lang="ru-RU" sz="2000" b="1" smtClean="0"/>
              <a:t>ОРГАНАМИ </a:t>
            </a:r>
            <a:endParaRPr lang="ru-RU" sz="2000" b="1"/>
          </a:p>
        </p:txBody>
      </p:sp>
      <p:sp>
        <p:nvSpPr>
          <p:cNvPr id="16" name="TextBox 15"/>
          <p:cNvSpPr txBox="1"/>
          <p:nvPr/>
        </p:nvSpPr>
        <p:spPr>
          <a:xfrm>
            <a:off x="755576" y="1707654"/>
            <a:ext cx="802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проводить інституційний аудит закладів освіти у порядку, затвердженому Міністерством освіти і науки</a:t>
            </a:r>
            <a:endParaRPr lang="ru-RU" sz="1600" b="1"/>
          </a:p>
        </p:txBody>
      </p:sp>
      <p:sp>
        <p:nvSpPr>
          <p:cNvPr id="19" name="TextBox 18"/>
          <p:cNvSpPr txBox="1"/>
          <p:nvPr/>
        </p:nvSpPr>
        <p:spPr>
          <a:xfrm>
            <a:off x="767228" y="2397537"/>
            <a:ext cx="8016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надає рекомендації закладам освіти (крім закладів вищої освіти) щодо організації та функціонування внутрішньої системи забезпечення якості освіти</a:t>
            </a:r>
            <a:endParaRPr lang="ru-RU" sz="1600" b="1"/>
          </a:p>
        </p:txBody>
      </p:sp>
      <p:sp>
        <p:nvSpPr>
          <p:cNvPr id="22" name="TextBox 21"/>
          <p:cNvSpPr txBox="1"/>
          <p:nvPr/>
        </p:nvSpPr>
        <p:spPr>
          <a:xfrm>
            <a:off x="755576" y="3139103"/>
            <a:ext cx="8016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за результатами експертизи затверджує освітні програми дошкільної та загальної середньої освіти (крім типових і тих, що розроблені на основі типових)</a:t>
            </a:r>
            <a:endParaRPr lang="ru-RU" sz="1600" b="1"/>
          </a:p>
        </p:txBody>
      </p:sp>
      <p:sp>
        <p:nvSpPr>
          <p:cNvPr id="24" name="TextBox 23"/>
          <p:cNvSpPr txBox="1"/>
          <p:nvPr/>
        </p:nvSpPr>
        <p:spPr>
          <a:xfrm>
            <a:off x="755528" y="3859183"/>
            <a:ext cx="8016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проводить моніторинг якості освітньої діяльності та якості освіти у порядку, визначеному законодавством</a:t>
            </a:r>
            <a:endParaRPr lang="ru-RU" sz="1600" b="1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1779662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06" y="2487442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8" y="3219822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8" y="3939934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9157533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Овал 27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7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7229" y="1740753"/>
            <a:ext cx="8005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акредитує громадські фахові об’єднання та інші юридичні особи, що здійснюють незалежне оцінювання якості освіти та освітньої діяльності закладів освіти (крім закладів вищої освіти), веде їх реєстр</a:t>
            </a:r>
            <a:endParaRPr lang="ru-RU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755576" y="2643758"/>
            <a:ext cx="802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здійснює державний нагляд (контроль) за діяльністю закладів освіти щодо дотримання ними вимог законодавства про освіту</a:t>
            </a:r>
            <a:endParaRPr lang="ru-RU" sz="1600" b="1"/>
          </a:p>
        </p:txBody>
      </p:sp>
      <p:sp>
        <p:nvSpPr>
          <p:cNvPr id="19" name="TextBox 18"/>
          <p:cNvSpPr txBox="1"/>
          <p:nvPr/>
        </p:nvSpPr>
        <p:spPr>
          <a:xfrm>
            <a:off x="767228" y="3363838"/>
            <a:ext cx="8016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за дорученням Міністра освіти і науки здійснює контроль за дотриманням вимог щодо організації зовнішнього незалежного оцінювання</a:t>
            </a:r>
            <a:endParaRPr lang="ru-RU" sz="1600" b="1"/>
          </a:p>
        </p:txBody>
      </p:sp>
      <p:sp>
        <p:nvSpPr>
          <p:cNvPr id="22" name="TextBox 21"/>
          <p:cNvSpPr txBox="1"/>
          <p:nvPr/>
        </p:nvSpPr>
        <p:spPr>
          <a:xfrm>
            <a:off x="755576" y="4155926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здійснює акредитацію освітніх програм відповідно до спеціальних законів</a:t>
            </a:r>
            <a:endParaRPr lang="ru-RU" sz="1600" b="1"/>
          </a:p>
        </p:txBody>
      </p:sp>
      <p:sp>
        <p:nvSpPr>
          <p:cNvPr id="27" name="TextBox 26"/>
          <p:cNvSpPr txBox="1"/>
          <p:nvPr/>
        </p:nvSpPr>
        <p:spPr>
          <a:xfrm>
            <a:off x="360000" y="110809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ДЕРЖАВНА СЛУЖБА ЯКОСТІ ОСВІТИ З ТЕРИТОРІАЛЬНИМИ </a:t>
            </a:r>
            <a:r>
              <a:rPr lang="ru-RU" sz="2000" b="1" smtClean="0"/>
              <a:t>ОРГАНАМИ </a:t>
            </a:r>
            <a:endParaRPr lang="ru-RU" sz="2000" b="1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1851694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278779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350787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422795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16981693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1074147"/>
            <a:ext cx="9144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0" name="TextBox 9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8</a:t>
            </a:r>
            <a:endParaRPr lang="ru-RU" sz="1200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7229" y="1707654"/>
            <a:ext cx="8005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бере участь в розробленні Державних стандартів загальної середньої освіти</a:t>
            </a:r>
            <a:endParaRPr lang="ru-RU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755576" y="2254682"/>
            <a:ext cx="802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здійснює контроль за веденням обліку дітей шкільного віку в частині реалізації структурними підрозділами місцевих органів виконавчої влади та органів місцевого самоврядування визначених законодавством повноважень</a:t>
            </a:r>
            <a:endParaRPr lang="ru-RU" sz="1600" b="1"/>
          </a:p>
        </p:txBody>
      </p:sp>
      <p:sp>
        <p:nvSpPr>
          <p:cNvPr id="22" name="TextBox 21"/>
          <p:cNvSpPr txBox="1"/>
          <p:nvPr/>
        </p:nvSpPr>
        <p:spPr>
          <a:xfrm>
            <a:off x="755576" y="3284280"/>
            <a:ext cx="8016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здійснює розгляд звернень громадян з питань, що належать до її компетенції</a:t>
            </a:r>
            <a:endParaRPr lang="ru-RU" sz="1600" b="1"/>
          </a:p>
        </p:txBody>
      </p:sp>
      <p:sp>
        <p:nvSpPr>
          <p:cNvPr id="2" name="TextBox 1"/>
          <p:cNvSpPr txBox="1"/>
          <p:nvPr/>
        </p:nvSpPr>
        <p:spPr>
          <a:xfrm>
            <a:off x="767228" y="3867894"/>
            <a:ext cx="8016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/>
              <a:t>виконує інші повноваження, передбачені законами</a:t>
            </a:r>
            <a:endParaRPr lang="ru-RU" sz="1600" b="1"/>
          </a:p>
        </p:txBody>
      </p:sp>
      <p:sp>
        <p:nvSpPr>
          <p:cNvPr id="27" name="TextBox 26"/>
          <p:cNvSpPr txBox="1"/>
          <p:nvPr/>
        </p:nvSpPr>
        <p:spPr>
          <a:xfrm>
            <a:off x="360000" y="1099903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smtClean="0"/>
              <a:t>ДЕРЖАВНА СЛУЖБА ЯКОСТІ ОСВІТИ З ТЕРИТОРІАЛЬНИМИ </a:t>
            </a:r>
            <a:r>
              <a:rPr lang="ru-RU" sz="2000" b="1" smtClean="0"/>
              <a:t>ОРГАНАМИ </a:t>
            </a:r>
            <a:endParaRPr lang="ru-RU" sz="2000" b="1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5020038"/>
            <a:ext cx="9144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1779662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2355726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3363838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ЮРІЙЧУК\ДІНЗ\Проекти + Заходи\Концепція реформування ДІНЗ\Гал_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6" y="3926849"/>
            <a:ext cx="276480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24800182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8352000" y="184477"/>
            <a:ext cx="432000" cy="432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52088" y="1131590"/>
            <a:ext cx="52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smtClean="0"/>
              <a:t>ІНСТИТУЦІЙНИЙ АУДИТ</a:t>
            </a:r>
            <a:endParaRPr lang="ru-RU" sz="3200" b="1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60000" y="771550"/>
            <a:ext cx="84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8020" y="123478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b="1" smtClean="0"/>
              <a:t>Державна інспекція</a:t>
            </a:r>
          </a:p>
          <a:p>
            <a:r>
              <a:rPr lang="uk-UA" sz="1000" b="1" smtClean="0"/>
              <a:t>навчальних закладів</a:t>
            </a:r>
          </a:p>
          <a:p>
            <a:r>
              <a:rPr lang="uk-UA" sz="1000" b="1" smtClean="0"/>
              <a:t>України</a:t>
            </a:r>
            <a:endParaRPr lang="ru-RU" sz="1000" b="1"/>
          </a:p>
        </p:txBody>
      </p:sp>
      <p:sp>
        <p:nvSpPr>
          <p:cNvPr id="12" name="TextBox 11"/>
          <p:cNvSpPr txBox="1"/>
          <p:nvPr/>
        </p:nvSpPr>
        <p:spPr>
          <a:xfrm>
            <a:off x="8436393" y="26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b="1" smtClean="0"/>
              <a:t>9</a:t>
            </a:r>
            <a:endParaRPr lang="ru-RU" sz="1200" b="1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172400" y="184477"/>
            <a:ext cx="0" cy="4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91680" y="2931790"/>
            <a:ext cx="5363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smtClean="0"/>
              <a:t>Не є «правонаступником» державної атестації</a:t>
            </a:r>
            <a:endParaRPr lang="ru-RU" sz="2000" b="1"/>
          </a:p>
        </p:txBody>
      </p:sp>
      <p:sp>
        <p:nvSpPr>
          <p:cNvPr id="16" name="TextBox 15"/>
          <p:cNvSpPr txBox="1"/>
          <p:nvPr/>
        </p:nvSpPr>
        <p:spPr>
          <a:xfrm>
            <a:off x="1691680" y="3498562"/>
            <a:ext cx="680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/>
              <a:t>Принципові відмінності будуть враховані під час розроблення відповідного порядку</a:t>
            </a:r>
            <a:endParaRPr lang="ru-RU" sz="2000" b="1"/>
          </a:p>
        </p:txBody>
      </p:sp>
      <p:pic>
        <p:nvPicPr>
          <p:cNvPr id="17" name="Picture 2" descr="D:\ЮРІЙЧУК\ДІНЗ\Проекти + Заходи\Концепція реформування ДІНЗ\Гал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13" l="0" r="998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05" y="3039830"/>
            <a:ext cx="25117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ЮРІЙЧУК\ДІНЗ\Проекти + Заходи\Концепція реформування ДІНЗ\Гал_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813" l="0" r="998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05" y="3615894"/>
            <a:ext cx="25117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691680" y="1786920"/>
            <a:ext cx="6585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/>
              <a:t>К</a:t>
            </a:r>
            <a:r>
              <a:rPr lang="ru-RU" sz="2000" b="1" smtClean="0"/>
              <a:t>омплексна зовнішня перевірка та оцінювання освітніх і управлінських процесів закладу освіти, </a:t>
            </a:r>
            <a:r>
              <a:rPr lang="ru-RU" sz="2000" b="1"/>
              <a:t>що проводиться, як правило, </a:t>
            </a:r>
            <a:r>
              <a:rPr lang="ru-RU" sz="2000" b="1" smtClean="0"/>
              <a:t>один раз на 10 </a:t>
            </a:r>
            <a:r>
              <a:rPr lang="ru-RU" sz="2000" b="1" smtClean="0"/>
              <a:t>років </a:t>
            </a:r>
            <a:endParaRPr lang="ru-RU" sz="2000" b="1"/>
          </a:p>
        </p:txBody>
      </p:sp>
      <p:pic>
        <p:nvPicPr>
          <p:cNvPr id="20" name="Picture 2" descr="D:\ЮРІЙЧУК\ДІНЗ\Проекти + Заходи\Концепція реформування ДІНЗ\Гал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13" l="0" r="998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05" y="1908894"/>
            <a:ext cx="25117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660232" y="12347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smtClean="0"/>
              <a:t>Забезпечення</a:t>
            </a:r>
          </a:p>
          <a:p>
            <a:r>
              <a:rPr lang="uk-UA" sz="1600" b="1"/>
              <a:t>я</a:t>
            </a:r>
            <a:r>
              <a:rPr lang="uk-UA" sz="1600" b="1" smtClean="0"/>
              <a:t>кості освіти</a:t>
            </a:r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16323121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998</Words>
  <Application>Microsoft Office PowerPoint</Application>
  <PresentationFormat>Экран (16:9)</PresentationFormat>
  <Paragraphs>155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69</cp:revision>
  <dcterms:created xsi:type="dcterms:W3CDTF">2017-11-01T13:39:35Z</dcterms:created>
  <dcterms:modified xsi:type="dcterms:W3CDTF">2017-11-05T13:51:52Z</dcterms:modified>
</cp:coreProperties>
</file>