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3" r:id="rId2"/>
    <p:sldId id="293" r:id="rId3"/>
    <p:sldId id="289" r:id="rId4"/>
    <p:sldId id="292" r:id="rId5"/>
    <p:sldId id="290" r:id="rId6"/>
    <p:sldId id="291" r:id="rId7"/>
    <p:sldId id="294" r:id="rId8"/>
    <p:sldId id="296" r:id="rId9"/>
    <p:sldId id="295" r:id="rId10"/>
    <p:sldId id="297" r:id="rId11"/>
    <p:sldId id="298" r:id="rId12"/>
    <p:sldId id="299" r:id="rId13"/>
    <p:sldId id="28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38" autoAdjust="0"/>
  </p:normalViewPr>
  <p:slideViewPr>
    <p:cSldViewPr>
      <p:cViewPr varScale="1">
        <p:scale>
          <a:sx n="97" d="100"/>
          <a:sy n="97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36CF9-15A4-47BF-93E4-7781F62F799D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78B5-9B57-41C1-A1F2-7FB2CED0861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4704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FD66-80FC-479D-9B02-407B61100DB4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43D-EA63-44D8-8C93-6419CB223E6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2014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460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AA32-5C90-4FEC-9E23-14059E7C17AE}" type="datetimeFigureOut">
              <a:rPr lang="uk-UA" smtClean="0"/>
              <a:pPr/>
              <a:t>02.11.2017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2708920"/>
            <a:ext cx="7128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впровадження реформи освіти та реалізації стратегії Асоціації міст України</a:t>
            </a:r>
          </a:p>
          <a:p>
            <a:endParaRPr lang="uk-UA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92080" y="494116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Людмила Мозгова</a:t>
            </a:r>
            <a:r>
              <a:rPr lang="uk-UA" sz="1600" dirty="0" smtClean="0"/>
              <a:t>,</a:t>
            </a:r>
          </a:p>
          <a:p>
            <a:r>
              <a:rPr lang="uk-UA" sz="1600" dirty="0" smtClean="0"/>
              <a:t>аналітик Асоціації міст України, кандидат педагогічних наук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Київ - 2017</a:t>
            </a:r>
            <a:endParaRPr lang="ru-RU" dirty="0"/>
          </a:p>
        </p:txBody>
      </p:sp>
      <p:pic>
        <p:nvPicPr>
          <p:cNvPr id="1026" name="Picture 2" descr="C:\Users\mozgova\Desktop\картинки\logo_forum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533" y="1268760"/>
            <a:ext cx="3480387" cy="208823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23928" y="1510626"/>
            <a:ext cx="4932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Галузевий форум з обговорення фінансування та реформування соціальної сфери: освіта, охорона здоровʼя, соціальний захист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1.2. 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«Оптимізувати мережу закладів, що надають освітні послуги»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84984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НПА: </a:t>
            </a: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проект Закону </a:t>
            </a:r>
            <a:r>
              <a:rPr lang="uk-UA" sz="1550" dirty="0" err="1" smtClean="0">
                <a:solidFill>
                  <a:schemeClr val="tx1"/>
                </a:solidFill>
                <a:latin typeface="Cambria" pitchFamily="18" charset="0"/>
              </a:rPr>
              <a:t>“Про</a:t>
            </a: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uk-UA" sz="1600" dirty="0" smtClean="0"/>
              <a:t>внесення змін до Закону України </a:t>
            </a:r>
            <a:r>
              <a:rPr lang="uk-UA" sz="1600" dirty="0" err="1" smtClean="0"/>
              <a:t>“Про</a:t>
            </a:r>
            <a:r>
              <a:rPr lang="uk-UA" sz="1600" dirty="0" smtClean="0"/>
              <a:t> дошкільну </a:t>
            </a:r>
            <a:r>
              <a:rPr lang="uk-UA" sz="1600" dirty="0" err="1" smtClean="0"/>
              <a:t>освіту”</a:t>
            </a:r>
            <a:r>
              <a:rPr lang="uk-UA" sz="1600" dirty="0" smtClean="0"/>
              <a:t> (№ 6164)</a:t>
            </a: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 . </a:t>
            </a:r>
            <a:r>
              <a:rPr lang="uk-UA" sz="1600" dirty="0" smtClean="0"/>
              <a:t>Нормативно-правовий акт містить зауваження до інших своїх положень, а тому повернутий автору законодавчої ініціативи на доопрацювання.</a:t>
            </a:r>
            <a:endParaRPr lang="ru-RU" sz="1600" dirty="0" smtClean="0"/>
          </a:p>
          <a:p>
            <a:pPr algn="just">
              <a:defRPr/>
            </a:pP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725144"/>
            <a:ext cx="3312368" cy="129614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600" dirty="0" smtClean="0">
                <a:solidFill>
                  <a:schemeClr val="tx1"/>
                </a:solidFill>
              </a:rPr>
              <a:t>Виписано норму щодо вилучення погодження з МОН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/>
              <a:t>Має спростити механізм реорганізації дошкільних навчальних закладів (зокрема, компенсуючого типу), сприяти розвитку мережі приватних навчальних закладів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1052736"/>
            <a:ext cx="5075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реалізується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</a:t>
            </a:r>
            <a:r>
              <a:rPr lang="uk-UA" sz="1600" b="1" dirty="0" smtClean="0"/>
              <a:t>2.1. «Чітко визначити повноваження держави та муніципалітетів в управлінні навчальними закладами»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2852936"/>
            <a:ext cx="6877272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НПА: </a:t>
            </a:r>
            <a:r>
              <a:rPr lang="uk-UA" sz="1600" dirty="0" smtClean="0">
                <a:solidFill>
                  <a:schemeClr val="tx1"/>
                </a:solidFill>
              </a:rPr>
              <a:t>розпорядження КМУ від 25.10.2017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600" dirty="0" smtClean="0"/>
              <a:t>«Питання управління державними професійно-технічними навчальними закладами, підпорядкованими Міністерству освіти і науки України», яким обласним та Київській міській державним адміністраціям тимчасово передаються функції з управління ПТНЗ, у тому числі з управління майном та здійснення кадрової політики.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sz="1600" dirty="0" smtClean="0"/>
          </a:p>
          <a:p>
            <a:pPr algn="just">
              <a:defRPr/>
            </a:pP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725144"/>
            <a:ext cx="3312368" cy="129614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Підготовлено звернення до МОН та Уряду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Негатив для ОМС: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У розпорядженні відсутні міста-обласні центри, що фінансують ПТНЗ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1052736"/>
            <a:ext cx="5075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реалізується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16832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140968"/>
            <a:ext cx="6877272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3" name="Прямокутник 9"/>
          <p:cNvSpPr/>
          <p:nvPr/>
        </p:nvSpPr>
        <p:spPr>
          <a:xfrm>
            <a:off x="1763688" y="4221088"/>
            <a:ext cx="6877272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Лобіювання прав міст-обласних центрів на управління закладами професійно-технічною освіти, що утримуються та фінансуються за кошти бюджетів цих міст</a:t>
            </a: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63688" y="1916832"/>
            <a:ext cx="67687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senal"/>
              </a:rPr>
              <a:t>Лобіювання прийняття Парламентом проектів законів України «Про внесення змін до деяких законів України щодо регіонального замовлення на підготовку фахівців та робітничих кадрів» (№5547) та «Про професійну освіту» (№5160-1).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835696" y="3238818"/>
            <a:ext cx="66967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senal" charset="0"/>
              </a:rPr>
              <a:t>Захист інтересів органів місцевого самоврядування при розробці спеціальних законів у галузі на основі нового Закону «Про освіту».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39752" y="1052736"/>
            <a:ext cx="4561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Найближчі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дії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988840"/>
            <a:ext cx="1056117" cy="792088"/>
          </a:xfrm>
          <a:prstGeom prst="rect">
            <a:avLst/>
          </a:prstGeom>
          <a:noFill/>
        </p:spPr>
      </p:pic>
      <p:pic>
        <p:nvPicPr>
          <p:cNvPr id="2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068960"/>
            <a:ext cx="1056117" cy="792088"/>
          </a:xfrm>
          <a:prstGeom prst="rect">
            <a:avLst/>
          </a:prstGeom>
          <a:noFill/>
        </p:spPr>
      </p:pic>
      <p:pic>
        <p:nvPicPr>
          <p:cNvPr id="2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21088"/>
            <a:ext cx="1056117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75147" y="2967335"/>
            <a:ext cx="5593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5" name="Прямокутник 9"/>
          <p:cNvSpPr/>
          <p:nvPr/>
        </p:nvSpPr>
        <p:spPr>
          <a:xfrm>
            <a:off x="539552" y="1268760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Секторальна стратегія. ОСВІТА.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Розроблена  Асоціацією міст України</a:t>
            </a:r>
          </a:p>
        </p:txBody>
      </p:sp>
      <p:sp>
        <p:nvSpPr>
          <p:cNvPr id="16" name="Прямокутник 9"/>
          <p:cNvSpPr/>
          <p:nvPr/>
        </p:nvSpPr>
        <p:spPr>
          <a:xfrm>
            <a:off x="4355976" y="2636912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sz="1600" b="1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Схвалена на </a:t>
            </a:r>
            <a:r>
              <a:rPr lang="uk-UA" sz="1600" b="1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Форумі місцевого самоврядування </a:t>
            </a:r>
            <a:r>
              <a:rPr lang="uk-UA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«Секторальні реформи в призмі децентралізації: освіта, охорона здоров’я, соціальний захист населення, адміністративні послуги»</a:t>
            </a:r>
          </a:p>
          <a:p>
            <a:pPr algn="ctr">
              <a:defRPr/>
            </a:pPr>
            <a:r>
              <a:rPr lang="uk-UA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(22-23 листопада 2016 року, м. Івано-Франківськ)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395536" y="4365104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 algn="ctr">
              <a:defRPr/>
            </a:pPr>
            <a:r>
              <a:rPr lang="uk-UA" sz="16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З</a:t>
            </a:r>
            <a:r>
              <a:rPr lang="uk-UA" sz="1600" b="1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атверджена на засіданні Правління </a:t>
            </a:r>
          </a:p>
          <a:p>
            <a:pPr lvl="0" algn="ctr">
              <a:defRPr/>
            </a:pPr>
            <a:r>
              <a:rPr lang="uk-UA" sz="1600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Асоціації міст України </a:t>
            </a:r>
          </a:p>
          <a:p>
            <a:pPr lvl="0" algn="ctr">
              <a:defRPr/>
            </a:pPr>
            <a:r>
              <a:rPr lang="uk-UA" sz="1600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(9 грудня 2016 року, м. Київ)</a:t>
            </a:r>
            <a:endParaRPr lang="uk-UA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899592" y="5100572"/>
            <a:ext cx="3491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1.5.  </a:t>
            </a:r>
            <a:r>
              <a:rPr lang="uk-UA" sz="155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“Оновити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педагогічні </a:t>
            </a:r>
            <a:r>
              <a:rPr lang="uk-UA" sz="155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кадри”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84984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постанову Кабінету Міністрів України № 974 від 14.12.2016 року «Про внесення зміни у додаток 2 до постанови Кабінету Міністрів України від 30 серпня 2002 року № 1298»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725144"/>
            <a:ext cx="3312368" cy="115212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Підтримано під час прийняття на Уряді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600" dirty="0" smtClean="0"/>
              <a:t>підвищено посадові оклади педагогічних працівників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1.5.  </a:t>
            </a:r>
            <a:r>
              <a:rPr lang="uk-UA" sz="155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“Оновити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педагогічні </a:t>
            </a:r>
            <a:r>
              <a:rPr lang="uk-UA" sz="155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кадри”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84984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постанову Кабінету Міністрів України № 506 від 12.07.2017 року «Про внесення змін до розділу VІ додатка другого постанови Кабінету Міністрів України від 30 серпня 2002 р. № 1298»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725144"/>
            <a:ext cx="3312368" cy="129614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Підготовка офіційного звернення до профільних міністерств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/>
              <a:t>з вересня 2017 року підвищено оплату праці працівників сфери фізичної культури і спорту, зокрема Дитячо-юнацьких спортивних шкіл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16832"/>
            <a:ext cx="7056784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Цілі 1.1. 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«Закріпити в Законі нові норми та правила функціонування галузі освіти», 1.4 «Створити навчальне середовище, що сприятиме успіхам вихованців», 1.5. «Оновити педагогічні кадри», 2.1. «Чітко визначити повноваження держави та муніципалітетів в управлінні навчальними закладами», 2.2. «Забезпечити фізичну доступність до якісних освітніх послуг», 3.2. «Запровадити громадське оцінювання якості освітніх послуг у закладах»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717032"/>
            <a:ext cx="70567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Закон України «Про освіту»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148064" y="4653136"/>
            <a:ext cx="3672408" cy="144016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Участь у засіданнях робочої групи з доопрацювання проекту Закону, створеній при Комітеті ВРУ з питань науки і освіти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450" dirty="0" smtClean="0">
                <a:solidFill>
                  <a:schemeClr val="tx1"/>
                </a:solidFill>
              </a:rPr>
              <a:t>Визначено </a:t>
            </a:r>
            <a:r>
              <a:rPr lang="uk-UA" sz="1450" u="sng" dirty="0" smtClean="0">
                <a:solidFill>
                  <a:schemeClr val="tx1"/>
                </a:solidFill>
              </a:rPr>
              <a:t>повноваження ОМС у галузі освіти</a:t>
            </a:r>
            <a:r>
              <a:rPr lang="uk-UA" sz="1450" dirty="0" smtClean="0">
                <a:solidFill>
                  <a:schemeClr val="tx1"/>
                </a:solidFill>
              </a:rPr>
              <a:t>, </a:t>
            </a:r>
            <a:r>
              <a:rPr lang="uk-UA" sz="1450" dirty="0" smtClean="0"/>
              <a:t>надано право ОМС різних адміністративно-територіальних одиниць приймати спільне рішення щодо організації здобуття освіти. Передбачено можливість надання субвенції з Державного бюджету на розвиток дошкільної та позашкільної освіти, а також освіти осіб з особливими освітніми потребами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1.4. 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«Створити навчальне середовище, що сприятиме успіхам вихованців»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84984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постанову Кабінету Міністрів України № 684 від 13.09.2017 року «Про затвердження Порядку ведення обліку дітей шкільного віку та учнів»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148064" y="4725144"/>
            <a:ext cx="3456384" cy="158417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Участь у засіданні робочої групи, збір та підготовка аналітичних матеріалів до нової редакції, а також висновків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/>
              <a:t>внесено зміни в механізм обліку дітей шкільного віку (забезпечуватиме орган, визначений ОМС) та учнів шкільного віку (виконавець – навчальний заклад), а також виключено педагогічних працівників із забезпечення функції обліку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2.2. 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«Забезпечити фізичну доступність до якісних освітніх послуг»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068960"/>
            <a:ext cx="6877272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постанови Кабінету Міністрів України № 88 від 14.02.2017 року «Про затвердження Порядку та умов використання коштів субвенції з державного бюджету місцевим бюджетам на надання державної підтримки особам з особливими освітніми потребами» та № 588 від 09.08.2017 року «Про внесення змін до Порядку організації інклюзивного навчання у загальноосвітніх навчальних закладах»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436096" y="4725144"/>
            <a:ext cx="3168352" cy="100811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Погодження тексту під час засідання Уряду</a:t>
            </a:r>
            <a:endParaRPr lang="uk-UA" sz="155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896544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/>
              <a:t>спрямовано кошти державної субвенції на надання державної підтримки особам з особливими освітніми потребами, які навчаються у спеціальних та інклюзивних класах загальноосвітніх навчальних закладів, внесено зміни до Порядку організації інклюзивного навчання 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2.3. </a:t>
            </a:r>
            <a:r>
              <a:rPr lang="uk-UA" sz="1600" b="1" dirty="0" smtClean="0"/>
              <a:t>«Створити зручні умови для надання якісних освітніх послуг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12976"/>
            <a:ext cx="6877272" cy="1296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Прийнято: </a:t>
            </a:r>
            <a:r>
              <a:rPr lang="uk-UA" sz="1600" dirty="0" smtClean="0"/>
              <a:t>постанову Кабінету Міністрів України № 545 від 12.07.2017 року «</a:t>
            </a:r>
            <a:r>
              <a:rPr lang="ru-RU" sz="1600" dirty="0" smtClean="0"/>
              <a:t>Про </a:t>
            </a:r>
            <a:r>
              <a:rPr lang="uk-UA" sz="1600" dirty="0" smtClean="0"/>
              <a:t>затвердження Положення про інклюзивно-ресурсний центр»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436096" y="4725144"/>
            <a:ext cx="3168352" cy="100811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Погодження тексту під час засідання Урядового комітету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/>
              <a:t>Є підстави для створення у структурі ОМС інклюзивно-ресурсних центрів, забезпечення фахового супроводу здобуття освіти дітьми з особливими освітніми потребами 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1.1.  </a:t>
            </a:r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Закріпити в Законі нові норми та правила функціонування галузі освіти»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3284984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Частково підготовлено: </a:t>
            </a:r>
            <a:r>
              <a:rPr lang="uk-UA" sz="1600" dirty="0" smtClean="0"/>
              <a:t>схвалено Урядом та знаходиться на розгляді профільного Комітету Верховної Ради України як альтернативний проект Закону України «Про професійну освіту» (№ 5160-1)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436096" y="4725144"/>
            <a:ext cx="3168352" cy="122413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Підготовлено висновки про погодження проекту Закону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23528" y="4653136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Cambria" pitchFamily="18" charset="0"/>
              </a:rPr>
              <a:t>Визначено повноваження засновників професійно-технічних навчальних закладів  та можливість різних джерел їх фінансування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43608" y="1052736"/>
            <a:ext cx="6942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Частково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1008</Words>
  <Application>Microsoft Office PowerPoint</Application>
  <PresentationFormat>Экран (4:3)</PresentationFormat>
  <Paragraphs>163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реформування сфери соціального захисту населення</dc:title>
  <dc:creator>n.mukoliuk</dc:creator>
  <cp:lastModifiedBy>mozgova</cp:lastModifiedBy>
  <cp:revision>233</cp:revision>
  <cp:lastPrinted>2017-04-18T13:49:13Z</cp:lastPrinted>
  <dcterms:created xsi:type="dcterms:W3CDTF">2016-06-13T07:24:54Z</dcterms:created>
  <dcterms:modified xsi:type="dcterms:W3CDTF">2017-11-02T12:06:48Z</dcterms:modified>
</cp:coreProperties>
</file>