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3" r:id="rId2"/>
    <p:sldId id="260" r:id="rId3"/>
    <p:sldId id="274" r:id="rId4"/>
    <p:sldId id="275" r:id="rId5"/>
    <p:sldId id="276" r:id="rId6"/>
    <p:sldId id="277" r:id="rId7"/>
    <p:sldId id="279" r:id="rId8"/>
    <p:sldId id="280" r:id="rId9"/>
    <p:sldId id="278" r:id="rId10"/>
    <p:sldId id="281" r:id="rId11"/>
    <p:sldId id="282" r:id="rId12"/>
    <p:sldId id="283" r:id="rId13"/>
    <p:sldId id="284" r:id="rId14"/>
    <p:sldId id="285" r:id="rId15"/>
    <p:sldId id="286" r:id="rId16"/>
    <p:sldId id="288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38" autoAdjust="0"/>
  </p:normalViewPr>
  <p:slideViewPr>
    <p:cSldViewPr>
      <p:cViewPr varScale="1">
        <p:scale>
          <a:sx n="97" d="100"/>
          <a:sy n="97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36CF9-15A4-47BF-93E4-7781F62F799D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278B5-9B57-41C1-A1F2-7FB2CED0861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4704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FD66-80FC-479D-9B02-407B61100DB4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43D-EA63-44D8-8C93-6419CB223E6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0142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EBAF7-F707-48AD-B4FC-12868E449D5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ED0B949-106C-4112-B672-6184EA5839AF}" type="datetime7">
              <a:rPr lang="ru-RU" smtClean="0"/>
              <a:pPr/>
              <a:t>окт-17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460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CAA32-5C90-4FEC-9E23-14059E7C17AE}" type="datetimeFigureOut">
              <a:rPr lang="uk-UA" smtClean="0"/>
              <a:pPr/>
              <a:t>11.10.2017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20A94-3277-4FCC-A422-8C2A3DD49FC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3"/>
          <p:cNvSpPr txBox="1">
            <a:spLocks/>
          </p:cNvSpPr>
          <p:nvPr/>
        </p:nvSpPr>
        <p:spPr>
          <a:xfrm>
            <a:off x="214282" y="3886200"/>
            <a:ext cx="8448400" cy="24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1" y="1700809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Зміни в законодавстві та стан виконання законодавчої карти реформування галузі освіти</a:t>
            </a:r>
          </a:p>
          <a:p>
            <a:endParaRPr lang="uk-UA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76056" y="429309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/>
              <a:t>Людмила Мозгова</a:t>
            </a:r>
            <a:r>
              <a:rPr lang="uk-UA" sz="1600" dirty="0" smtClean="0"/>
              <a:t>,</a:t>
            </a:r>
          </a:p>
          <a:p>
            <a:r>
              <a:rPr lang="uk-UA" sz="1600" dirty="0" smtClean="0"/>
              <a:t>аналітик Асоціації міст України, кандидат педагогічних наук</a:t>
            </a:r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580526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Чернівці - 2017</a:t>
            </a:r>
            <a:endParaRPr lang="ru-RU" dirty="0"/>
          </a:p>
        </p:txBody>
      </p:sp>
      <p:pic>
        <p:nvPicPr>
          <p:cNvPr id="12" name="Рисунок 11" descr="5027417-2x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3933056"/>
            <a:ext cx="20320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3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395536" y="1124744"/>
            <a:ext cx="5904656" cy="936104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132856"/>
            <a:ext cx="6877272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Облік учнів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ведуть навчальні заклади / </a:t>
            </a:r>
            <a:r>
              <a:rPr lang="uk-UA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облік дітей шкільного віку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уповноважений ОМС орган (наприклад, це може бути орган управління освітою чи реєстраційна служба, чи інший орган)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212976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Територія обслуговування закріплюється за закладом із метою першочергового зарахування до школи тих дітей, які проживають на цій території (хоча проживання на іншій території не має бути обмеженням)  </a:t>
            </a:r>
            <a:r>
              <a:rPr lang="uk-UA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Залучення вчителів до обходу території  </a:t>
            </a:r>
            <a:r>
              <a:rPr lang="uk-UA" sz="1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заборонено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414908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Облік дітей шкільного віку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ведеться в межах відповідної адміністративно-територіальної одиниці (району, міста, району у місті, селища, села)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5013176"/>
            <a:ext cx="6877272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Виявлення незареєстрованих дітей, які не здобувають загальну середню освіту (окрім тих, хто з неповажних причин не відвідує школу, адже облік цих учнів ведуть навчальні заклади), мають здійснювати відповідні територіальні органи Національної поліції та служб у справах </a:t>
            </a:r>
            <a:r>
              <a:rPr lang="uk-UA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дітей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27687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35699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414908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515719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1124744"/>
            <a:ext cx="576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Постанова Кабінету Міністрів України № 684 від 13.09.2017 «Про затвердження Порядку ведення обліку дітей шкільного віку та учнів»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0205" y="1196752"/>
            <a:ext cx="864096" cy="648072"/>
          </a:xfrm>
          <a:prstGeom prst="rect">
            <a:avLst/>
          </a:prstGeom>
          <a:noFill/>
        </p:spPr>
      </p:pic>
      <p:sp>
        <p:nvSpPr>
          <p:cNvPr id="23" name="Прямокутник 9"/>
          <p:cNvSpPr/>
          <p:nvPr/>
        </p:nvSpPr>
        <p:spPr>
          <a:xfrm>
            <a:off x="7236296" y="1124744"/>
            <a:ext cx="1584176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АМУ – член робочої групи при МОН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539552" y="1268760"/>
            <a:ext cx="4896544" cy="648072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636912"/>
            <a:ext cx="6912768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645024"/>
            <a:ext cx="687727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Частково </a:t>
            </a:r>
            <a:r>
              <a:rPr lang="uk-UA" sz="1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держава перераховуватиме кошти </a:t>
            </a:r>
            <a:r>
              <a:rPr lang="uk-UA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здобуття загальної середньої освіти </a:t>
            </a:r>
            <a:r>
              <a:rPr lang="uk-UA" sz="1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приватних навчальних </a:t>
            </a:r>
            <a:r>
              <a:rPr lang="uk-UA" sz="1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закладах</a:t>
            </a:r>
            <a:endParaRPr lang="uk-UA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4365104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 1 вересня 2018 року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запроваджується 12 річне навчання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: з 6 років початкова освіта (4 роки), базова середня (5 років), профільна академічна/базова профільна освіта (3 роки). При цьому зменшується кількість років (до 3 років) на здобуття бакалаврського рівня вищої освіти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5301208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70892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57301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443711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537321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268760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Закон України </a:t>
            </a:r>
          </a:p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від 05.09.2017 за № 2145-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ІІІ </a:t>
            </a: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«Про освіту»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Прямокутник 9"/>
          <p:cNvSpPr/>
          <p:nvPr/>
        </p:nvSpPr>
        <p:spPr>
          <a:xfrm>
            <a:off x="6444208" y="1196752"/>
            <a:ext cx="2592288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АМУ – член робочої групи при Комітеті ВРУ з питань науки і освіти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3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340768"/>
            <a:ext cx="672074" cy="504056"/>
          </a:xfrm>
          <a:prstGeom prst="rect">
            <a:avLst/>
          </a:prstGeom>
          <a:noFill/>
        </p:spPr>
      </p:pic>
      <p:sp>
        <p:nvSpPr>
          <p:cNvPr id="25" name="Скругленный прямоугольник 24"/>
          <p:cNvSpPr/>
          <p:nvPr/>
        </p:nvSpPr>
        <p:spPr>
          <a:xfrm>
            <a:off x="683568" y="2132856"/>
            <a:ext cx="7920880" cy="432048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331640" y="2174087"/>
            <a:ext cx="6912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здобувачів освіти (учнів, вихованців, студентів):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691680" y="2636912"/>
            <a:ext cx="6912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Надана можливість здобувати освіту за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індивідуальною освітньою траєкторією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шляхом здобуття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формальної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(за державними освітніми програмами із одержанням документа про здобуті компетентності),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інформальної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(самоосвіта) та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неформальної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(здобувається за освітніми програмами та не передбачає одержання документа)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освіти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763688" y="5445224"/>
            <a:ext cx="6768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Запроваджується інститут освітнього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омбудсмена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який має забезпечувати права особи на освіту, розглядати порушення таких прав і приймати відповідні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1484784"/>
            <a:ext cx="4464496" cy="360040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19672" y="2060848"/>
            <a:ext cx="6912768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19672" y="3212976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19672" y="4365104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Передбачено підвищення посадового окладу педагогічного працівника кожної наступної кваліфікаційної категорії на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10%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, надбавки за вислугу років: понад три роки – 10%, понад 10 років – 20%, понад 20 років – 30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% 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19672" y="5301208"/>
            <a:ext cx="6912768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Освітяни мають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щорічно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планувати певну кількість часу на підвищення своєї кваліфікації (сукупно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протягом 5 років – не менше 150 годин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683568" y="227687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683568" y="342900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683568" y="443711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683568" y="5301208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1560" y="1484784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Для педагогічних працівників: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619672" y="2024844"/>
            <a:ext cx="684076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Керівника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навчального закладу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призначатиме засновник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 уповноважений ним орган за результатами конкурсного відбору та за контрактом не більш, ніж на 2 строки (12 років), що дозволить оновлювати управлінські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кадри.</a:t>
            </a:r>
            <a:endParaRPr kumimoji="0" lang="uk-UA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керівник навчального закладу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(може на власний розсуд за результатами конкурсного відбору)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призначатиме педагогічних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працівників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91680" y="3212976"/>
            <a:ext cx="676875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Запроваджується до обовʼязкової атестації педагогів проходження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сертифікації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(зовнішнє оцінювання компетентності вчителів). При цьому термін дії сертифіката становитиме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років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сам педагог матиме протягом цього терміну щомісячну доплату у розмірі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20%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посадового окладу. Окрім того, освітянин, який успішно пройде сертифікацію, звільняється від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атестації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кутник 9"/>
          <p:cNvSpPr/>
          <p:nvPr/>
        </p:nvSpPr>
        <p:spPr>
          <a:xfrm>
            <a:off x="5292080" y="1124744"/>
            <a:ext cx="3240360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1200" dirty="0" smtClean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2018 </a:t>
            </a:r>
            <a:r>
              <a:rPr lang="uk-UA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lang="uk-UA" sz="1200" b="1" dirty="0" smtClean="0">
                <a:solidFill>
                  <a:srgbClr val="FFFF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року </a:t>
            </a:r>
            <a:r>
              <a:rPr lang="uk-UA" sz="1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посадовий оклад учителів має зрости до </a:t>
            </a:r>
            <a:r>
              <a:rPr lang="uk-UA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чотирьох прожиткових мінімумів</a:t>
            </a:r>
            <a:r>
              <a:rPr lang="uk-UA" sz="1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Після </a:t>
            </a:r>
            <a:r>
              <a:rPr lang="uk-UA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2023 року </a:t>
            </a:r>
            <a:r>
              <a:rPr lang="uk-UA" sz="1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 складе </a:t>
            </a:r>
            <a:r>
              <a:rPr lang="uk-UA" sz="12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 мінімальні заробітні плати</a:t>
            </a:r>
            <a:endParaRPr lang="uk-UA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124744"/>
            <a:ext cx="648072" cy="4860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1268760"/>
            <a:ext cx="8136904" cy="576064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1916832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2924944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378904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4653136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Органи місцевого самоврядування забезпечують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безоплатним гарячим харчуванням лише дітей пільгових категорій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, а також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забезпечують пільговий проїзд учнів, вихованців і студентів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у громадському транспорті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060848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292494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378904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465313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899592" y="1243499"/>
            <a:ext cx="77038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засновників закладів освіти, зокрема органів місцевого самоврядування: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1763688" y="1984049"/>
            <a:ext cx="684076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Надано право ОМС різних адміністративно-територіальних одиниць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приймати спільне рішення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щодо організації здобуття початкової, базової та профільної середньої освіти, а також підвезення здобувачів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1691680" y="3032666"/>
            <a:ext cx="6840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створювати ресурсні центри з інклюзивної освіти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щоб забезпечити права на фаховий супровід дітей із особливими освітніми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потребами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763688" y="3789040"/>
            <a:ext cx="67687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Збережено права засновників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створення, реорганізацію та ліквідацію навчальних закладів, затвердження установчих документів закладів освіти, призначення їх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керівників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кутник 9"/>
          <p:cNvSpPr/>
          <p:nvPr/>
        </p:nvSpPr>
        <p:spPr>
          <a:xfrm>
            <a:off x="755576" y="5517232"/>
            <a:ext cx="4752528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200" dirty="0" smtClean="0"/>
              <a:t>Вперше передбачено </a:t>
            </a:r>
            <a:r>
              <a:rPr lang="uk-UA" sz="1200" b="1" dirty="0" smtClean="0"/>
              <a:t>можливість надання субвенції з Державного бюджету на розвиток дошкільної та позашкільної освіти</a:t>
            </a:r>
            <a:r>
              <a:rPr lang="uk-UA" sz="1200" dirty="0" smtClean="0"/>
              <a:t>, що до цього часу не здійснювалось, а також освіти осіб з особливими освітніми </a:t>
            </a:r>
            <a:r>
              <a:rPr lang="uk-UA" sz="1200" dirty="0" smtClean="0"/>
              <a:t>потребами</a:t>
            </a:r>
            <a:endParaRPr lang="uk-UA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4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5589240"/>
            <a:ext cx="1056117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1124744"/>
            <a:ext cx="8136904" cy="432048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162880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2420888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Запроваджується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інституційний аудит плановий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(раз на 10 років) і </a:t>
            </a:r>
            <a:r>
              <a:rPr lang="uk-UA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позаплановий </a:t>
            </a:r>
            <a:r>
              <a:rPr lang="uk-UA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 результатом низької якості освітньої діяльності) </a:t>
            </a:r>
            <a:endParaRPr lang="uk-UA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3212976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4365104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162880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2420888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335699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429309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691680" y="1196752"/>
            <a:ext cx="5580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закладів освіти:</a:t>
            </a:r>
            <a:endParaRPr kumimoji="0" lang="uk-UA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763688" y="1700808"/>
            <a:ext cx="66967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Закладу освіти відтепер надається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фінансова, академічна, організаційна та кадрова автономія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691680" y="3284984"/>
            <a:ext cx="684076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Нормативно запроваджується можливість усіх закладів освіти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надавати платні освітні послуги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інформацію про які вони мають оприлюднювати на офіційному сайті. Поряд із тим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зароблені кошти не можуть бути вилучені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місцевого чи Державного бюджетів. Їх спрямування визначатимуть установчі документи закладу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763688" y="4355812"/>
            <a:ext cx="67687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офіційному сайті закладів освіти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відтепер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оприлюднюватиметься інформація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заклад, керівника, його заступників, педагогічних працівників, рівень їх освіти та кваліфікації, досвід педагогічної діяльності та інші відомості.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кутник 9"/>
          <p:cNvSpPr/>
          <p:nvPr/>
        </p:nvSpPr>
        <p:spPr>
          <a:xfrm>
            <a:off x="1691680" y="5157192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4" name="П'ятикутник 8"/>
          <p:cNvSpPr/>
          <p:nvPr/>
        </p:nvSpPr>
        <p:spPr>
          <a:xfrm>
            <a:off x="755576" y="515719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691680" y="5157192"/>
            <a:ext cx="67687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Запроваджується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громадська акредитація закладу освіти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визнання якості освітньої діяльності закладу освіти з метою формування його позитивного іміджу та репутації, що здійснюється добровільно за запитом закладу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9552" y="1124744"/>
            <a:ext cx="8136904" cy="360040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1556792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2564904"/>
            <a:ext cx="6877272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Забезпечують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фінансовий контроль за діяльністю закладів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освіти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3212976"/>
            <a:ext cx="6877272" cy="6480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Атестація педагогічних працівників залишається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однією з функцій органів управління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освітою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4005064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162880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2564904"/>
            <a:ext cx="905325" cy="576064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3284984"/>
            <a:ext cx="905325" cy="504056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400506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691680" y="1556792"/>
            <a:ext cx="69127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Атестація шкіл та інспекції, які проводять управління освіти, скасовуються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метою контролю за якістю надання освітніх послуг буде створено нову структуру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Державну службу якості освіти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Вона буде проводити плановий інституційний аудит один раз на 10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115616" y="1124744"/>
            <a:ext cx="7092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органів управління освітою:</a:t>
            </a:r>
            <a:endParaRPr kumimoji="0" lang="uk-UA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691680" y="4005064"/>
            <a:ext cx="67687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Оприлюднюють офіційну звітність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всі отримані та використані кошти, а також перелік і вартість товарів, робіт, послуг, спрямованих на потреби кожного із заснованих ними закладів освіти, та інші видатки у сфері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освіти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кутник 9"/>
          <p:cNvSpPr/>
          <p:nvPr/>
        </p:nvSpPr>
        <p:spPr>
          <a:xfrm>
            <a:off x="1691680" y="4869160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3" name="П'ятикутник 8"/>
          <p:cNvSpPr/>
          <p:nvPr/>
        </p:nvSpPr>
        <p:spPr>
          <a:xfrm>
            <a:off x="755576" y="508518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763688" y="5044534"/>
            <a:ext cx="67687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Забезпечують спільно із засновником доступність дошкільної та середньої освіти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всіх громадян, які проживають на відповідній території, та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вживають заходів для забезпечення потреби у дошкільній та позашкільній 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освіті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75147" y="2967335"/>
            <a:ext cx="55937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за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увагу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827584" y="12687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ОСНОВНІ ЗМІНИ У НОРМАТИВНО-ПРАВОВІЙ БАЗІ ГАЛУЗІ ОСВІТИ </a:t>
            </a:r>
          </a:p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ЗА ІІ-ІІІ КВАРТАЛ 2017 РОКУ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1988840"/>
            <a:ext cx="8136904" cy="576064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780928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Керівник опорного навчального закладу організовує підвезення учнів та педагогів, у тому числі  тих, які пересуваються на кріслах колісних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645024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Філія може виконувати як функцію початкової школи, так і за рішенням засновника  - основної школи та дошкільного підрозділу  НВК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4509120"/>
            <a:ext cx="6877272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Уточнено правовий статус опорного закладу освіти: 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Times New Roman" pitchFamily="18" charset="0"/>
              </a:rPr>
              <a:t>до таких шкіл тепер можуть відноситися заклади, що не мають філій, але до них здійснюється підвезення учнів не менше ніж із трьох селищ, 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Times New Roman" pitchFamily="18" charset="0"/>
                <a:cs typeface="Times New Roman" pitchFamily="18" charset="0"/>
              </a:rPr>
              <a:t>сіл</a:t>
            </a:r>
            <a:endParaRPr lang="uk-UA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780928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64502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479715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55576" y="198884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Постанова КМУ № 289 від 19.04.2017 «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внесення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зміни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до пункту 2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Положення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про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освітній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округ</a:t>
            </a: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539552" y="1124744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України від 23.05.2017 «Про внесення змін до Закону України «Про освіту» щодо особливостей доступу осіб з особливими освітніми потребами до освітніх послуг» 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1196752"/>
            <a:ext cx="8136904" cy="792088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132856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Органи місцевого самоврядування мають створювати ресурсні центри інклюзивної освіти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212976"/>
            <a:ext cx="6877272" cy="8640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Також мають підвозити дітей та педагогічних працівників із особливими потребами, у тому числі автобусами, пристосованими для перевезення осіб, які пересуваються на кріслах колісних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4293096"/>
            <a:ext cx="6877272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lvl="0" algn="just">
              <a:defRPr/>
            </a:pP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Законодавчо закріплено надання із Державного бюджету України субвенції місцевим бюджетам, що буде спрямована на інклюзивну освіту, а також на розвиток матеріально-технічної бази для осіб, які її 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Calibri" pitchFamily="34" charset="0"/>
                <a:cs typeface="Times New Roman" pitchFamily="18" charset="0"/>
              </a:rPr>
              <a:t>здобувають</a:t>
            </a:r>
            <a:endParaRPr lang="uk-UA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cs typeface="Arial" pitchFamily="34" charset="0"/>
            </a:endParaRPr>
          </a:p>
          <a:p>
            <a:pPr algn="just">
              <a:defRPr/>
            </a:pP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13285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28498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450912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67544" y="1340768"/>
            <a:ext cx="8136904" cy="1152128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780928"/>
            <a:ext cx="687727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Затверджує порядок використання коштів, передбачених у державному бюджеті для підготовки кадрів у професійно-технічних навчальних закладах за професіями загальнодержавного значення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4221088"/>
            <a:ext cx="6877272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Виконавцями такого замовлення можуть бути, крім державних, і </a:t>
            </a:r>
            <a:r>
              <a:rPr lang="uk-UA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комунальні професійно-технічні навчальні заклади</a:t>
            </a: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яким буде спрямовано кошти державного бюджету на підготовку відповідних робітників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996952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450912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134076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Постанова КМУ № 505 від 12.07.2017  «Про затвердження Порядку використання коштів, передбачених у державному бюджеті для підготовки кадрів у професійно-технічних навчальних закладах за професіями загальнодержавного значення»</a:t>
            </a:r>
            <a:endParaRPr lang="ru-RU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67544" y="1340768"/>
            <a:ext cx="8136904" cy="864096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763688" y="4077072"/>
            <a:ext cx="6877272" cy="1512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 вересня 2017 року підвищено оплату праці працівників сфери фізичної культури і спорту, зокрема Дитячо-юнацьких спортивних шкіл, на основі Єдиної тарифної сітки розрядів та коефіцієнтів з оплати праці працівників установ, закладів та організацій окремих галузей та бюджетної сфери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827584" y="450912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1340768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Постанова КМУ № 506 від 12.07.2017 «Про внесення змін до розділу VІ додатка другого постанови Кабінету Міністрів України від 30 серпня 2002 р. </a:t>
            </a:r>
          </a:p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1298»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кутник 9"/>
          <p:cNvSpPr/>
          <p:nvPr/>
        </p:nvSpPr>
        <p:spPr>
          <a:xfrm>
            <a:off x="1835696" y="2492896"/>
            <a:ext cx="4861048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Лист  АМУ № 5-153 від 03.05.2017 до МОН та </a:t>
            </a:r>
            <a:r>
              <a:rPr lang="uk-UA" sz="155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МінМолодьСпорту</a:t>
            </a: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щодо підвищення заробітної плати працівникам ДЮСШ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4067944" y="3645024"/>
            <a:ext cx="43204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564904"/>
            <a:ext cx="1056117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467544" y="1268760"/>
            <a:ext cx="8136904" cy="648072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276872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Протягом двох місяців рекомендовано ОМС утворити інклюзивно-ресурсні центри шляхом реорганізації ПМПК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140968"/>
            <a:ext cx="6877272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Центр є установою, що утворюється з метою забезпечення права дітей з особливими освітніми потребами віком від 2 до 18 років на здобуття дошкільної та загальної середньої освіти, в тому числі у професійно-технічних навчальних закладах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4221088"/>
            <a:ext cx="6877272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Центри утворюються з розрахунку один центр не більш як на 7 тис. дітей, які проживають на території ОТГ (району), та не більш як на 12 тис. дітей, які проживають у місті (районі міста)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5301208"/>
            <a:ext cx="6877272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Центри повинні мати приміщення, пристосовані для дітей з особливими освітніми потребами відповідно до  вимог законодавства, у тому числі державних санітарних норм  і правил та державних будівельних норм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34888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28498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429309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537321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268760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Постанова КМУ № 545 від 12.07.2017 «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 </a:t>
            </a: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затвердження Положення про інклюзивно-ресурсний центр»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539552" y="1628800"/>
            <a:ext cx="8136904" cy="576064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420888"/>
            <a:ext cx="6877272" cy="18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Змінами передбачено спрямування коштів на видання, придбання, зберігання і доставку підручників і посібників для забезпечення, крім учнів загальноосвітніх навчальних закладів, студентів вищих навчальних закладів, учнів професійно-технічних навчальних закладів та </a:t>
            </a:r>
            <a:r>
              <a:rPr lang="uk-UA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вихованців дошкільних навчальних закладів</a:t>
            </a:r>
            <a:endParaRPr lang="uk-UA" sz="155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92494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62880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Закон України від 13.07.2017 «Про внесення змін до Закону України «Про Державний бюджет на 2017 рік» (до додатку № 5)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1196752"/>
            <a:ext cx="8136904" cy="864096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91680" y="234888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Внесено зміни до Порядку організації інклюзивного навчання у загальноосвітніх навчальних закладах, затвердженого постановою КМУ №872 від 15.08.2011 </a:t>
            </a:r>
            <a:r>
              <a:rPr lang="ru-RU" sz="1600" dirty="0" smtClean="0"/>
              <a:t> 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4" name="Прямокутник 9"/>
          <p:cNvSpPr/>
          <p:nvPr/>
        </p:nvSpPr>
        <p:spPr>
          <a:xfrm>
            <a:off x="1691680" y="3140968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Визначено обовʼязок керівника навчального закладу на підставі заяви батьків організовувати інклюзивну форму навчання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5" name="Прямокутник 9"/>
          <p:cNvSpPr/>
          <p:nvPr/>
        </p:nvSpPr>
        <p:spPr>
          <a:xfrm>
            <a:off x="1691680" y="3933056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Уточнено граничну кількість дітей із особливими освітніми потребами у класі (1-3 дитини, слід дивитись діагноз)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6" name="Прямокутник 9"/>
          <p:cNvSpPr/>
          <p:nvPr/>
        </p:nvSpPr>
        <p:spPr>
          <a:xfrm>
            <a:off x="1691680" y="4725144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Витлумачено поняття «корекційно-розвиткова робота» та визначено тривалість занять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755576" y="234888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'ятикутник 8"/>
          <p:cNvSpPr/>
          <p:nvPr/>
        </p:nvSpPr>
        <p:spPr>
          <a:xfrm>
            <a:off x="755576" y="3140968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'ятикутник 8"/>
          <p:cNvSpPr/>
          <p:nvPr/>
        </p:nvSpPr>
        <p:spPr>
          <a:xfrm>
            <a:off x="755576" y="3933056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'ятикутник 8"/>
          <p:cNvSpPr/>
          <p:nvPr/>
        </p:nvSpPr>
        <p:spPr>
          <a:xfrm>
            <a:off x="755576" y="4725144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196752"/>
            <a:ext cx="7992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Постанова КМУ № 588 від 09.08.2017 «Про внесення змін до Порядку організації інклюзивного навчання у загальноосвітніх навчальних закладах»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2" name="Прямокутник 9"/>
          <p:cNvSpPr/>
          <p:nvPr/>
        </p:nvSpPr>
        <p:spPr>
          <a:xfrm>
            <a:off x="1691680" y="5589240"/>
            <a:ext cx="6877272" cy="7200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Подано зразок індивідуальної програми розвитку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3" name="П'ятикутник 8"/>
          <p:cNvSpPr/>
          <p:nvPr/>
        </p:nvSpPr>
        <p:spPr>
          <a:xfrm>
            <a:off x="755576" y="558924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rgbClr val="666666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" y="1007017"/>
            <a:ext cx="9144000" cy="64529"/>
          </a:xfrm>
          <a:prstGeom prst="rect">
            <a:avLst/>
          </a:prstGeom>
          <a:solidFill>
            <a:srgbClr val="C2113A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71546"/>
            <a:ext cx="194560" cy="5522875"/>
          </a:xfrm>
          <a:prstGeom prst="rect">
            <a:avLst/>
          </a:prstGeom>
          <a:solidFill>
            <a:srgbClr val="002A6C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4282" y="3886200"/>
            <a:ext cx="8448400" cy="242312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uk-UA" sz="1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uk-UA" sz="1400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endParaRPr lang="uk-UA" sz="2000" dirty="0">
              <a:solidFill>
                <a:srgbClr val="0070C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96218"/>
            <a:ext cx="6501326" cy="6818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268760"/>
            <a:ext cx="8496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78385" y="6021288"/>
            <a:ext cx="1030119" cy="54161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755576" y="126876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Постанова КМУ № 613 від 18.08.2017 «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внесення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постанови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Кабінету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Міністрів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14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січня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 </a:t>
            </a:r>
            <a:r>
              <a:rPr lang="ru-RU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№ 6</a:t>
            </a:r>
            <a:r>
              <a:rPr lang="uk-UA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1196752"/>
            <a:ext cx="8136904" cy="792088"/>
          </a:xfrm>
          <a:prstGeom prst="roundRect">
            <a:avLst/>
          </a:prstGeom>
          <a:noFill/>
          <a:ln>
            <a:solidFill>
              <a:schemeClr val="tx2">
                <a:lumMod val="20000"/>
                <a:lumOff val="80000"/>
              </a:schemeClr>
            </a:solidFill>
            <a:prstDash val="sysDash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3" name="Прямокутник 9"/>
          <p:cNvSpPr/>
          <p:nvPr/>
        </p:nvSpPr>
        <p:spPr>
          <a:xfrm>
            <a:off x="1619672" y="2492896"/>
            <a:ext cx="6877272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Нормативно-правовий документ дозволяє використовувати залишки освітньої субвенції за минулий рік у поточному році за її цільовим призначенням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17" name="П'ятикутник 8"/>
          <p:cNvSpPr/>
          <p:nvPr/>
        </p:nvSpPr>
        <p:spPr>
          <a:xfrm>
            <a:off x="683568" y="2708920"/>
            <a:ext cx="905325" cy="679981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ctr">
              <a:defRPr/>
            </a:pPr>
            <a:endParaRPr lang="uk-U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кутник 9"/>
          <p:cNvSpPr/>
          <p:nvPr/>
        </p:nvSpPr>
        <p:spPr>
          <a:xfrm>
            <a:off x="2555776" y="4509120"/>
            <a:ext cx="4861048" cy="11521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6886" tIns="43443" rIns="86886" bIns="43443" anchor="ctr"/>
          <a:lstStyle/>
          <a:p>
            <a:pPr algn="just">
              <a:defRPr/>
            </a:pPr>
            <a:r>
              <a:rPr lang="uk-UA" sz="15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АМУ під час бюджетного процесу наприкінці 2016 року наполягала на необхідності збереження залишків у місцевих бюджетах та можливості їх використання  у 2017 році</a:t>
            </a:r>
            <a:endParaRPr lang="uk-UA" sz="15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2" name="Picture 2" descr="C:\Users\mozgova\Desktop\картинки\галочк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4725144"/>
            <a:ext cx="1056117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731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1705</Words>
  <Application>Microsoft Office PowerPoint</Application>
  <PresentationFormat>Экран (4:3)</PresentationFormat>
  <Paragraphs>197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реформування сфери соціального захисту населення</dc:title>
  <dc:creator>n.mukoliuk</dc:creator>
  <cp:lastModifiedBy>mozgova</cp:lastModifiedBy>
  <cp:revision>200</cp:revision>
  <cp:lastPrinted>2017-04-18T13:49:13Z</cp:lastPrinted>
  <dcterms:created xsi:type="dcterms:W3CDTF">2016-06-13T07:24:54Z</dcterms:created>
  <dcterms:modified xsi:type="dcterms:W3CDTF">2017-10-11T06:42:51Z</dcterms:modified>
</cp:coreProperties>
</file>