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56" r:id="rId2"/>
    <p:sldId id="283" r:id="rId3"/>
    <p:sldId id="284" r:id="rId4"/>
    <p:sldId id="285" r:id="rId5"/>
    <p:sldId id="287" r:id="rId6"/>
    <p:sldId id="288" r:id="rId7"/>
    <p:sldId id="265" r:id="rId8"/>
    <p:sldId id="282" r:id="rId9"/>
    <p:sldId id="294" r:id="rId10"/>
    <p:sldId id="296" r:id="rId11"/>
    <p:sldId id="295" r:id="rId12"/>
    <p:sldId id="261" r:id="rId13"/>
    <p:sldId id="279" r:id="rId14"/>
    <p:sldId id="280" r:id="rId15"/>
    <p:sldId id="299" r:id="rId16"/>
    <p:sldId id="300" r:id="rId17"/>
    <p:sldId id="291" r:id="rId18"/>
    <p:sldId id="290" r:id="rId19"/>
    <p:sldId id="293" r:id="rId20"/>
    <p:sldId id="292" r:id="rId21"/>
  </p:sldIdLst>
  <p:sldSz cx="9144000" cy="6858000" type="screen4x3"/>
  <p:notesSz cx="6858000" cy="9144000"/>
  <p:defaultTextStyle>
    <a:defPPr>
      <a:defRPr lang="uk-U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12A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100" d="100"/>
          <a:sy n="100" d="100"/>
        </p:scale>
        <p:origin x="-900"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6.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4.5911883313424523E-2"/>
          <c:y val="0.27595218178372338"/>
          <c:w val="0.58573548827475963"/>
          <c:h val="0.71727667514067062"/>
        </c:manualLayout>
      </c:layout>
      <c:pie3DChart>
        <c:varyColors val="1"/>
        <c:ser>
          <c:idx val="0"/>
          <c:order val="0"/>
          <c:tx>
            <c:strRef>
              <c:f>Лист1!$B$1</c:f>
              <c:strCache>
                <c:ptCount val="1"/>
                <c:pt idx="0">
                  <c:v>Структура житлового фонда до 1992 року (млн.кв.м)</c:v>
                </c:pt>
              </c:strCache>
            </c:strRef>
          </c:tx>
          <c:explosion val="25"/>
          <c:dPt>
            <c:idx val="0"/>
            <c:bubble3D val="0"/>
            <c:spPr>
              <a:solidFill>
                <a:srgbClr val="7030A0"/>
              </a:solidFill>
            </c:spPr>
          </c:dPt>
          <c:dPt>
            <c:idx val="2"/>
            <c:bubble3D val="0"/>
            <c:spPr>
              <a:solidFill>
                <a:schemeClr val="accent4">
                  <a:lumMod val="75000"/>
                </a:schemeClr>
              </a:solidFill>
            </c:spPr>
          </c:dPt>
          <c:dPt>
            <c:idx val="3"/>
            <c:bubble3D val="0"/>
            <c:spPr>
              <a:solidFill>
                <a:schemeClr val="accent6">
                  <a:lumMod val="60000"/>
                  <a:lumOff val="40000"/>
                </a:schemeClr>
              </a:solidFill>
            </c:spPr>
          </c:dPt>
          <c:dLbls>
            <c:txPr>
              <a:bodyPr/>
              <a:lstStyle/>
              <a:p>
                <a:pPr>
                  <a:defRPr sz="1798" b="1">
                    <a:solidFill>
                      <a:srgbClr val="002060"/>
                    </a:solidFill>
                  </a:defRPr>
                </a:pPr>
                <a:endParaRPr lang="uk-UA"/>
              </a:p>
            </c:txPr>
            <c:dLblPos val="outEnd"/>
            <c:showLegendKey val="0"/>
            <c:showVal val="1"/>
            <c:showCatName val="0"/>
            <c:showSerName val="0"/>
            <c:showPercent val="0"/>
            <c:showBubbleSize val="0"/>
            <c:showLeaderLines val="1"/>
          </c:dLbls>
          <c:cat>
            <c:strRef>
              <c:f>Лист1!$A$2:$A$5</c:f>
              <c:strCache>
                <c:ptCount val="4"/>
                <c:pt idx="0">
                  <c:v>Державний ЖФ</c:v>
                </c:pt>
                <c:pt idx="1">
                  <c:v>Відомчий ЖФ</c:v>
                </c:pt>
                <c:pt idx="2">
                  <c:v>Приватна забудова</c:v>
                </c:pt>
                <c:pt idx="3">
                  <c:v>ЖБК</c:v>
                </c:pt>
              </c:strCache>
            </c:strRef>
          </c:cat>
          <c:val>
            <c:numRef>
              <c:f>Лист1!$B$2:$B$5</c:f>
              <c:numCache>
                <c:formatCode>General</c:formatCode>
                <c:ptCount val="4"/>
                <c:pt idx="0">
                  <c:v>12.6</c:v>
                </c:pt>
                <c:pt idx="1">
                  <c:v>4</c:v>
                </c:pt>
                <c:pt idx="2">
                  <c:v>3.3</c:v>
                </c:pt>
                <c:pt idx="3">
                  <c:v>0.42000000000000004</c:v>
                </c:pt>
              </c:numCache>
            </c:numRef>
          </c:val>
        </c:ser>
        <c:dLbls>
          <c:showLegendKey val="0"/>
          <c:showVal val="1"/>
          <c:showCatName val="0"/>
          <c:showSerName val="0"/>
          <c:showPercent val="0"/>
          <c:showBubbleSize val="0"/>
          <c:showLeaderLines val="1"/>
        </c:dLbls>
      </c:pie3DChart>
      <c:spPr>
        <a:noFill/>
        <a:ln w="25396">
          <a:noFill/>
        </a:ln>
      </c:spPr>
    </c:plotArea>
    <c:legend>
      <c:legendPos val="r"/>
      <c:layout>
        <c:manualLayout>
          <c:xMode val="edge"/>
          <c:yMode val="edge"/>
          <c:x val="0.71716481106097185"/>
          <c:y val="0.41358847306558089"/>
          <c:w val="0.28125101438646172"/>
          <c:h val="0.23036066715916803"/>
        </c:manualLayout>
      </c:layout>
      <c:overlay val="0"/>
    </c:legend>
    <c:plotVisOnly val="1"/>
    <c:dispBlanksAs val="zero"/>
    <c:showDLblsOverMax val="0"/>
  </c:chart>
  <c:txPr>
    <a:bodyPr/>
    <a:lstStyle/>
    <a:p>
      <a:pPr>
        <a:defRPr sz="1364"/>
      </a:pPr>
      <a:endParaRPr lang="uk-UA"/>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9.5049504950495047E-3"/>
          <c:y val="0.28120763627154499"/>
          <c:w val="0.58573548827475952"/>
          <c:h val="0.71727667514067062"/>
        </c:manualLayout>
      </c:layout>
      <c:pie3DChart>
        <c:varyColors val="1"/>
        <c:ser>
          <c:idx val="0"/>
          <c:order val="0"/>
          <c:tx>
            <c:strRef>
              <c:f>Лист1!$B$1</c:f>
              <c:strCache>
                <c:ptCount val="1"/>
                <c:pt idx="0">
                  <c:v>Структура житлового фонда станом на 2015 рік (млн.кв.м)</c:v>
                </c:pt>
              </c:strCache>
            </c:strRef>
          </c:tx>
          <c:explosion val="25"/>
          <c:dPt>
            <c:idx val="1"/>
            <c:bubble3D val="0"/>
            <c:spPr>
              <a:solidFill>
                <a:srgbClr val="0070C0"/>
              </a:solidFill>
            </c:spPr>
          </c:dPt>
          <c:dPt>
            <c:idx val="2"/>
            <c:bubble3D val="0"/>
            <c:explosion val="19"/>
            <c:spPr>
              <a:solidFill>
                <a:srgbClr val="FFFF00"/>
              </a:solidFill>
            </c:spPr>
          </c:dPt>
          <c:dPt>
            <c:idx val="3"/>
            <c:bubble3D val="0"/>
            <c:spPr>
              <a:solidFill>
                <a:schemeClr val="accent6">
                  <a:lumMod val="60000"/>
                  <a:lumOff val="40000"/>
                </a:schemeClr>
              </a:solidFill>
            </c:spPr>
          </c:dPt>
          <c:dLbls>
            <c:dLbl>
              <c:idx val="0"/>
              <c:layout/>
              <c:tx>
                <c:rich>
                  <a:bodyPr/>
                  <a:lstStyle/>
                  <a:p>
                    <a:pPr>
                      <a:defRPr sz="1688" b="1" i="0" u="none" strike="noStrike" baseline="0">
                        <a:solidFill>
                          <a:srgbClr val="003366"/>
                        </a:solidFill>
                        <a:latin typeface="Calibri"/>
                        <a:ea typeface="Calibri"/>
                        <a:cs typeface="Calibri"/>
                      </a:defRPr>
                    </a:pPr>
                    <a:r>
                      <a:rPr lang="ru-RU"/>
                      <a:t>10,0</a:t>
                    </a:r>
                  </a:p>
                </c:rich>
              </c:tx>
              <c:spPr>
                <a:noFill/>
                <a:ln w="23818">
                  <a:noFill/>
                </a:ln>
              </c:spPr>
              <c:dLblPos val="outEnd"/>
              <c:showLegendKey val="0"/>
              <c:showVal val="0"/>
              <c:showCatName val="0"/>
              <c:showSerName val="0"/>
              <c:showPercent val="0"/>
              <c:showBubbleSize val="0"/>
            </c:dLbl>
            <c:dLbl>
              <c:idx val="1"/>
              <c:layout/>
              <c:tx>
                <c:rich>
                  <a:bodyPr/>
                  <a:lstStyle/>
                  <a:p>
                    <a:r>
                      <a:rPr lang="ru-RU"/>
                      <a:t>         3,4</a:t>
                    </a:r>
                  </a:p>
                </c:rich>
              </c:tx>
              <c:dLblPos val="outEnd"/>
              <c:showLegendKey val="0"/>
              <c:showVal val="0"/>
              <c:showCatName val="0"/>
              <c:showSerName val="0"/>
              <c:showPercent val="0"/>
              <c:showBubbleSize val="0"/>
            </c:dLbl>
            <c:dLbl>
              <c:idx val="2"/>
              <c:layout>
                <c:manualLayout>
                  <c:x val="-3.1684444883536E-2"/>
                  <c:y val="4.149865701196599E-3"/>
                </c:manualLayout>
              </c:layout>
              <c:tx>
                <c:rich>
                  <a:bodyPr/>
                  <a:lstStyle/>
                  <a:p>
                    <a:r>
                      <a:rPr lang="en-US" b="1" dirty="0" smtClean="0">
                        <a:solidFill>
                          <a:srgbClr val="002060"/>
                        </a:solidFill>
                      </a:rPr>
                      <a:t>0,</a:t>
                    </a:r>
                    <a:r>
                      <a:rPr lang="uk-UA" b="1" dirty="0" smtClean="0">
                        <a:solidFill>
                          <a:srgbClr val="002060"/>
                        </a:solidFill>
                      </a:rPr>
                      <a:t>8</a:t>
                    </a:r>
                    <a:r>
                      <a:rPr lang="en-US" b="1" dirty="0" smtClean="0">
                        <a:solidFill>
                          <a:srgbClr val="002060"/>
                        </a:solidFill>
                      </a:rPr>
                      <a:t>45</a:t>
                    </a:r>
                    <a:endParaRPr lang="en-US" dirty="0"/>
                  </a:p>
                </c:rich>
              </c:tx>
              <c:dLblPos val="bestFit"/>
              <c:showLegendKey val="0"/>
              <c:showVal val="0"/>
              <c:showCatName val="0"/>
              <c:showSerName val="0"/>
              <c:showPercent val="0"/>
              <c:showBubbleSize val="0"/>
            </c:dLbl>
            <c:dLbl>
              <c:idx val="3"/>
              <c:layout>
                <c:manualLayout>
                  <c:x val="5.3863556302011138E-2"/>
                  <c:y val="0"/>
                </c:manualLayout>
              </c:layout>
              <c:tx>
                <c:rich>
                  <a:bodyPr/>
                  <a:lstStyle/>
                  <a:p>
                    <a:pPr>
                      <a:defRPr sz="1688" b="1" i="0" u="none" strike="noStrike" baseline="0">
                        <a:solidFill>
                          <a:srgbClr val="003366"/>
                        </a:solidFill>
                        <a:latin typeface="Calibri"/>
                        <a:ea typeface="Calibri"/>
                        <a:cs typeface="Calibri"/>
                      </a:defRPr>
                    </a:pPr>
                    <a:r>
                      <a:rPr lang="ru-RU"/>
                      <a:t>2,14</a:t>
                    </a:r>
                  </a:p>
                </c:rich>
              </c:tx>
              <c:spPr>
                <a:noFill/>
                <a:ln w="23818">
                  <a:noFill/>
                </a:ln>
              </c:spPr>
              <c:dLblPos val="bestFit"/>
              <c:showLegendKey val="0"/>
              <c:showVal val="0"/>
              <c:showCatName val="0"/>
              <c:showSerName val="0"/>
              <c:showPercent val="0"/>
              <c:showBubbleSize val="0"/>
            </c:dLbl>
            <c:spPr>
              <a:noFill/>
              <a:ln w="23818">
                <a:noFill/>
              </a:ln>
            </c:spPr>
            <c:txPr>
              <a:bodyPr/>
              <a:lstStyle/>
              <a:p>
                <a:pPr>
                  <a:defRPr b="1">
                    <a:solidFill>
                      <a:srgbClr val="002060"/>
                    </a:solidFill>
                  </a:defRPr>
                </a:pPr>
                <a:endParaRPr lang="uk-UA"/>
              </a:p>
            </c:txPr>
            <c:dLblPos val="outEnd"/>
            <c:showLegendKey val="0"/>
            <c:showVal val="1"/>
            <c:showCatName val="0"/>
            <c:showSerName val="0"/>
            <c:showPercent val="0"/>
            <c:showBubbleSize val="0"/>
            <c:showLeaderLines val="1"/>
          </c:dLbls>
          <c:cat>
            <c:strRef>
              <c:f>Лист1!$A$2:$A$5</c:f>
              <c:strCache>
                <c:ptCount val="4"/>
                <c:pt idx="0">
                  <c:v>Спільна власність</c:v>
                </c:pt>
                <c:pt idx="1">
                  <c:v>Приватна забудова</c:v>
                </c:pt>
                <c:pt idx="2">
                  <c:v>ЖБК</c:v>
                </c:pt>
                <c:pt idx="3">
                  <c:v>ОСББ</c:v>
                </c:pt>
              </c:strCache>
            </c:strRef>
          </c:cat>
          <c:val>
            <c:numRef>
              <c:f>Лист1!$B$2:$B$5</c:f>
              <c:numCache>
                <c:formatCode>General</c:formatCode>
                <c:ptCount val="4"/>
                <c:pt idx="0">
                  <c:v>10.200000000000001</c:v>
                </c:pt>
                <c:pt idx="1">
                  <c:v>3.4</c:v>
                </c:pt>
                <c:pt idx="2">
                  <c:v>4.5000000000000005E-2</c:v>
                </c:pt>
                <c:pt idx="3">
                  <c:v>0.8449000000000001</c:v>
                </c:pt>
              </c:numCache>
            </c:numRef>
          </c:val>
        </c:ser>
        <c:dLbls>
          <c:showLegendKey val="0"/>
          <c:showVal val="1"/>
          <c:showCatName val="0"/>
          <c:showSerName val="0"/>
          <c:showPercent val="0"/>
          <c:showBubbleSize val="0"/>
          <c:showLeaderLines val="1"/>
        </c:dLbls>
      </c:pie3DChart>
      <c:spPr>
        <a:noFill/>
        <a:ln w="25397">
          <a:noFill/>
        </a:ln>
      </c:spPr>
    </c:plotArea>
    <c:legend>
      <c:legendPos val="r"/>
      <c:layout>
        <c:manualLayout>
          <c:xMode val="edge"/>
          <c:yMode val="edge"/>
          <c:x val="0.69596188885760413"/>
          <c:y val="0.51181102362204722"/>
          <c:w val="0.28028505684631588"/>
          <c:h val="0.23031481178274282"/>
        </c:manualLayout>
      </c:layout>
      <c:overlay val="0"/>
    </c:legend>
    <c:plotVisOnly val="1"/>
    <c:dispBlanksAs val="zero"/>
    <c:showDLblsOverMax val="0"/>
  </c:chart>
  <c:spPr>
    <a:noFill/>
    <a:ln>
      <a:noFill/>
    </a:ln>
  </c:spPr>
  <c:txPr>
    <a:bodyPr/>
    <a:lstStyle/>
    <a:p>
      <a:pPr>
        <a:defRPr sz="1688"/>
      </a:pPr>
      <a:endParaRPr lang="uk-UA"/>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388888888888889"/>
          <c:y val="0.10876132930513609"/>
          <c:w val="0.8037037037037037"/>
          <c:h val="0.66767371601208636"/>
        </c:manualLayout>
      </c:layout>
      <c:pie3DChart>
        <c:varyColors val="1"/>
        <c:dLbls>
          <c:showLegendKey val="0"/>
          <c:showVal val="0"/>
          <c:showCatName val="0"/>
          <c:showSerName val="0"/>
          <c:showPercent val="0"/>
          <c:showBubbleSize val="0"/>
          <c:showLeaderLines val="1"/>
        </c:dLbls>
      </c:pie3DChart>
      <c:spPr>
        <a:noFill/>
        <a:ln w="25390">
          <a:noFill/>
        </a:ln>
      </c:spPr>
    </c:plotArea>
    <c:plotVisOnly val="1"/>
    <c:dispBlanksAs val="zero"/>
    <c:showDLblsOverMax val="0"/>
  </c:chart>
  <c:spPr>
    <a:noFill/>
    <a:ln>
      <a:noFill/>
    </a:ln>
  </c:spPr>
  <c:txPr>
    <a:bodyPr/>
    <a:lstStyle/>
    <a:p>
      <a:pPr>
        <a:defRPr sz="1799"/>
      </a:pPr>
      <a:endParaRPr lang="uk-UA"/>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21296296296296333"/>
          <c:y val="0.10876132930513609"/>
          <c:w val="0.65555555555555645"/>
          <c:h val="0.66767371601208636"/>
        </c:manualLayout>
      </c:layout>
      <c:pie3DChart>
        <c:varyColors val="1"/>
        <c:ser>
          <c:idx val="0"/>
          <c:order val="0"/>
          <c:tx>
            <c:strRef>
              <c:f>Лист1!$B$1</c:f>
              <c:strCache>
                <c:ptCount val="1"/>
                <c:pt idx="0">
                  <c:v>Графік створення ОСББ</c:v>
                </c:pt>
              </c:strCache>
            </c:strRef>
          </c:tx>
          <c:explosion val="3"/>
          <c:dPt>
            <c:idx val="9"/>
            <c:bubble3D val="0"/>
            <c:explosion val="16"/>
          </c:dPt>
          <c:dLbls>
            <c:dLbl>
              <c:idx val="8"/>
              <c:layout>
                <c:manualLayout>
                  <c:x val="-9.1029299374184025E-2"/>
                  <c:y val="4.5297062066043073E-2"/>
                </c:manualLayout>
              </c:layout>
              <c:dLblPos val="bestFit"/>
              <c:showLegendKey val="0"/>
              <c:showVal val="0"/>
              <c:showCatName val="1"/>
              <c:showSerName val="0"/>
              <c:showPercent val="0"/>
              <c:showBubbleSize val="0"/>
            </c:dLbl>
            <c:spPr>
              <a:noFill/>
              <a:ln w="25363">
                <a:noFill/>
              </a:ln>
            </c:spPr>
            <c:txPr>
              <a:bodyPr/>
              <a:lstStyle/>
              <a:p>
                <a:pPr>
                  <a:defRPr b="1">
                    <a:solidFill>
                      <a:srgbClr val="002060"/>
                    </a:solidFill>
                  </a:defRPr>
                </a:pPr>
                <a:endParaRPr lang="uk-UA"/>
              </a:p>
            </c:txPr>
            <c:showLegendKey val="0"/>
            <c:showVal val="0"/>
            <c:showCatName val="1"/>
            <c:showSerName val="0"/>
            <c:showPercent val="0"/>
            <c:showBubbleSize val="0"/>
            <c:showLeaderLines val="1"/>
          </c:dLbls>
          <c:cat>
            <c:numRef>
              <c:f>Лист1!$A$2:$A$12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Лист1!$B$2:$B$12</c:f>
              <c:numCache>
                <c:formatCode>General</c:formatCode>
                <c:ptCount val="11"/>
                <c:pt idx="0">
                  <c:v>34</c:v>
                </c:pt>
                <c:pt idx="1">
                  <c:v>23</c:v>
                </c:pt>
                <c:pt idx="2">
                  <c:v>20</c:v>
                </c:pt>
                <c:pt idx="3">
                  <c:v>14</c:v>
                </c:pt>
                <c:pt idx="4">
                  <c:v>16</c:v>
                </c:pt>
                <c:pt idx="5">
                  <c:v>11</c:v>
                </c:pt>
                <c:pt idx="6">
                  <c:v>19</c:v>
                </c:pt>
                <c:pt idx="7">
                  <c:v>21</c:v>
                </c:pt>
                <c:pt idx="8">
                  <c:v>7</c:v>
                </c:pt>
                <c:pt idx="9">
                  <c:v>238</c:v>
                </c:pt>
                <c:pt idx="10">
                  <c:v>27</c:v>
                </c:pt>
              </c:numCache>
            </c:numRef>
          </c:val>
        </c:ser>
        <c:dLbls>
          <c:showLegendKey val="0"/>
          <c:showVal val="0"/>
          <c:showCatName val="0"/>
          <c:showSerName val="0"/>
          <c:showPercent val="0"/>
          <c:showBubbleSize val="0"/>
          <c:showLeaderLines val="1"/>
        </c:dLbls>
      </c:pie3DChart>
      <c:spPr>
        <a:noFill/>
        <a:ln w="25390">
          <a:noFill/>
        </a:ln>
      </c:spPr>
    </c:plotArea>
    <c:plotVisOnly val="1"/>
    <c:dispBlanksAs val="zero"/>
    <c:showDLblsOverMax val="0"/>
  </c:chart>
  <c:spPr>
    <a:noFill/>
    <a:ln>
      <a:noFill/>
    </a:ln>
  </c:spPr>
  <c:txPr>
    <a:bodyPr/>
    <a:lstStyle/>
    <a:p>
      <a:pPr>
        <a:defRPr sz="1797"/>
      </a:pPr>
      <a:endParaRPr lang="uk-UA"/>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79"/>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7.4028903660841083E-2"/>
          <c:y val="0.21917458536671439"/>
          <c:w val="0.72792792792792749"/>
          <c:h val="0.70810810810810865"/>
        </c:manualLayout>
      </c:layout>
      <c:bar3DChart>
        <c:barDir val="col"/>
        <c:grouping val="clustered"/>
        <c:varyColors val="0"/>
        <c:ser>
          <c:idx val="0"/>
          <c:order val="0"/>
          <c:tx>
            <c:strRef>
              <c:f>Sheet1!$A$2</c:f>
              <c:strCache>
                <c:ptCount val="1"/>
                <c:pt idx="0">
                  <c:v>2012</c:v>
                </c:pt>
              </c:strCache>
            </c:strRef>
          </c:tx>
          <c:spPr>
            <a:solidFill>
              <a:srgbClr val="FF0000"/>
            </a:solidFill>
            <a:ln w="15652">
              <a:solidFill>
                <a:schemeClr val="tx1"/>
              </a:solidFill>
              <a:prstDash val="solid"/>
            </a:ln>
          </c:spPr>
          <c:invertIfNegative val="0"/>
          <c:dLbls>
            <c:txPr>
              <a:bodyPr/>
              <a:lstStyle/>
              <a:p>
                <a:pPr>
                  <a:defRPr>
                    <a:solidFill>
                      <a:srgbClr val="002060"/>
                    </a:solidFill>
                  </a:defRPr>
                </a:pPr>
                <a:endParaRPr lang="uk-UA"/>
              </a:p>
            </c:txPr>
            <c:showLegendKey val="0"/>
            <c:showVal val="1"/>
            <c:showCatName val="0"/>
            <c:showSerName val="0"/>
            <c:showPercent val="0"/>
            <c:showBubbleSize val="0"/>
            <c:showLeaderLines val="0"/>
          </c:dLbls>
          <c:cat>
            <c:strRef>
              <c:f>Sheet1!$A$1:$A$1</c:f>
              <c:strCache>
                <c:ptCount val="1"/>
                <c:pt idx="0">
                  <c:v>Кількість виконаних капітальних ремонтів</c:v>
                </c:pt>
              </c:strCache>
            </c:strRef>
          </c:cat>
          <c:val>
            <c:numRef>
              <c:f>Sheet1!$B$2:$B$2</c:f>
              <c:numCache>
                <c:formatCode>General</c:formatCode>
                <c:ptCount val="1"/>
                <c:pt idx="0">
                  <c:v>46</c:v>
                </c:pt>
              </c:numCache>
            </c:numRef>
          </c:val>
        </c:ser>
        <c:ser>
          <c:idx val="1"/>
          <c:order val="1"/>
          <c:tx>
            <c:strRef>
              <c:f>Sheet1!$A$3</c:f>
              <c:strCache>
                <c:ptCount val="1"/>
                <c:pt idx="0">
                  <c:v>2013</c:v>
                </c:pt>
              </c:strCache>
            </c:strRef>
          </c:tx>
          <c:spPr>
            <a:solidFill>
              <a:schemeClr val="accent2"/>
            </a:solidFill>
            <a:ln w="15652">
              <a:solidFill>
                <a:schemeClr val="tx1"/>
              </a:solidFill>
              <a:prstDash val="solid"/>
            </a:ln>
          </c:spPr>
          <c:invertIfNegative val="0"/>
          <c:dLbls>
            <c:txPr>
              <a:bodyPr/>
              <a:lstStyle/>
              <a:p>
                <a:pPr>
                  <a:defRPr>
                    <a:solidFill>
                      <a:srgbClr val="002060"/>
                    </a:solidFill>
                  </a:defRPr>
                </a:pPr>
                <a:endParaRPr lang="uk-UA"/>
              </a:p>
            </c:txPr>
            <c:showLegendKey val="0"/>
            <c:showVal val="1"/>
            <c:showCatName val="0"/>
            <c:showSerName val="0"/>
            <c:showPercent val="0"/>
            <c:showBubbleSize val="0"/>
            <c:showLeaderLines val="0"/>
          </c:dLbls>
          <c:cat>
            <c:strRef>
              <c:f>Sheet1!$A$1:$A$1</c:f>
              <c:strCache>
                <c:ptCount val="1"/>
                <c:pt idx="0">
                  <c:v>Кількість виконаних капітальних ремонтів</c:v>
                </c:pt>
              </c:strCache>
            </c:strRef>
          </c:cat>
          <c:val>
            <c:numRef>
              <c:f>Sheet1!$B$3:$B$3</c:f>
              <c:numCache>
                <c:formatCode>General</c:formatCode>
                <c:ptCount val="1"/>
                <c:pt idx="0">
                  <c:v>23</c:v>
                </c:pt>
              </c:numCache>
            </c:numRef>
          </c:val>
        </c:ser>
        <c:ser>
          <c:idx val="2"/>
          <c:order val="2"/>
          <c:tx>
            <c:strRef>
              <c:f>Sheet1!$A$4</c:f>
              <c:strCache>
                <c:ptCount val="1"/>
                <c:pt idx="0">
                  <c:v>2014</c:v>
                </c:pt>
              </c:strCache>
            </c:strRef>
          </c:tx>
          <c:spPr>
            <a:solidFill>
              <a:schemeClr val="hlink"/>
            </a:solidFill>
            <a:ln w="15652">
              <a:solidFill>
                <a:schemeClr val="tx1"/>
              </a:solidFill>
              <a:prstDash val="solid"/>
            </a:ln>
          </c:spPr>
          <c:invertIfNegative val="0"/>
          <c:dLbls>
            <c:txPr>
              <a:bodyPr/>
              <a:lstStyle/>
              <a:p>
                <a:pPr>
                  <a:defRPr>
                    <a:solidFill>
                      <a:srgbClr val="002060"/>
                    </a:solidFill>
                  </a:defRPr>
                </a:pPr>
                <a:endParaRPr lang="uk-UA"/>
              </a:p>
            </c:txPr>
            <c:showLegendKey val="0"/>
            <c:showVal val="1"/>
            <c:showCatName val="0"/>
            <c:showSerName val="0"/>
            <c:showPercent val="0"/>
            <c:showBubbleSize val="0"/>
            <c:showLeaderLines val="0"/>
          </c:dLbls>
          <c:cat>
            <c:strRef>
              <c:f>Sheet1!$A$1:$A$1</c:f>
              <c:strCache>
                <c:ptCount val="1"/>
                <c:pt idx="0">
                  <c:v>Кількість виконаних капітальних ремонтів</c:v>
                </c:pt>
              </c:strCache>
            </c:strRef>
          </c:cat>
          <c:val>
            <c:numRef>
              <c:f>Sheet1!$B$4:$B$4</c:f>
              <c:numCache>
                <c:formatCode>General</c:formatCode>
                <c:ptCount val="1"/>
                <c:pt idx="0">
                  <c:v>18</c:v>
                </c:pt>
              </c:numCache>
            </c:numRef>
          </c:val>
        </c:ser>
        <c:ser>
          <c:idx val="3"/>
          <c:order val="3"/>
          <c:tx>
            <c:strRef>
              <c:f>Sheet1!$A$5</c:f>
              <c:strCache>
                <c:ptCount val="1"/>
                <c:pt idx="0">
                  <c:v>2015</c:v>
                </c:pt>
              </c:strCache>
            </c:strRef>
          </c:tx>
          <c:spPr>
            <a:solidFill>
              <a:srgbClr val="00FF00"/>
            </a:solidFill>
            <a:ln w="15652">
              <a:solidFill>
                <a:schemeClr val="tx1"/>
              </a:solidFill>
              <a:prstDash val="solid"/>
            </a:ln>
          </c:spPr>
          <c:invertIfNegative val="0"/>
          <c:dLbls>
            <c:txPr>
              <a:bodyPr/>
              <a:lstStyle/>
              <a:p>
                <a:pPr>
                  <a:defRPr>
                    <a:solidFill>
                      <a:srgbClr val="002060"/>
                    </a:solidFill>
                  </a:defRPr>
                </a:pPr>
                <a:endParaRPr lang="uk-UA"/>
              </a:p>
            </c:txPr>
            <c:showLegendKey val="0"/>
            <c:showVal val="1"/>
            <c:showCatName val="0"/>
            <c:showSerName val="0"/>
            <c:showPercent val="0"/>
            <c:showBubbleSize val="0"/>
            <c:showLeaderLines val="0"/>
          </c:dLbls>
          <c:cat>
            <c:strRef>
              <c:f>Sheet1!$A$1:$A$1</c:f>
              <c:strCache>
                <c:ptCount val="1"/>
                <c:pt idx="0">
                  <c:v>Кількість виконаних капітальних ремонтів</c:v>
                </c:pt>
              </c:strCache>
            </c:strRef>
          </c:cat>
          <c:val>
            <c:numRef>
              <c:f>Sheet1!$B$5:$B$5</c:f>
              <c:numCache>
                <c:formatCode>General</c:formatCode>
                <c:ptCount val="1"/>
                <c:pt idx="0">
                  <c:v>45</c:v>
                </c:pt>
              </c:numCache>
            </c:numRef>
          </c:val>
        </c:ser>
        <c:ser>
          <c:idx val="4"/>
          <c:order val="4"/>
          <c:tx>
            <c:strRef>
              <c:f>Sheet1!$A$6</c:f>
              <c:strCache>
                <c:ptCount val="1"/>
                <c:pt idx="0">
                  <c:v>2016</c:v>
                </c:pt>
              </c:strCache>
            </c:strRef>
          </c:tx>
          <c:spPr>
            <a:solidFill>
              <a:srgbClr val="FF00FF"/>
            </a:solidFill>
            <a:ln w="15652">
              <a:solidFill>
                <a:schemeClr val="tx1"/>
              </a:solidFill>
              <a:prstDash val="solid"/>
            </a:ln>
          </c:spPr>
          <c:invertIfNegative val="0"/>
          <c:dLbls>
            <c:txPr>
              <a:bodyPr/>
              <a:lstStyle/>
              <a:p>
                <a:pPr>
                  <a:defRPr>
                    <a:solidFill>
                      <a:srgbClr val="002060"/>
                    </a:solidFill>
                  </a:defRPr>
                </a:pPr>
                <a:endParaRPr lang="uk-UA"/>
              </a:p>
            </c:txPr>
            <c:showLegendKey val="0"/>
            <c:showVal val="1"/>
            <c:showCatName val="0"/>
            <c:showSerName val="0"/>
            <c:showPercent val="0"/>
            <c:showBubbleSize val="0"/>
            <c:showLeaderLines val="0"/>
          </c:dLbls>
          <c:cat>
            <c:strRef>
              <c:f>Sheet1!$A$1:$A$1</c:f>
              <c:strCache>
                <c:ptCount val="1"/>
                <c:pt idx="0">
                  <c:v>Кількість виконаних капітальних ремонтів</c:v>
                </c:pt>
              </c:strCache>
            </c:strRef>
          </c:cat>
          <c:val>
            <c:numRef>
              <c:f>Sheet1!$B$6:$B$6</c:f>
              <c:numCache>
                <c:formatCode>General</c:formatCode>
                <c:ptCount val="1"/>
                <c:pt idx="0">
                  <c:v>17</c:v>
                </c:pt>
              </c:numCache>
            </c:numRef>
          </c:val>
        </c:ser>
        <c:ser>
          <c:idx val="5"/>
          <c:order val="5"/>
          <c:tx>
            <c:strRef>
              <c:f>Sheet1!$A$7</c:f>
              <c:strCache>
                <c:ptCount val="1"/>
                <c:pt idx="0">
                  <c:v>2017</c:v>
                </c:pt>
              </c:strCache>
            </c:strRef>
          </c:tx>
          <c:spPr>
            <a:solidFill>
              <a:srgbClr val="FFFF00"/>
            </a:solidFill>
            <a:ln w="15652">
              <a:solidFill>
                <a:schemeClr val="tx1"/>
              </a:solidFill>
              <a:prstDash val="solid"/>
            </a:ln>
          </c:spPr>
          <c:invertIfNegative val="0"/>
          <c:dLbls>
            <c:txPr>
              <a:bodyPr/>
              <a:lstStyle/>
              <a:p>
                <a:pPr>
                  <a:defRPr>
                    <a:solidFill>
                      <a:srgbClr val="002060"/>
                    </a:solidFill>
                  </a:defRPr>
                </a:pPr>
                <a:endParaRPr lang="uk-UA"/>
              </a:p>
            </c:txPr>
            <c:showLegendKey val="0"/>
            <c:showVal val="1"/>
            <c:showCatName val="0"/>
            <c:showSerName val="0"/>
            <c:showPercent val="0"/>
            <c:showBubbleSize val="0"/>
            <c:showLeaderLines val="0"/>
          </c:dLbls>
          <c:cat>
            <c:strRef>
              <c:f>Sheet1!$A$1:$A$1</c:f>
              <c:strCache>
                <c:ptCount val="1"/>
                <c:pt idx="0">
                  <c:v>Кількість виконаних капітальних ремонтів</c:v>
                </c:pt>
              </c:strCache>
            </c:strRef>
          </c:cat>
          <c:val>
            <c:numRef>
              <c:f>Sheet1!$B$7:$B$7</c:f>
              <c:numCache>
                <c:formatCode>General</c:formatCode>
                <c:ptCount val="1"/>
                <c:pt idx="0">
                  <c:v>25</c:v>
                </c:pt>
              </c:numCache>
            </c:numRef>
          </c:val>
        </c:ser>
        <c:dLbls>
          <c:showLegendKey val="0"/>
          <c:showVal val="0"/>
          <c:showCatName val="0"/>
          <c:showSerName val="0"/>
          <c:showPercent val="0"/>
          <c:showBubbleSize val="0"/>
        </c:dLbls>
        <c:gapWidth val="150"/>
        <c:gapDepth val="0"/>
        <c:shape val="cylinder"/>
        <c:axId val="128510592"/>
        <c:axId val="102891904"/>
        <c:axId val="0"/>
      </c:bar3DChart>
      <c:catAx>
        <c:axId val="128510592"/>
        <c:scaling>
          <c:orientation val="minMax"/>
        </c:scaling>
        <c:delete val="1"/>
        <c:axPos val="b"/>
        <c:majorTickMark val="out"/>
        <c:minorTickMark val="none"/>
        <c:tickLblPos val="none"/>
        <c:crossAx val="102891904"/>
        <c:crosses val="autoZero"/>
        <c:auto val="1"/>
        <c:lblAlgn val="ctr"/>
        <c:lblOffset val="100"/>
        <c:noMultiLvlLbl val="0"/>
      </c:catAx>
      <c:valAx>
        <c:axId val="102891904"/>
        <c:scaling>
          <c:orientation val="minMax"/>
        </c:scaling>
        <c:delete val="0"/>
        <c:axPos val="l"/>
        <c:majorGridlines>
          <c:spPr>
            <a:ln w="3913">
              <a:solidFill>
                <a:schemeClr val="tx1"/>
              </a:solidFill>
              <a:prstDash val="solid"/>
            </a:ln>
          </c:spPr>
        </c:majorGridlines>
        <c:numFmt formatCode="General" sourceLinked="1"/>
        <c:majorTickMark val="out"/>
        <c:minorTickMark val="none"/>
        <c:tickLblPos val="nextTo"/>
        <c:spPr>
          <a:ln w="3913">
            <a:solidFill>
              <a:schemeClr val="tx1"/>
            </a:solidFill>
            <a:prstDash val="solid"/>
          </a:ln>
        </c:spPr>
        <c:txPr>
          <a:bodyPr rot="0" vert="horz"/>
          <a:lstStyle/>
          <a:p>
            <a:pPr>
              <a:defRPr sz="1799">
                <a:solidFill>
                  <a:srgbClr val="002060"/>
                </a:solidFill>
              </a:defRPr>
            </a:pPr>
            <a:endParaRPr lang="uk-UA"/>
          </a:p>
        </c:txPr>
        <c:crossAx val="128510592"/>
        <c:crosses val="autoZero"/>
        <c:crossBetween val="between"/>
      </c:valAx>
      <c:spPr>
        <a:noFill/>
        <a:ln w="25394">
          <a:noFill/>
        </a:ln>
      </c:spPr>
    </c:plotArea>
    <c:legend>
      <c:legendPos val="r"/>
      <c:layout>
        <c:manualLayout>
          <c:xMode val="edge"/>
          <c:yMode val="edge"/>
          <c:x val="0.77278565430397272"/>
          <c:y val="0.44611811023622044"/>
          <c:w val="0.11793505725701048"/>
          <c:h val="0.48463057742782162"/>
        </c:manualLayout>
      </c:layout>
      <c:overlay val="0"/>
      <c:spPr>
        <a:noFill/>
        <a:ln w="3913">
          <a:noFill/>
          <a:prstDash val="solid"/>
        </a:ln>
      </c:spPr>
      <c:txPr>
        <a:bodyPr/>
        <a:lstStyle/>
        <a:p>
          <a:pPr>
            <a:defRPr sz="1799">
              <a:solidFill>
                <a:srgbClr val="002060"/>
              </a:solidFill>
            </a:defRPr>
          </a:pPr>
          <a:endParaRPr lang="uk-UA"/>
        </a:p>
      </c:txPr>
    </c:legend>
    <c:plotVisOnly val="1"/>
    <c:dispBlanksAs val="gap"/>
    <c:showDLblsOverMax val="0"/>
  </c:chart>
  <c:spPr>
    <a:noFill/>
    <a:ln>
      <a:noFill/>
    </a:ln>
  </c:spPr>
  <c:txPr>
    <a:bodyPr/>
    <a:lstStyle/>
    <a:p>
      <a:pPr>
        <a:defRPr sz="2218" b="1" i="0" u="none" strike="noStrike" baseline="0">
          <a:solidFill>
            <a:schemeClr val="tx1"/>
          </a:solidFill>
          <a:latin typeface="+mn-lt"/>
          <a:ea typeface="Arial"/>
          <a:cs typeface="Arial"/>
        </a:defRPr>
      </a:pPr>
      <a:endParaRPr lang="uk-UA"/>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58"/>
      <c:rotY val="20"/>
      <c:depthPercent val="50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4.2780748663101602E-2"/>
          <c:y val="2.1844660194174803E-2"/>
          <c:w val="0.70297480735434426"/>
          <c:h val="0.85194174757281682"/>
        </c:manualLayout>
      </c:layout>
      <c:bar3DChart>
        <c:barDir val="col"/>
        <c:grouping val="clustered"/>
        <c:varyColors val="0"/>
        <c:ser>
          <c:idx val="0"/>
          <c:order val="0"/>
          <c:tx>
            <c:strRef>
              <c:f>Sheet1!$A$2</c:f>
              <c:strCache>
                <c:ptCount val="1"/>
                <c:pt idx="0">
                  <c:v>2012</c:v>
                </c:pt>
              </c:strCache>
            </c:strRef>
          </c:tx>
          <c:spPr>
            <a:solidFill>
              <a:srgbClr val="00FFFF"/>
            </a:solidFill>
            <a:ln w="12276">
              <a:solidFill>
                <a:schemeClr val="tx1"/>
              </a:solidFill>
              <a:prstDash val="solid"/>
            </a:ln>
          </c:spPr>
          <c:invertIfNegative val="0"/>
          <c:dLbls>
            <c:dLbl>
              <c:idx val="0"/>
              <c:layout>
                <c:manualLayout>
                  <c:x val="-2.7675276752767618E-2"/>
                  <c:y val="-5.6357878742695714E-3"/>
                </c:manualLayout>
              </c:layout>
              <c:spPr/>
              <c:txPr>
                <a:bodyPr/>
                <a:lstStyle/>
                <a:p>
                  <a:pPr>
                    <a:defRPr sz="1798" b="1">
                      <a:solidFill>
                        <a:srgbClr val="002060"/>
                      </a:solidFill>
                      <a:latin typeface="+mn-lt"/>
                    </a:defRPr>
                  </a:pPr>
                  <a:endParaRPr lang="uk-UA"/>
                </a:p>
              </c:txPr>
              <c:showLegendKey val="0"/>
              <c:showVal val="1"/>
              <c:showCatName val="0"/>
              <c:showSerName val="0"/>
              <c:showPercent val="0"/>
              <c:showBubbleSize val="0"/>
            </c:dLbl>
            <c:txPr>
              <a:bodyPr/>
              <a:lstStyle/>
              <a:p>
                <a:pPr>
                  <a:defRPr sz="1798"/>
                </a:pPr>
                <a:endParaRPr lang="uk-UA"/>
              </a:p>
            </c:txPr>
            <c:showLegendKey val="0"/>
            <c:showVal val="1"/>
            <c:showCatName val="0"/>
            <c:showSerName val="0"/>
            <c:showPercent val="0"/>
            <c:showBubbleSize val="0"/>
            <c:showLeaderLines val="0"/>
          </c:dLbls>
          <c:cat>
            <c:strRef>
              <c:f>Sheet1!$B$1:$B$1</c:f>
              <c:strCache>
                <c:ptCount val="1"/>
                <c:pt idx="0">
                  <c:v>Кількість відремонтованих ліфтів</c:v>
                </c:pt>
              </c:strCache>
            </c:strRef>
          </c:cat>
          <c:val>
            <c:numRef>
              <c:f>Sheet1!$B$2:$B$2</c:f>
              <c:numCache>
                <c:formatCode>General</c:formatCode>
                <c:ptCount val="1"/>
                <c:pt idx="0">
                  <c:v>11</c:v>
                </c:pt>
              </c:numCache>
            </c:numRef>
          </c:val>
        </c:ser>
        <c:ser>
          <c:idx val="1"/>
          <c:order val="1"/>
          <c:tx>
            <c:strRef>
              <c:f>Sheet1!$A$3</c:f>
              <c:strCache>
                <c:ptCount val="1"/>
                <c:pt idx="0">
                  <c:v>2013</c:v>
                </c:pt>
              </c:strCache>
            </c:strRef>
          </c:tx>
          <c:spPr>
            <a:solidFill>
              <a:srgbClr val="FFFF00"/>
            </a:solidFill>
            <a:ln w="12276">
              <a:solidFill>
                <a:schemeClr val="tx1"/>
              </a:solidFill>
              <a:prstDash val="solid"/>
            </a:ln>
          </c:spPr>
          <c:invertIfNegative val="0"/>
          <c:dLbls>
            <c:dLbl>
              <c:idx val="0"/>
              <c:layout>
                <c:manualLayout>
                  <c:x val="-4.2435424354243738E-2"/>
                  <c:y val="0"/>
                </c:manualLayout>
              </c:layout>
              <c:showLegendKey val="0"/>
              <c:showVal val="1"/>
              <c:showCatName val="0"/>
              <c:showSerName val="0"/>
              <c:showPercent val="0"/>
              <c:showBubbleSize val="0"/>
            </c:dLbl>
            <c:txPr>
              <a:bodyPr/>
              <a:lstStyle/>
              <a:p>
                <a:pPr>
                  <a:defRPr sz="1798" b="1">
                    <a:solidFill>
                      <a:srgbClr val="002060"/>
                    </a:solidFill>
                    <a:latin typeface="+mn-lt"/>
                  </a:defRPr>
                </a:pPr>
                <a:endParaRPr lang="uk-UA"/>
              </a:p>
            </c:txPr>
            <c:showLegendKey val="0"/>
            <c:showVal val="1"/>
            <c:showCatName val="0"/>
            <c:showSerName val="0"/>
            <c:showPercent val="0"/>
            <c:showBubbleSize val="0"/>
            <c:showLeaderLines val="0"/>
          </c:dLbls>
          <c:cat>
            <c:strRef>
              <c:f>Sheet1!$B$1:$B$1</c:f>
              <c:strCache>
                <c:ptCount val="1"/>
                <c:pt idx="0">
                  <c:v>Кількість відремонтованих ліфтів</c:v>
                </c:pt>
              </c:strCache>
            </c:strRef>
          </c:cat>
          <c:val>
            <c:numRef>
              <c:f>Sheet1!$B$3:$B$3</c:f>
              <c:numCache>
                <c:formatCode>General</c:formatCode>
                <c:ptCount val="1"/>
                <c:pt idx="0">
                  <c:v>32</c:v>
                </c:pt>
              </c:numCache>
            </c:numRef>
          </c:val>
        </c:ser>
        <c:ser>
          <c:idx val="2"/>
          <c:order val="2"/>
          <c:tx>
            <c:strRef>
              <c:f>Sheet1!$A$4</c:f>
              <c:strCache>
                <c:ptCount val="1"/>
                <c:pt idx="0">
                  <c:v>2014</c:v>
                </c:pt>
              </c:strCache>
            </c:strRef>
          </c:tx>
          <c:spPr>
            <a:solidFill>
              <a:schemeClr val="hlink"/>
            </a:solidFill>
            <a:ln w="12276">
              <a:solidFill>
                <a:schemeClr val="tx1"/>
              </a:solidFill>
              <a:prstDash val="solid"/>
            </a:ln>
          </c:spPr>
          <c:invertIfNegative val="0"/>
          <c:dLbls>
            <c:dLbl>
              <c:idx val="0"/>
              <c:layout>
                <c:manualLayout>
                  <c:x val="7.3800738007380124E-3"/>
                  <c:y val="-4.5086302994156592E-2"/>
                </c:manualLayout>
              </c:layout>
              <c:showLegendKey val="0"/>
              <c:showVal val="1"/>
              <c:showCatName val="0"/>
              <c:showSerName val="0"/>
              <c:showPercent val="0"/>
              <c:showBubbleSize val="0"/>
            </c:dLbl>
            <c:txPr>
              <a:bodyPr/>
              <a:lstStyle/>
              <a:p>
                <a:pPr>
                  <a:defRPr sz="1798" b="1">
                    <a:latin typeface="+mn-lt"/>
                  </a:defRPr>
                </a:pPr>
                <a:endParaRPr lang="uk-UA"/>
              </a:p>
            </c:txPr>
            <c:showLegendKey val="0"/>
            <c:showVal val="1"/>
            <c:showCatName val="0"/>
            <c:showSerName val="0"/>
            <c:showPercent val="0"/>
            <c:showBubbleSize val="0"/>
            <c:showLeaderLines val="0"/>
          </c:dLbls>
          <c:cat>
            <c:strRef>
              <c:f>Sheet1!$B$1:$B$1</c:f>
              <c:strCache>
                <c:ptCount val="1"/>
                <c:pt idx="0">
                  <c:v>Кількість відремонтованих ліфтів</c:v>
                </c:pt>
              </c:strCache>
            </c:strRef>
          </c:cat>
          <c:val>
            <c:numRef>
              <c:f>Sheet1!$B$4:$B$4</c:f>
              <c:numCache>
                <c:formatCode>General</c:formatCode>
                <c:ptCount val="1"/>
                <c:pt idx="0">
                  <c:v>18</c:v>
                </c:pt>
              </c:numCache>
            </c:numRef>
          </c:val>
        </c:ser>
        <c:ser>
          <c:idx val="3"/>
          <c:order val="3"/>
          <c:tx>
            <c:strRef>
              <c:f>Sheet1!$A$5</c:f>
              <c:strCache>
                <c:ptCount val="1"/>
                <c:pt idx="0">
                  <c:v>2015</c:v>
                </c:pt>
              </c:strCache>
            </c:strRef>
          </c:tx>
          <c:spPr>
            <a:solidFill>
              <a:srgbClr val="00FF00"/>
            </a:solidFill>
            <a:ln w="12276">
              <a:solidFill>
                <a:schemeClr val="tx1"/>
              </a:solidFill>
              <a:prstDash val="solid"/>
            </a:ln>
          </c:spPr>
          <c:invertIfNegative val="0"/>
          <c:dLbls>
            <c:dLbl>
              <c:idx val="0"/>
              <c:layout>
                <c:manualLayout>
                  <c:x val="9.162545769146253E-3"/>
                  <c:y val="0.12235536023450805"/>
                </c:manualLayout>
              </c:layout>
              <c:showLegendKey val="0"/>
              <c:showVal val="1"/>
              <c:showCatName val="0"/>
              <c:showSerName val="0"/>
              <c:showPercent val="0"/>
              <c:showBubbleSize val="0"/>
            </c:dLbl>
            <c:txPr>
              <a:bodyPr/>
              <a:lstStyle/>
              <a:p>
                <a:pPr>
                  <a:defRPr sz="1798" b="1">
                    <a:solidFill>
                      <a:srgbClr val="002060"/>
                    </a:solidFill>
                    <a:latin typeface="+mn-lt"/>
                  </a:defRPr>
                </a:pPr>
                <a:endParaRPr lang="uk-UA"/>
              </a:p>
            </c:txPr>
            <c:showLegendKey val="0"/>
            <c:showVal val="1"/>
            <c:showCatName val="0"/>
            <c:showSerName val="0"/>
            <c:showPercent val="0"/>
            <c:showBubbleSize val="0"/>
            <c:showLeaderLines val="0"/>
          </c:dLbls>
          <c:cat>
            <c:strRef>
              <c:f>Sheet1!$B$1:$B$1</c:f>
              <c:strCache>
                <c:ptCount val="1"/>
                <c:pt idx="0">
                  <c:v>Кількість відремонтованих ліфтів</c:v>
                </c:pt>
              </c:strCache>
            </c:strRef>
          </c:cat>
          <c:val>
            <c:numRef>
              <c:f>Sheet1!$B$5:$B$5</c:f>
              <c:numCache>
                <c:formatCode>General</c:formatCode>
                <c:ptCount val="1"/>
                <c:pt idx="0">
                  <c:v>31</c:v>
                </c:pt>
              </c:numCache>
            </c:numRef>
          </c:val>
        </c:ser>
        <c:ser>
          <c:idx val="4"/>
          <c:order val="4"/>
          <c:tx>
            <c:strRef>
              <c:f>Sheet1!$A$6</c:f>
              <c:strCache>
                <c:ptCount val="1"/>
                <c:pt idx="0">
                  <c:v>2016</c:v>
                </c:pt>
              </c:strCache>
            </c:strRef>
          </c:tx>
          <c:spPr>
            <a:solidFill>
              <a:srgbClr val="FF0000"/>
            </a:solidFill>
            <a:ln w="12276">
              <a:solidFill>
                <a:schemeClr val="tx1"/>
              </a:solidFill>
              <a:prstDash val="solid"/>
            </a:ln>
          </c:spPr>
          <c:invertIfNegative val="0"/>
          <c:dLbls>
            <c:dLbl>
              <c:idx val="0"/>
              <c:layout>
                <c:manualLayout>
                  <c:x val="-1.1442582029892661E-2"/>
                  <c:y val="-2.1512180508541336E-2"/>
                </c:manualLayout>
              </c:layout>
              <c:showLegendKey val="0"/>
              <c:showVal val="1"/>
              <c:showCatName val="0"/>
              <c:showSerName val="0"/>
              <c:showPercent val="0"/>
              <c:showBubbleSize val="0"/>
            </c:dLbl>
            <c:txPr>
              <a:bodyPr/>
              <a:lstStyle/>
              <a:p>
                <a:pPr>
                  <a:defRPr sz="1798" b="1">
                    <a:solidFill>
                      <a:srgbClr val="002060"/>
                    </a:solidFill>
                    <a:latin typeface="+mn-lt"/>
                  </a:defRPr>
                </a:pPr>
                <a:endParaRPr lang="uk-UA"/>
              </a:p>
            </c:txPr>
            <c:showLegendKey val="0"/>
            <c:showVal val="1"/>
            <c:showCatName val="0"/>
            <c:showSerName val="0"/>
            <c:showPercent val="0"/>
            <c:showBubbleSize val="0"/>
            <c:showLeaderLines val="0"/>
          </c:dLbls>
          <c:cat>
            <c:strRef>
              <c:f>Sheet1!$B$1:$B$1</c:f>
              <c:strCache>
                <c:ptCount val="1"/>
                <c:pt idx="0">
                  <c:v>Кількість відремонтованих ліфтів</c:v>
                </c:pt>
              </c:strCache>
            </c:strRef>
          </c:cat>
          <c:val>
            <c:numRef>
              <c:f>Sheet1!$B$6:$B$6</c:f>
              <c:numCache>
                <c:formatCode>General</c:formatCode>
                <c:ptCount val="1"/>
                <c:pt idx="0">
                  <c:v>39</c:v>
                </c:pt>
              </c:numCache>
            </c:numRef>
          </c:val>
        </c:ser>
        <c:ser>
          <c:idx val="5"/>
          <c:order val="5"/>
          <c:tx>
            <c:strRef>
              <c:f>Sheet1!$A$7</c:f>
              <c:strCache>
                <c:ptCount val="1"/>
                <c:pt idx="0">
                  <c:v>2017</c:v>
                </c:pt>
              </c:strCache>
            </c:strRef>
          </c:tx>
          <c:spPr>
            <a:solidFill>
              <a:srgbClr val="FF00FF"/>
            </a:solidFill>
            <a:ln w="12276">
              <a:solidFill>
                <a:schemeClr val="tx1"/>
              </a:solidFill>
              <a:prstDash val="solid"/>
            </a:ln>
          </c:spPr>
          <c:invertIfNegative val="0"/>
          <c:dLbls>
            <c:dLbl>
              <c:idx val="0"/>
              <c:layout>
                <c:manualLayout>
                  <c:x val="0.16123533555373312"/>
                  <c:y val="-0.19565576141187752"/>
                </c:manualLayout>
              </c:layout>
              <c:showLegendKey val="0"/>
              <c:showVal val="1"/>
              <c:showCatName val="0"/>
              <c:showSerName val="0"/>
              <c:showPercent val="0"/>
              <c:showBubbleSize val="0"/>
            </c:dLbl>
            <c:txPr>
              <a:bodyPr/>
              <a:lstStyle/>
              <a:p>
                <a:pPr>
                  <a:defRPr sz="1798" b="1">
                    <a:solidFill>
                      <a:srgbClr val="002060"/>
                    </a:solidFill>
                    <a:latin typeface="+mn-lt"/>
                  </a:defRPr>
                </a:pPr>
                <a:endParaRPr lang="uk-UA"/>
              </a:p>
            </c:txPr>
            <c:showLegendKey val="0"/>
            <c:showVal val="1"/>
            <c:showCatName val="0"/>
            <c:showSerName val="0"/>
            <c:showPercent val="0"/>
            <c:showBubbleSize val="0"/>
            <c:showLeaderLines val="0"/>
          </c:dLbls>
          <c:cat>
            <c:strRef>
              <c:f>Sheet1!$B$1:$B$1</c:f>
              <c:strCache>
                <c:ptCount val="1"/>
                <c:pt idx="0">
                  <c:v>Кількість відремонтованих ліфтів</c:v>
                </c:pt>
              </c:strCache>
            </c:strRef>
          </c:cat>
          <c:val>
            <c:numRef>
              <c:f>Sheet1!$B$7:$B$7</c:f>
              <c:numCache>
                <c:formatCode>General</c:formatCode>
                <c:ptCount val="1"/>
                <c:pt idx="0">
                  <c:v>64</c:v>
                </c:pt>
              </c:numCache>
            </c:numRef>
          </c:val>
        </c:ser>
        <c:dLbls>
          <c:showLegendKey val="0"/>
          <c:showVal val="0"/>
          <c:showCatName val="0"/>
          <c:showSerName val="0"/>
          <c:showPercent val="0"/>
          <c:showBubbleSize val="0"/>
        </c:dLbls>
        <c:gapWidth val="150"/>
        <c:gapDepth val="0"/>
        <c:shape val="box"/>
        <c:axId val="102986880"/>
        <c:axId val="102988416"/>
        <c:axId val="0"/>
      </c:bar3DChart>
      <c:catAx>
        <c:axId val="102986880"/>
        <c:scaling>
          <c:orientation val="minMax"/>
        </c:scaling>
        <c:delete val="0"/>
        <c:axPos val="b"/>
        <c:numFmt formatCode="General" sourceLinked="1"/>
        <c:majorTickMark val="out"/>
        <c:minorTickMark val="none"/>
        <c:tickLblPos val="low"/>
        <c:spPr>
          <a:ln w="9207">
            <a:noFill/>
          </a:ln>
        </c:spPr>
        <c:txPr>
          <a:bodyPr rot="0" vert="horz"/>
          <a:lstStyle/>
          <a:p>
            <a:pPr>
              <a:defRPr sz="1798" b="1" i="0" u="none" strike="noStrike" baseline="0">
                <a:solidFill>
                  <a:srgbClr val="002060"/>
                </a:solidFill>
                <a:latin typeface="+mn-lt"/>
                <a:ea typeface="Times New Roman"/>
                <a:cs typeface="Times New Roman"/>
              </a:defRPr>
            </a:pPr>
            <a:endParaRPr lang="uk-UA"/>
          </a:p>
        </c:txPr>
        <c:crossAx val="102988416"/>
        <c:crosses val="autoZero"/>
        <c:auto val="1"/>
        <c:lblAlgn val="ctr"/>
        <c:lblOffset val="100"/>
        <c:tickLblSkip val="1"/>
        <c:tickMarkSkip val="1"/>
        <c:noMultiLvlLbl val="0"/>
      </c:catAx>
      <c:valAx>
        <c:axId val="102988416"/>
        <c:scaling>
          <c:orientation val="minMax"/>
        </c:scaling>
        <c:delete val="0"/>
        <c:axPos val="l"/>
        <c:numFmt formatCode="General" sourceLinked="1"/>
        <c:majorTickMark val="out"/>
        <c:minorTickMark val="none"/>
        <c:tickLblPos val="nextTo"/>
        <c:spPr>
          <a:ln w="3069">
            <a:solidFill>
              <a:schemeClr val="tx1"/>
            </a:solidFill>
            <a:prstDash val="solid"/>
          </a:ln>
        </c:spPr>
        <c:txPr>
          <a:bodyPr rot="0" vert="horz"/>
          <a:lstStyle/>
          <a:p>
            <a:pPr>
              <a:defRPr sz="1798" b="1" i="0" u="none" strike="noStrike" baseline="0">
                <a:solidFill>
                  <a:srgbClr val="002060"/>
                </a:solidFill>
                <a:latin typeface="+mn-lt"/>
                <a:ea typeface="Arial"/>
                <a:cs typeface="Arial"/>
              </a:defRPr>
            </a:pPr>
            <a:endParaRPr lang="uk-UA"/>
          </a:p>
        </c:txPr>
        <c:crossAx val="102986880"/>
        <c:crosses val="autoZero"/>
        <c:crossBetween val="between"/>
      </c:valAx>
      <c:spPr>
        <a:noFill/>
        <a:ln w="25385">
          <a:noFill/>
        </a:ln>
      </c:spPr>
    </c:plotArea>
    <c:legend>
      <c:legendPos val="r"/>
      <c:layout>
        <c:manualLayout>
          <c:xMode val="edge"/>
          <c:yMode val="edge"/>
          <c:x val="0.81580374758748619"/>
          <c:y val="0.16666463203727441"/>
          <c:w val="0.17429869697392852"/>
          <c:h val="0.4266040000813851"/>
        </c:manualLayout>
      </c:layout>
      <c:overlay val="0"/>
      <c:spPr>
        <a:noFill/>
        <a:ln w="25377">
          <a:noFill/>
        </a:ln>
      </c:spPr>
      <c:txPr>
        <a:bodyPr/>
        <a:lstStyle/>
        <a:p>
          <a:pPr>
            <a:defRPr sz="1599" b="0" i="0" u="none" strike="noStrike" baseline="0">
              <a:solidFill>
                <a:schemeClr val="tx1"/>
              </a:solidFill>
              <a:latin typeface="+mn-lt"/>
              <a:ea typeface="Arial"/>
              <a:cs typeface="Arial"/>
            </a:defRPr>
          </a:pPr>
          <a:endParaRPr lang="uk-UA"/>
        </a:p>
      </c:txPr>
    </c:legend>
    <c:plotVisOnly val="1"/>
    <c:dispBlanksAs val="gap"/>
    <c:showDLblsOverMax val="0"/>
  </c:chart>
  <c:spPr>
    <a:noFill/>
    <a:ln>
      <a:noFill/>
    </a:ln>
  </c:spPr>
  <c:txPr>
    <a:bodyPr/>
    <a:lstStyle/>
    <a:p>
      <a:pPr>
        <a:defRPr sz="942" b="0" i="0" u="none" strike="noStrike" baseline="0">
          <a:solidFill>
            <a:schemeClr val="tx1"/>
          </a:solidFill>
          <a:latin typeface="Arial"/>
          <a:ea typeface="Arial"/>
          <a:cs typeface="Arial"/>
        </a:defRPr>
      </a:pPr>
      <a:endParaRPr lang="uk-UA"/>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C6269CA-CB87-4B2B-958D-F98397DF92BD}" type="datetimeFigureOut">
              <a:rPr lang="uk-UA"/>
              <a:pPr>
                <a:defRPr/>
              </a:pPr>
              <a:t>14.05.2018</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uk-UA"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uk-UA"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E8271BC-D81A-4C7F-9CDA-3D0DBEE74C5B}" type="slidenum">
              <a:rPr lang="uk-UA"/>
              <a:pPr>
                <a:defRPr/>
              </a:pPr>
              <a:t>‹#›</a:t>
            </a:fld>
            <a:endParaRPr lang="uk-UA"/>
          </a:p>
        </p:txBody>
      </p:sp>
    </p:spTree>
    <p:extLst>
      <p:ext uri="{BB962C8B-B14F-4D97-AF65-F5344CB8AC3E}">
        <p14:creationId xmlns:p14="http://schemas.microsoft.com/office/powerpoint/2010/main" val="25855941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noTextEdi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7651" name="Номер слайда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0E5771F0-708F-4B0C-BD78-62B3A06C6EFC}" type="slidenum">
              <a:rPr lang="uk-UA" sz="1200">
                <a:latin typeface="+mn-lt"/>
              </a:rPr>
              <a:pPr algn="r">
                <a:defRPr/>
              </a:pPr>
              <a:t>2</a:t>
            </a:fld>
            <a:endParaRPr lang="uk-UA" sz="120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04909030-29AD-4C64-B75B-BCDC9D0899C4}" type="datetimeFigureOut">
              <a:rPr lang="uk-UA"/>
              <a:pPr>
                <a:defRPr/>
              </a:pPr>
              <a:t>14.05.2018</a:t>
            </a:fld>
            <a:endParaRPr lang="uk-UA"/>
          </a:p>
        </p:txBody>
      </p:sp>
      <p:sp>
        <p:nvSpPr>
          <p:cNvPr id="12" name="Footer Placeholder 4"/>
          <p:cNvSpPr>
            <a:spLocks noGrp="1"/>
          </p:cNvSpPr>
          <p:nvPr>
            <p:ph type="ftr" sz="quarter" idx="11"/>
          </p:nvPr>
        </p:nvSpPr>
        <p:spPr/>
        <p:txBody>
          <a:bodyPr/>
          <a:lstStyle>
            <a:lvl1pPr>
              <a:defRPr/>
            </a:lvl1pPr>
          </a:lstStyle>
          <a:p>
            <a:pPr>
              <a:defRPr/>
            </a:pPr>
            <a:endParaRPr lang="uk-UA"/>
          </a:p>
        </p:txBody>
      </p:sp>
      <p:sp>
        <p:nvSpPr>
          <p:cNvPr id="13" name="Slide Number Placeholder 5"/>
          <p:cNvSpPr>
            <a:spLocks noGrp="1"/>
          </p:cNvSpPr>
          <p:nvPr>
            <p:ph type="sldNum" sz="quarter" idx="12"/>
          </p:nvPr>
        </p:nvSpPr>
        <p:spPr/>
        <p:txBody>
          <a:bodyPr/>
          <a:lstStyle>
            <a:lvl1pPr>
              <a:defRPr/>
            </a:lvl1pPr>
          </a:lstStyle>
          <a:p>
            <a:pPr>
              <a:defRPr/>
            </a:pPr>
            <a:fld id="{880F8224-01B7-4ACD-AA4F-E9CC4968EFBF}" type="slidenum">
              <a:rPr lang="uk-UA"/>
              <a:pPr>
                <a:defRPr/>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847BFA4A-1503-4C72-B080-67009E83BF07}" type="datetimeFigureOut">
              <a:rPr lang="uk-UA"/>
              <a:pPr>
                <a:defRPr/>
              </a:pPr>
              <a:t>14.05.2018</a:t>
            </a:fld>
            <a:endParaRPr lang="uk-UA"/>
          </a:p>
        </p:txBody>
      </p:sp>
      <p:sp>
        <p:nvSpPr>
          <p:cNvPr id="5" name="Footer Placeholder 4"/>
          <p:cNvSpPr>
            <a:spLocks noGrp="1"/>
          </p:cNvSpPr>
          <p:nvPr>
            <p:ph type="ftr" sz="quarter" idx="11"/>
          </p:nvPr>
        </p:nvSpPr>
        <p:spPr/>
        <p:txBody>
          <a:bodyPr/>
          <a:lstStyle>
            <a:lvl1pPr>
              <a:defRPr/>
            </a:lvl1pPr>
          </a:lstStyle>
          <a:p>
            <a:pPr>
              <a:defRPr/>
            </a:pPr>
            <a:endParaRPr lang="uk-UA"/>
          </a:p>
        </p:txBody>
      </p:sp>
      <p:sp>
        <p:nvSpPr>
          <p:cNvPr id="6" name="Slide Number Placeholder 5"/>
          <p:cNvSpPr>
            <a:spLocks noGrp="1"/>
          </p:cNvSpPr>
          <p:nvPr>
            <p:ph type="sldNum" sz="quarter" idx="12"/>
          </p:nvPr>
        </p:nvSpPr>
        <p:spPr/>
        <p:txBody>
          <a:bodyPr/>
          <a:lstStyle>
            <a:lvl1pPr>
              <a:defRPr/>
            </a:lvl1pPr>
          </a:lstStyle>
          <a:p>
            <a:pPr>
              <a:defRPr/>
            </a:pPr>
            <a:fld id="{4F918937-19F2-4EC5-81F4-9951F6B63718}" type="slidenum">
              <a:rPr lang="uk-UA"/>
              <a:pPr>
                <a:defRPr/>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3A213368-8F60-4E2B-949D-A7F34434D3C6}" type="datetimeFigureOut">
              <a:rPr lang="uk-UA"/>
              <a:pPr>
                <a:defRPr/>
              </a:pPr>
              <a:t>14.05.2018</a:t>
            </a:fld>
            <a:endParaRPr lang="uk-UA"/>
          </a:p>
        </p:txBody>
      </p:sp>
      <p:sp>
        <p:nvSpPr>
          <p:cNvPr id="12" name="Footer Placeholder 4"/>
          <p:cNvSpPr>
            <a:spLocks noGrp="1"/>
          </p:cNvSpPr>
          <p:nvPr>
            <p:ph type="ftr" sz="quarter" idx="11"/>
          </p:nvPr>
        </p:nvSpPr>
        <p:spPr/>
        <p:txBody>
          <a:bodyPr/>
          <a:lstStyle>
            <a:lvl1pPr>
              <a:defRPr/>
            </a:lvl1pPr>
          </a:lstStyle>
          <a:p>
            <a:pPr>
              <a:defRPr/>
            </a:pPr>
            <a:endParaRPr lang="uk-UA"/>
          </a:p>
        </p:txBody>
      </p:sp>
      <p:sp>
        <p:nvSpPr>
          <p:cNvPr id="13" name="Slide Number Placeholder 5"/>
          <p:cNvSpPr>
            <a:spLocks noGrp="1"/>
          </p:cNvSpPr>
          <p:nvPr>
            <p:ph type="sldNum" sz="quarter" idx="12"/>
          </p:nvPr>
        </p:nvSpPr>
        <p:spPr/>
        <p:txBody>
          <a:bodyPr/>
          <a:lstStyle>
            <a:lvl1pPr>
              <a:defRPr/>
            </a:lvl1pPr>
          </a:lstStyle>
          <a:p>
            <a:pPr>
              <a:defRPr/>
            </a:pPr>
            <a:fld id="{92BE3593-F60C-4B2B-A3C3-72E6FA46469C}" type="slidenum">
              <a:rPr lang="uk-UA"/>
              <a:pPr>
                <a:defRPr/>
              </a:pPr>
              <a:t>‹#›</a:t>
            </a:fld>
            <a:endParaRPr lang="uk-U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D5B292-BF28-4153-A7AD-F5A24D674251}" type="datetimeFigureOut">
              <a:rPr lang="uk-UA"/>
              <a:pPr>
                <a:defRPr/>
              </a:pPr>
              <a:t>14.05.2018</a:t>
            </a:fld>
            <a:endParaRPr lang="uk-UA"/>
          </a:p>
        </p:txBody>
      </p:sp>
      <p:sp>
        <p:nvSpPr>
          <p:cNvPr id="3" name="Footer Placeholder 4"/>
          <p:cNvSpPr>
            <a:spLocks noGrp="1"/>
          </p:cNvSpPr>
          <p:nvPr>
            <p:ph type="ftr" sz="quarter" idx="11"/>
          </p:nvPr>
        </p:nvSpPr>
        <p:spPr/>
        <p:txBody>
          <a:bodyPr/>
          <a:lstStyle>
            <a:lvl1pPr>
              <a:defRPr/>
            </a:lvl1pPr>
          </a:lstStyle>
          <a:p>
            <a:pPr>
              <a:defRPr/>
            </a:pPr>
            <a:endParaRPr lang="uk-UA"/>
          </a:p>
        </p:txBody>
      </p:sp>
      <p:sp>
        <p:nvSpPr>
          <p:cNvPr id="4" name="Slide Number Placeholder 5"/>
          <p:cNvSpPr>
            <a:spLocks noGrp="1"/>
          </p:cNvSpPr>
          <p:nvPr>
            <p:ph type="sldNum" sz="quarter" idx="12"/>
          </p:nvPr>
        </p:nvSpPr>
        <p:spPr/>
        <p:txBody>
          <a:bodyPr/>
          <a:lstStyle>
            <a:lvl1pPr>
              <a:defRPr/>
            </a:lvl1pPr>
          </a:lstStyle>
          <a:p>
            <a:pPr>
              <a:defRPr/>
            </a:pPr>
            <a:fld id="{5B9E925E-4AEA-41FA-9B2B-A3A512ED90B6}" type="slidenum">
              <a:rPr lang="uk-UA"/>
              <a:pPr>
                <a:defRPr/>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50B7858C-A755-4F4D-829B-7FB831CA1688}" type="datetimeFigureOut">
              <a:rPr lang="uk-UA"/>
              <a:pPr>
                <a:defRPr/>
              </a:pPr>
              <a:t>14.05.2018</a:t>
            </a:fld>
            <a:endParaRPr lang="uk-UA"/>
          </a:p>
        </p:txBody>
      </p:sp>
      <p:sp>
        <p:nvSpPr>
          <p:cNvPr id="5" name="Footer Placeholder 4"/>
          <p:cNvSpPr>
            <a:spLocks noGrp="1"/>
          </p:cNvSpPr>
          <p:nvPr>
            <p:ph type="ftr" sz="quarter" idx="11"/>
          </p:nvPr>
        </p:nvSpPr>
        <p:spPr/>
        <p:txBody>
          <a:bodyPr/>
          <a:lstStyle>
            <a:lvl1pPr>
              <a:defRPr/>
            </a:lvl1pPr>
          </a:lstStyle>
          <a:p>
            <a:pPr>
              <a:defRPr/>
            </a:pPr>
            <a:endParaRPr lang="uk-UA"/>
          </a:p>
        </p:txBody>
      </p:sp>
      <p:sp>
        <p:nvSpPr>
          <p:cNvPr id="6" name="Slide Number Placeholder 5"/>
          <p:cNvSpPr>
            <a:spLocks noGrp="1"/>
          </p:cNvSpPr>
          <p:nvPr>
            <p:ph type="sldNum" sz="quarter" idx="12"/>
          </p:nvPr>
        </p:nvSpPr>
        <p:spPr/>
        <p:txBody>
          <a:bodyPr/>
          <a:lstStyle>
            <a:lvl1pPr>
              <a:defRPr/>
            </a:lvl1pPr>
          </a:lstStyle>
          <a:p>
            <a:pPr>
              <a:defRPr/>
            </a:pPr>
            <a:fld id="{00692838-06EF-45C6-B9F8-49EFD0DE848E}" type="slidenum">
              <a:rPr lang="uk-UA"/>
              <a:pPr>
                <a:defRPr/>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fld id="{55FE6096-9B46-4FE6-93C0-F462DD056A7B}" type="datetimeFigureOut">
              <a:rPr lang="uk-UA"/>
              <a:pPr>
                <a:defRPr/>
              </a:pPr>
              <a:t>14.05.2018</a:t>
            </a:fld>
            <a:endParaRPr lang="uk-UA"/>
          </a:p>
        </p:txBody>
      </p:sp>
      <p:sp>
        <p:nvSpPr>
          <p:cNvPr id="11" name="Footer Placeholder 4"/>
          <p:cNvSpPr>
            <a:spLocks noGrp="1"/>
          </p:cNvSpPr>
          <p:nvPr>
            <p:ph type="ftr" sz="quarter" idx="11"/>
          </p:nvPr>
        </p:nvSpPr>
        <p:spPr/>
        <p:txBody>
          <a:bodyPr/>
          <a:lstStyle>
            <a:lvl1pPr>
              <a:defRPr/>
            </a:lvl1pPr>
          </a:lstStyle>
          <a:p>
            <a:pPr>
              <a:defRPr/>
            </a:pPr>
            <a:endParaRPr lang="uk-UA"/>
          </a:p>
        </p:txBody>
      </p:sp>
      <p:sp>
        <p:nvSpPr>
          <p:cNvPr id="12" name="Slide Number Placeholder 5"/>
          <p:cNvSpPr>
            <a:spLocks noGrp="1"/>
          </p:cNvSpPr>
          <p:nvPr>
            <p:ph type="sldNum" sz="quarter" idx="12"/>
          </p:nvPr>
        </p:nvSpPr>
        <p:spPr/>
        <p:txBody>
          <a:bodyPr/>
          <a:lstStyle>
            <a:lvl1pPr>
              <a:defRPr/>
            </a:lvl1pPr>
          </a:lstStyle>
          <a:p>
            <a:pPr>
              <a:defRPr/>
            </a:pPr>
            <a:fld id="{DB98B433-085C-4FB5-A972-3B86B50B7BE9}" type="slidenum">
              <a:rPr lang="uk-UA"/>
              <a:pPr>
                <a:defRPr/>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01FE106F-120F-4578-8CAA-327C7F034AAD}" type="datetimeFigureOut">
              <a:rPr lang="uk-UA"/>
              <a:pPr>
                <a:defRPr/>
              </a:pPr>
              <a:t>14.05.2018</a:t>
            </a:fld>
            <a:endParaRPr lang="uk-UA"/>
          </a:p>
        </p:txBody>
      </p:sp>
      <p:sp>
        <p:nvSpPr>
          <p:cNvPr id="6" name="Footer Placeholder 4"/>
          <p:cNvSpPr>
            <a:spLocks noGrp="1"/>
          </p:cNvSpPr>
          <p:nvPr>
            <p:ph type="ftr" sz="quarter" idx="16"/>
          </p:nvPr>
        </p:nvSpPr>
        <p:spPr/>
        <p:txBody>
          <a:bodyPr/>
          <a:lstStyle>
            <a:lvl1pPr>
              <a:defRPr/>
            </a:lvl1pPr>
          </a:lstStyle>
          <a:p>
            <a:pPr>
              <a:defRPr/>
            </a:pPr>
            <a:endParaRPr lang="uk-UA"/>
          </a:p>
        </p:txBody>
      </p:sp>
      <p:sp>
        <p:nvSpPr>
          <p:cNvPr id="7" name="Slide Number Placeholder 5"/>
          <p:cNvSpPr>
            <a:spLocks noGrp="1"/>
          </p:cNvSpPr>
          <p:nvPr>
            <p:ph type="sldNum" sz="quarter" idx="17"/>
          </p:nvPr>
        </p:nvSpPr>
        <p:spPr/>
        <p:txBody>
          <a:bodyPr/>
          <a:lstStyle>
            <a:lvl1pPr>
              <a:defRPr/>
            </a:lvl1pPr>
          </a:lstStyle>
          <a:p>
            <a:pPr>
              <a:defRPr/>
            </a:pPr>
            <a:fld id="{AB3C7D16-4E68-4649-BFA0-F8D1966B502E}" type="slidenum">
              <a:rPr lang="uk-UA"/>
              <a:pPr>
                <a:defRPr/>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CF6A2782-CDBD-4CB8-9CDB-6ED62A3E5950}" type="datetimeFigureOut">
              <a:rPr lang="uk-UA"/>
              <a:pPr>
                <a:defRPr/>
              </a:pPr>
              <a:t>14.05.2018</a:t>
            </a:fld>
            <a:endParaRPr lang="uk-UA"/>
          </a:p>
        </p:txBody>
      </p:sp>
      <p:sp>
        <p:nvSpPr>
          <p:cNvPr id="8" name="Footer Placeholder 4"/>
          <p:cNvSpPr>
            <a:spLocks noGrp="1"/>
          </p:cNvSpPr>
          <p:nvPr>
            <p:ph type="ftr" sz="quarter" idx="11"/>
          </p:nvPr>
        </p:nvSpPr>
        <p:spPr/>
        <p:txBody>
          <a:bodyPr/>
          <a:lstStyle>
            <a:lvl1pPr>
              <a:defRPr/>
            </a:lvl1pPr>
          </a:lstStyle>
          <a:p>
            <a:pPr>
              <a:defRPr/>
            </a:pPr>
            <a:endParaRPr lang="uk-UA"/>
          </a:p>
        </p:txBody>
      </p:sp>
      <p:sp>
        <p:nvSpPr>
          <p:cNvPr id="9" name="Slide Number Placeholder 5"/>
          <p:cNvSpPr>
            <a:spLocks noGrp="1"/>
          </p:cNvSpPr>
          <p:nvPr>
            <p:ph type="sldNum" sz="quarter" idx="12"/>
          </p:nvPr>
        </p:nvSpPr>
        <p:spPr/>
        <p:txBody>
          <a:bodyPr/>
          <a:lstStyle>
            <a:lvl1pPr>
              <a:defRPr/>
            </a:lvl1pPr>
          </a:lstStyle>
          <a:p>
            <a:pPr>
              <a:defRPr/>
            </a:pPr>
            <a:fld id="{E45ACAD8-D942-4BA3-915E-AD1BCF1F1F25}" type="slidenum">
              <a:rPr lang="uk-UA"/>
              <a:pPr>
                <a:defRPr/>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50640834-D880-4268-A83F-8F5BE04B332E}" type="datetimeFigureOut">
              <a:rPr lang="uk-UA"/>
              <a:pPr>
                <a:defRPr/>
              </a:pPr>
              <a:t>14.05.2018</a:t>
            </a:fld>
            <a:endParaRPr lang="uk-UA"/>
          </a:p>
        </p:txBody>
      </p:sp>
      <p:sp>
        <p:nvSpPr>
          <p:cNvPr id="4" name="Footer Placeholder 4"/>
          <p:cNvSpPr>
            <a:spLocks noGrp="1"/>
          </p:cNvSpPr>
          <p:nvPr>
            <p:ph type="ftr" sz="quarter" idx="11"/>
          </p:nvPr>
        </p:nvSpPr>
        <p:spPr/>
        <p:txBody>
          <a:bodyPr/>
          <a:lstStyle>
            <a:lvl1pPr>
              <a:defRPr/>
            </a:lvl1pPr>
          </a:lstStyle>
          <a:p>
            <a:pPr>
              <a:defRPr/>
            </a:pPr>
            <a:endParaRPr lang="uk-UA"/>
          </a:p>
        </p:txBody>
      </p:sp>
      <p:sp>
        <p:nvSpPr>
          <p:cNvPr id="5" name="Slide Number Placeholder 5"/>
          <p:cNvSpPr>
            <a:spLocks noGrp="1"/>
          </p:cNvSpPr>
          <p:nvPr>
            <p:ph type="sldNum" sz="quarter" idx="12"/>
          </p:nvPr>
        </p:nvSpPr>
        <p:spPr/>
        <p:txBody>
          <a:bodyPr/>
          <a:lstStyle>
            <a:lvl1pPr>
              <a:defRPr/>
            </a:lvl1pPr>
          </a:lstStyle>
          <a:p>
            <a:pPr>
              <a:defRPr/>
            </a:pPr>
            <a:fld id="{7AD4E1D5-C66D-41F4-814E-787C6024B23A}" type="slidenum">
              <a:rPr lang="uk-UA"/>
              <a:pPr>
                <a:defRPr/>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9" name="Date Placeholder 1"/>
          <p:cNvSpPr>
            <a:spLocks noGrp="1"/>
          </p:cNvSpPr>
          <p:nvPr>
            <p:ph type="dt" sz="half" idx="10"/>
          </p:nvPr>
        </p:nvSpPr>
        <p:spPr/>
        <p:txBody>
          <a:bodyPr/>
          <a:lstStyle>
            <a:lvl1pPr>
              <a:defRPr/>
            </a:lvl1pPr>
          </a:lstStyle>
          <a:p>
            <a:pPr>
              <a:defRPr/>
            </a:pPr>
            <a:fld id="{FC3EB296-36B1-4F00-A704-4ED22F109939}" type="datetimeFigureOut">
              <a:rPr lang="uk-UA"/>
              <a:pPr>
                <a:defRPr/>
              </a:pPr>
              <a:t>14.05.2018</a:t>
            </a:fld>
            <a:endParaRPr lang="uk-UA"/>
          </a:p>
        </p:txBody>
      </p:sp>
      <p:sp>
        <p:nvSpPr>
          <p:cNvPr id="10" name="Footer Placeholder 2"/>
          <p:cNvSpPr>
            <a:spLocks noGrp="1"/>
          </p:cNvSpPr>
          <p:nvPr>
            <p:ph type="ftr" sz="quarter" idx="11"/>
          </p:nvPr>
        </p:nvSpPr>
        <p:spPr/>
        <p:txBody>
          <a:bodyPr/>
          <a:lstStyle>
            <a:lvl1pPr>
              <a:defRPr/>
            </a:lvl1pPr>
          </a:lstStyle>
          <a:p>
            <a:pPr>
              <a:defRPr/>
            </a:pPr>
            <a:endParaRPr lang="uk-UA"/>
          </a:p>
        </p:txBody>
      </p:sp>
      <p:sp>
        <p:nvSpPr>
          <p:cNvPr id="11" name="Slide Number Placeholder 3"/>
          <p:cNvSpPr>
            <a:spLocks noGrp="1"/>
          </p:cNvSpPr>
          <p:nvPr>
            <p:ph type="sldNum" sz="quarter" idx="12"/>
          </p:nvPr>
        </p:nvSpPr>
        <p:spPr/>
        <p:txBody>
          <a:bodyPr/>
          <a:lstStyle>
            <a:lvl1pPr>
              <a:defRPr/>
            </a:lvl1pPr>
          </a:lstStyle>
          <a:p>
            <a:pPr>
              <a:defRPr/>
            </a:pPr>
            <a:fld id="{7B17D9CF-AC5C-4316-87F1-A095AAD74EF2}" type="slidenum">
              <a:rPr lang="uk-UA"/>
              <a:pPr>
                <a:defRPr/>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8500A5BF-30B3-409D-9874-7F6995396268}" type="datetimeFigureOut">
              <a:rPr lang="uk-UA"/>
              <a:pPr>
                <a:defRPr/>
              </a:pPr>
              <a:t>14.05.2018</a:t>
            </a:fld>
            <a:endParaRPr lang="uk-UA"/>
          </a:p>
        </p:txBody>
      </p:sp>
      <p:sp>
        <p:nvSpPr>
          <p:cNvPr id="13" name="Footer Placeholder 5"/>
          <p:cNvSpPr>
            <a:spLocks noGrp="1"/>
          </p:cNvSpPr>
          <p:nvPr>
            <p:ph type="ftr" sz="quarter" idx="11"/>
          </p:nvPr>
        </p:nvSpPr>
        <p:spPr/>
        <p:txBody>
          <a:bodyPr/>
          <a:lstStyle>
            <a:lvl1pPr>
              <a:defRPr/>
            </a:lvl1pPr>
          </a:lstStyle>
          <a:p>
            <a:pPr>
              <a:defRPr/>
            </a:pPr>
            <a:endParaRPr lang="uk-UA"/>
          </a:p>
        </p:txBody>
      </p:sp>
      <p:sp>
        <p:nvSpPr>
          <p:cNvPr id="14" name="Slide Number Placeholder 6"/>
          <p:cNvSpPr>
            <a:spLocks noGrp="1"/>
          </p:cNvSpPr>
          <p:nvPr>
            <p:ph type="sldNum" sz="quarter" idx="12"/>
          </p:nvPr>
        </p:nvSpPr>
        <p:spPr/>
        <p:txBody>
          <a:bodyPr/>
          <a:lstStyle>
            <a:lvl1pPr>
              <a:defRPr/>
            </a:lvl1pPr>
          </a:lstStyle>
          <a:p>
            <a:pPr>
              <a:defRPr/>
            </a:pPr>
            <a:fld id="{2964E09B-41C8-4CF1-9FFF-59A1FD7CA54E}" type="slidenum">
              <a:rPr lang="uk-UA"/>
              <a:pPr>
                <a:defRPr/>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FD08B803-E598-4960-9A3F-F7D62EAB4DD6}" type="datetimeFigureOut">
              <a:rPr lang="uk-UA"/>
              <a:pPr>
                <a:defRPr/>
              </a:pPr>
              <a:t>14.05.2018</a:t>
            </a:fld>
            <a:endParaRPr lang="uk-UA"/>
          </a:p>
        </p:txBody>
      </p:sp>
      <p:sp>
        <p:nvSpPr>
          <p:cNvPr id="13" name="Footer Placeholder 5"/>
          <p:cNvSpPr>
            <a:spLocks noGrp="1"/>
          </p:cNvSpPr>
          <p:nvPr>
            <p:ph type="ftr" sz="quarter" idx="11"/>
          </p:nvPr>
        </p:nvSpPr>
        <p:spPr/>
        <p:txBody>
          <a:bodyPr/>
          <a:lstStyle>
            <a:lvl1pPr>
              <a:defRPr/>
            </a:lvl1pPr>
          </a:lstStyle>
          <a:p>
            <a:pPr>
              <a:defRPr/>
            </a:pPr>
            <a:endParaRPr lang="uk-UA"/>
          </a:p>
        </p:txBody>
      </p:sp>
      <p:sp>
        <p:nvSpPr>
          <p:cNvPr id="14" name="Slide Number Placeholder 6"/>
          <p:cNvSpPr>
            <a:spLocks noGrp="1"/>
          </p:cNvSpPr>
          <p:nvPr>
            <p:ph type="sldNum" sz="quarter" idx="12"/>
          </p:nvPr>
        </p:nvSpPr>
        <p:spPr/>
        <p:txBody>
          <a:bodyPr/>
          <a:lstStyle>
            <a:lvl1pPr>
              <a:defRPr/>
            </a:lvl1pPr>
          </a:lstStyle>
          <a:p>
            <a:pPr>
              <a:defRPr/>
            </a:pPr>
            <a:fld id="{89B731D4-3FE3-401C-AAB5-0C11449C890A}" type="slidenum">
              <a:rPr lang="uk-UA"/>
              <a:pPr>
                <a:defRPr/>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0000">
              <a:schemeClr val="bg2">
                <a:tint val="94000"/>
                <a:shade val="94000"/>
                <a:satMod val="114000"/>
                <a:lumMod val="114000"/>
                <a:alpha val="30000"/>
              </a:schemeClr>
            </a:gs>
            <a:gs pos="74000">
              <a:schemeClr val="bg2">
                <a:tint val="94000"/>
                <a:shade val="94000"/>
                <a:satMod val="128000"/>
                <a:lumMod val="100000"/>
              </a:schemeClr>
            </a:gs>
            <a:gs pos="100000">
              <a:schemeClr val="bg2">
                <a:tint val="98000"/>
                <a:shade val="100000"/>
                <a:hueMod val="98000"/>
                <a:satMod val="100000"/>
                <a:lumMod val="74000"/>
              </a:schemeClr>
            </a:gs>
          </a:gsLst>
          <a:path path="circle">
            <a:fillToRect l="20000" t="-40000" r="20000" b="140000"/>
          </a:path>
          <a:tileRect/>
        </a:grad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a:solidFill>
                  <a:schemeClr val="tx2"/>
                </a:solidFill>
                <a:latin typeface="+mn-lt"/>
                <a:cs typeface="+mn-cs"/>
              </a:defRPr>
            </a:lvl1pPr>
          </a:lstStyle>
          <a:p>
            <a:pPr>
              <a:defRPr/>
            </a:pPr>
            <a:fld id="{312558F3-6211-432D-A057-927CF237E627}" type="datetimeFigureOut">
              <a:rPr lang="uk-UA"/>
              <a:pPr>
                <a:defRPr/>
              </a:pPr>
              <a:t>14.05.2018</a:t>
            </a:fld>
            <a:endParaRPr lang="uk-UA"/>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cs typeface="+mn-cs"/>
              </a:defRPr>
            </a:lvl1pPr>
          </a:lstStyle>
          <a:p>
            <a:pPr>
              <a:defRPr/>
            </a:pPr>
            <a:endParaRPr lang="uk-UA"/>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2"/>
                </a:solidFill>
                <a:latin typeface="+mn-lt"/>
                <a:cs typeface="+mn-cs"/>
              </a:defRPr>
            </a:lvl1pPr>
          </a:lstStyle>
          <a:p>
            <a:pPr>
              <a:defRPr/>
            </a:pPr>
            <a:fld id="{73DAE4B8-FB6B-4774-A16B-23515BDE8702}" type="slidenum">
              <a:rPr lang="uk-UA"/>
              <a:pPr>
                <a:defRPr/>
              </a:pPr>
              <a:t>‹#›</a:t>
            </a:fld>
            <a:endParaRPr lang="uk-UA"/>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697" r:id="rId1"/>
    <p:sldLayoutId id="2147483696" r:id="rId2"/>
    <p:sldLayoutId id="2147483698" r:id="rId3"/>
    <p:sldLayoutId id="2147483695" r:id="rId4"/>
    <p:sldLayoutId id="2147483694" r:id="rId5"/>
    <p:sldLayoutId id="2147483693" r:id="rId6"/>
    <p:sldLayoutId id="2147483699" r:id="rId7"/>
    <p:sldLayoutId id="2147483700" r:id="rId8"/>
    <p:sldLayoutId id="2147483701" r:id="rId9"/>
    <p:sldLayoutId id="2147483692" r:id="rId10"/>
    <p:sldLayoutId id="2147483702" r:id="rId11"/>
    <p:sldLayoutId id="2147483691" r:id="rId12"/>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9.png"/><Relationship Id="rId7"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png"/><Relationship Id="rId9" Type="http://schemas.openxmlformats.org/officeDocument/2006/relationships/image" Target="../media/image25.jpeg"/></Relationships>
</file>

<file path=ppt/slides/_rels/slide1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9.png"/><Relationship Id="rId7"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png"/><Relationship Id="rId9"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9.png"/><Relationship Id="rId7" Type="http://schemas.openxmlformats.org/officeDocument/2006/relationships/image" Target="../media/image3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9.jpe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9.png"/><Relationship Id="rId7" Type="http://schemas.openxmlformats.org/officeDocument/2006/relationships/image" Target="../media/image42.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2.png"/><Relationship Id="rId9"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image" Target="../media/image2.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2708275"/>
            <a:ext cx="9144000" cy="1444625"/>
          </a:xfrm>
          <a:prstGeom prst="rect">
            <a:avLst/>
          </a:prstGeom>
          <a:gradFill>
            <a:gsLst>
              <a:gs pos="67096">
                <a:srgbClr val="6E9E4F"/>
              </a:gs>
              <a:gs pos="61650">
                <a:srgbClr val="7DA659"/>
              </a:gs>
              <a:gs pos="21000">
                <a:srgbClr val="C00000"/>
              </a:gs>
              <a:gs pos="50000">
                <a:srgbClr val="9CB86E"/>
              </a:gs>
              <a:gs pos="83000">
                <a:srgbClr val="156B13"/>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dirty="0"/>
          </a:p>
        </p:txBody>
      </p:sp>
      <p:pic>
        <p:nvPicPr>
          <p:cNvPr id="15362" name="Рисунок 8"/>
          <p:cNvPicPr>
            <a:picLocks noChangeAspect="1"/>
          </p:cNvPicPr>
          <p:nvPr/>
        </p:nvPicPr>
        <p:blipFill>
          <a:blip r:embed="rId2"/>
          <a:srcRect/>
          <a:stretch>
            <a:fillRect/>
          </a:stretch>
        </p:blipFill>
        <p:spPr bwMode="auto">
          <a:xfrm>
            <a:off x="3976688" y="2705100"/>
            <a:ext cx="1190625" cy="1447800"/>
          </a:xfrm>
          <a:prstGeom prst="rect">
            <a:avLst/>
          </a:prstGeom>
          <a:noFill/>
          <a:ln w="9525">
            <a:noFill/>
            <a:miter lim="800000"/>
            <a:headEnd/>
            <a:tailEnd/>
          </a:ln>
        </p:spPr>
      </p:pic>
      <p:pic>
        <p:nvPicPr>
          <p:cNvPr id="15363" name="Picture 2" descr="C:\Users\Alisa-TML\Desktop\Доклад для мэра\Безымянный-1.jpg"/>
          <p:cNvPicPr>
            <a:picLocks noChangeAspect="1" noChangeArrowheads="1"/>
          </p:cNvPicPr>
          <p:nvPr/>
        </p:nvPicPr>
        <p:blipFill>
          <a:blip r:embed="rId3"/>
          <a:srcRect/>
          <a:stretch>
            <a:fillRect/>
          </a:stretch>
        </p:blipFill>
        <p:spPr bwMode="auto">
          <a:xfrm>
            <a:off x="0" y="0"/>
            <a:ext cx="9180513" cy="6858000"/>
          </a:xfrm>
          <a:prstGeom prst="rect">
            <a:avLst/>
          </a:prstGeom>
          <a:noFill/>
          <a:ln w="9525">
            <a:noFill/>
            <a:miter lim="800000"/>
            <a:headEnd/>
            <a:tailEnd/>
          </a:ln>
        </p:spPr>
      </p:pic>
      <p:sp>
        <p:nvSpPr>
          <p:cNvPr id="15364" name="TextBox 1"/>
          <p:cNvSpPr txBox="1">
            <a:spLocks noChangeArrowheads="1"/>
          </p:cNvSpPr>
          <p:nvPr/>
        </p:nvSpPr>
        <p:spPr bwMode="auto">
          <a:xfrm>
            <a:off x="312738" y="692150"/>
            <a:ext cx="8482012" cy="2462213"/>
          </a:xfrm>
          <a:prstGeom prst="rect">
            <a:avLst/>
          </a:prstGeom>
          <a:noFill/>
          <a:ln w="9525">
            <a:noFill/>
            <a:miter lim="800000"/>
            <a:headEnd/>
            <a:tailEnd/>
          </a:ln>
        </p:spPr>
        <p:txBody>
          <a:bodyPr>
            <a:spAutoFit/>
          </a:bodyPr>
          <a:lstStyle/>
          <a:p>
            <a:pPr algn="ctr"/>
            <a:r>
              <a:rPr lang="ru-RU" sz="2800" b="1">
                <a:solidFill>
                  <a:srgbClr val="002060"/>
                </a:solidFill>
              </a:rPr>
              <a:t>Реалізація в місті програм, </a:t>
            </a:r>
          </a:p>
          <a:p>
            <a:pPr algn="ctr"/>
            <a:r>
              <a:rPr lang="ru-RU" sz="2800" b="1">
                <a:solidFill>
                  <a:srgbClr val="002060"/>
                </a:solidFill>
              </a:rPr>
              <a:t>спрямованих на підтримку власників житла </a:t>
            </a:r>
          </a:p>
          <a:p>
            <a:pPr algn="ctr"/>
            <a:r>
              <a:rPr lang="ru-RU" sz="2800" b="1">
                <a:solidFill>
                  <a:srgbClr val="002060"/>
                </a:solidFill>
              </a:rPr>
              <a:t>в багатоквартирних будинках</a:t>
            </a:r>
          </a:p>
          <a:p>
            <a:pPr algn="ctr"/>
            <a:endParaRPr lang="ru-RU" sz="2800" b="1">
              <a:solidFill>
                <a:srgbClr val="C00000"/>
              </a:solidFill>
            </a:endParaRPr>
          </a:p>
          <a:p>
            <a:r>
              <a:rPr lang="uk-UA" sz="2800" b="1">
                <a:solidFill>
                  <a:srgbClr val="C00000"/>
                </a:solidFill>
              </a:rPr>
              <a:t> </a:t>
            </a:r>
            <a:r>
              <a:rPr lang="uk-UA" sz="1400" b="1">
                <a:solidFill>
                  <a:srgbClr val="002060"/>
                </a:solidFill>
              </a:rPr>
              <a:t>Доповідає: Катриченко</a:t>
            </a:r>
          </a:p>
          <a:p>
            <a:r>
              <a:rPr lang="uk-UA" sz="1400" b="1">
                <a:solidFill>
                  <a:srgbClr val="002060"/>
                </a:solidFill>
              </a:rPr>
              <a:t>                       Олександр Володимирович</a:t>
            </a:r>
          </a:p>
        </p:txBody>
      </p:sp>
      <p:pic>
        <p:nvPicPr>
          <p:cNvPr id="15365" name="Рисунок 2"/>
          <p:cNvPicPr>
            <a:picLocks noChangeAspect="1"/>
          </p:cNvPicPr>
          <p:nvPr/>
        </p:nvPicPr>
        <p:blipFill>
          <a:blip r:embed="rId4"/>
          <a:srcRect/>
          <a:stretch>
            <a:fillRect/>
          </a:stretch>
        </p:blipFill>
        <p:spPr bwMode="auto">
          <a:xfrm>
            <a:off x="0" y="3208338"/>
            <a:ext cx="9180513" cy="3676650"/>
          </a:xfrm>
          <a:prstGeom prst="rect">
            <a:avLst/>
          </a:prstGeom>
          <a:noFill/>
          <a:ln w="9525">
            <a:noFill/>
            <a:miter lim="800000"/>
            <a:headEnd/>
            <a:tailEnd/>
          </a:ln>
        </p:spPr>
      </p:pic>
      <p:pic>
        <p:nvPicPr>
          <p:cNvPr id="15366" name="Picture 3"/>
          <p:cNvPicPr>
            <a:picLocks noChangeAspect="1" noChangeArrowheads="1"/>
          </p:cNvPicPr>
          <p:nvPr/>
        </p:nvPicPr>
        <p:blipFill>
          <a:blip r:embed="rId5"/>
          <a:srcRect/>
          <a:stretch>
            <a:fillRect/>
          </a:stretch>
        </p:blipFill>
        <p:spPr bwMode="auto">
          <a:xfrm>
            <a:off x="6710363" y="2138363"/>
            <a:ext cx="2084387" cy="148431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C:\Users\Alisa-TML\Desktop\Доклад для мэра\Безымянный-1.jpg"/>
          <p:cNvPicPr>
            <a:picLocks noChangeAspect="1" noChangeArrowheads="1"/>
          </p:cNvPicPr>
          <p:nvPr/>
        </p:nvPicPr>
        <p:blipFill>
          <a:blip r:embed="rId2"/>
          <a:srcRect/>
          <a:stretch>
            <a:fillRect/>
          </a:stretch>
        </p:blipFill>
        <p:spPr bwMode="auto">
          <a:xfrm>
            <a:off x="-39688" y="0"/>
            <a:ext cx="9180513" cy="6858000"/>
          </a:xfrm>
          <a:prstGeom prst="rect">
            <a:avLst/>
          </a:prstGeom>
          <a:noFill/>
          <a:ln w="9525">
            <a:noFill/>
            <a:miter lim="800000"/>
            <a:headEnd/>
            <a:tailEnd/>
          </a:ln>
        </p:spPr>
      </p:pic>
      <p:pic>
        <p:nvPicPr>
          <p:cNvPr id="24583" name="Picture 3"/>
          <p:cNvPicPr>
            <a:picLocks noChangeAspect="1" noChangeArrowheads="1"/>
          </p:cNvPicPr>
          <p:nvPr/>
        </p:nvPicPr>
        <p:blipFill>
          <a:blip r:embed="rId3"/>
          <a:srcRect/>
          <a:stretch>
            <a:fillRect/>
          </a:stretch>
        </p:blipFill>
        <p:spPr bwMode="auto">
          <a:xfrm>
            <a:off x="6762750" y="5084763"/>
            <a:ext cx="2201863" cy="1609725"/>
          </a:xfrm>
          <a:prstGeom prst="rect">
            <a:avLst/>
          </a:prstGeom>
          <a:noFill/>
          <a:ln w="9525">
            <a:noFill/>
            <a:miter lim="800000"/>
            <a:headEnd/>
            <a:tailEnd/>
          </a:ln>
        </p:spPr>
      </p:pic>
      <p:pic>
        <p:nvPicPr>
          <p:cNvPr id="24584" name="Рисунок 3"/>
          <p:cNvPicPr>
            <a:picLocks noChangeAspect="1"/>
          </p:cNvPicPr>
          <p:nvPr/>
        </p:nvPicPr>
        <p:blipFill>
          <a:blip r:embed="rId4"/>
          <a:srcRect/>
          <a:stretch>
            <a:fillRect/>
          </a:stretch>
        </p:blipFill>
        <p:spPr bwMode="auto">
          <a:xfrm>
            <a:off x="323850" y="620713"/>
            <a:ext cx="1190625" cy="1447800"/>
          </a:xfrm>
          <a:prstGeom prst="rect">
            <a:avLst/>
          </a:prstGeom>
          <a:noFill/>
          <a:ln w="9525">
            <a:noFill/>
            <a:miter lim="800000"/>
            <a:headEnd/>
            <a:tailEnd/>
          </a:ln>
        </p:spPr>
      </p:pic>
      <p:sp>
        <p:nvSpPr>
          <p:cNvPr id="13" name="Заголовок 1"/>
          <p:cNvSpPr txBox="1">
            <a:spLocks/>
          </p:cNvSpPr>
          <p:nvPr/>
        </p:nvSpPr>
        <p:spPr bwMode="auto">
          <a:xfrm>
            <a:off x="1514475" y="338138"/>
            <a:ext cx="7450138" cy="1252537"/>
          </a:xfrm>
          <a:prstGeom prst="rect">
            <a:avLst/>
          </a:prstGeom>
          <a:noFill/>
          <a:ln w="9525">
            <a:noFill/>
            <a:miter lim="800000"/>
            <a:headEnd/>
            <a:tailEnd/>
          </a:ln>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fontAlgn="auto" hangingPunct="1">
              <a:spcAft>
                <a:spcPts val="0"/>
              </a:spcAft>
              <a:defRPr/>
            </a:pPr>
            <a:r>
              <a:rPr lang="ru-RU" sz="2800" b="1" dirty="0" smtClean="0">
                <a:solidFill>
                  <a:srgbClr val="002060"/>
                </a:solidFill>
              </a:rPr>
              <a:t>Конкурс </a:t>
            </a:r>
            <a:r>
              <a:rPr lang="ru-RU" sz="2800" b="1" dirty="0" err="1" smtClean="0">
                <a:solidFill>
                  <a:srgbClr val="002060"/>
                </a:solidFill>
              </a:rPr>
              <a:t>проектів</a:t>
            </a:r>
            <a:r>
              <a:rPr lang="ru-RU" sz="2800" b="1" dirty="0" smtClean="0">
                <a:solidFill>
                  <a:srgbClr val="002060"/>
                </a:solidFill>
              </a:rPr>
              <a:t> «</a:t>
            </a:r>
            <a:r>
              <a:rPr lang="ru-RU" sz="2800" b="1" dirty="0" err="1" smtClean="0">
                <a:solidFill>
                  <a:srgbClr val="002060"/>
                </a:solidFill>
              </a:rPr>
              <a:t>Мій</a:t>
            </a:r>
            <a:r>
              <a:rPr lang="ru-RU" sz="2800" b="1" dirty="0" smtClean="0">
                <a:solidFill>
                  <a:srgbClr val="002060"/>
                </a:solidFill>
              </a:rPr>
              <a:t> </a:t>
            </a:r>
            <a:r>
              <a:rPr lang="ru-RU" sz="2800" b="1" dirty="0" err="1" smtClean="0">
                <a:solidFill>
                  <a:srgbClr val="002060"/>
                </a:solidFill>
              </a:rPr>
              <a:t>дім</a:t>
            </a:r>
            <a:r>
              <a:rPr lang="ru-RU" sz="2800" b="1" dirty="0" smtClean="0">
                <a:solidFill>
                  <a:srgbClr val="002060"/>
                </a:solidFill>
              </a:rPr>
              <a:t> – ОСББ»</a:t>
            </a:r>
            <a:endParaRPr lang="uk-UA" sz="2800" b="1" dirty="0">
              <a:solidFill>
                <a:srgbClr val="002060"/>
              </a:solidFill>
            </a:endParaRPr>
          </a:p>
        </p:txBody>
      </p:sp>
      <p:pic>
        <p:nvPicPr>
          <p:cNvPr id="1027" name="Picture 3" descr="C:\Users\User 36\Desktop\Конкурс міні-проектів Мій дім-ОСББ\ФОТО по капітальному ремонту2017\Фото капітального ремонту за 2016 рік\Недєліна,53\IMG_34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16324" y="1196752"/>
            <a:ext cx="2952328" cy="25922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 36\Desktop\Конкурс міні-проектів Мій дім-ОСББ\ФОТО по капітальному ремонту2017\Фото ОСББ КР Десантна 9 есть до и после\Десантнаяя 9 после кап ремонта\20170905_09193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4168" y="2204863"/>
            <a:ext cx="2592288"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 36\Desktop\Конкурс міні-проектів Мій дім-ОСББ\ФОТО по капітальному ремонту2017\Фото ОСББ Поштова,62КР есть до та після\Ремонт покрівлі після кап\PIC_000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5109" y="4437112"/>
            <a:ext cx="2736304" cy="20882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User 36\Desktop\Конкурс міні-проектів Мій дім-ОСББ\ФОТО по капітальному ремонту2017\Фото ОСББ Успіх есть\Після капітального ремонту\IMG_20180309_14495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47864" y="4005064"/>
            <a:ext cx="2736304"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User 36\Desktop\Конкурс міні-проектів Мій дім-ОСББ\ФОТО по капітальному ремонту2017\Фото капітального ремонту за 2016 рік\Недєліна,53\IMG_3423 (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3568" y="2204863"/>
            <a:ext cx="2664296" cy="2304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225633"/>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C:\Users\Alisa-TML\Desktop\Доклад для мэра\Безымянный-1.jpg"/>
          <p:cNvPicPr>
            <a:picLocks noChangeAspect="1" noChangeArrowheads="1"/>
          </p:cNvPicPr>
          <p:nvPr/>
        </p:nvPicPr>
        <p:blipFill>
          <a:blip r:embed="rId2"/>
          <a:srcRect/>
          <a:stretch>
            <a:fillRect/>
          </a:stretch>
        </p:blipFill>
        <p:spPr bwMode="auto">
          <a:xfrm>
            <a:off x="-39688" y="0"/>
            <a:ext cx="9180513" cy="6858000"/>
          </a:xfrm>
          <a:prstGeom prst="rect">
            <a:avLst/>
          </a:prstGeom>
          <a:noFill/>
          <a:ln w="9525">
            <a:noFill/>
            <a:miter lim="800000"/>
            <a:headEnd/>
            <a:tailEnd/>
          </a:ln>
        </p:spPr>
      </p:pic>
      <p:pic>
        <p:nvPicPr>
          <p:cNvPr id="25602" name="Picture 3"/>
          <p:cNvPicPr>
            <a:picLocks noChangeAspect="1" noChangeArrowheads="1"/>
          </p:cNvPicPr>
          <p:nvPr/>
        </p:nvPicPr>
        <p:blipFill>
          <a:blip r:embed="rId3"/>
          <a:srcRect/>
          <a:stretch>
            <a:fillRect/>
          </a:stretch>
        </p:blipFill>
        <p:spPr bwMode="auto">
          <a:xfrm>
            <a:off x="6788150" y="5083175"/>
            <a:ext cx="2201863" cy="1609725"/>
          </a:xfrm>
          <a:prstGeom prst="rect">
            <a:avLst/>
          </a:prstGeom>
          <a:noFill/>
          <a:ln w="9525">
            <a:noFill/>
            <a:miter lim="800000"/>
            <a:headEnd/>
            <a:tailEnd/>
          </a:ln>
        </p:spPr>
      </p:pic>
      <p:pic>
        <p:nvPicPr>
          <p:cNvPr id="25603" name="Рисунок 3"/>
          <p:cNvPicPr>
            <a:picLocks noChangeAspect="1"/>
          </p:cNvPicPr>
          <p:nvPr/>
        </p:nvPicPr>
        <p:blipFill>
          <a:blip r:embed="rId4"/>
          <a:srcRect/>
          <a:stretch>
            <a:fillRect/>
          </a:stretch>
        </p:blipFill>
        <p:spPr bwMode="auto">
          <a:xfrm>
            <a:off x="323850" y="620713"/>
            <a:ext cx="1190625" cy="1447800"/>
          </a:xfrm>
          <a:prstGeom prst="rect">
            <a:avLst/>
          </a:prstGeom>
          <a:noFill/>
          <a:ln w="9525">
            <a:noFill/>
            <a:miter lim="800000"/>
            <a:headEnd/>
            <a:tailEnd/>
          </a:ln>
        </p:spPr>
      </p:pic>
      <p:sp>
        <p:nvSpPr>
          <p:cNvPr id="13" name="Заголовок 1"/>
          <p:cNvSpPr txBox="1">
            <a:spLocks/>
          </p:cNvSpPr>
          <p:nvPr/>
        </p:nvSpPr>
        <p:spPr bwMode="auto">
          <a:xfrm>
            <a:off x="1514475" y="338138"/>
            <a:ext cx="7450138" cy="1252537"/>
          </a:xfrm>
          <a:prstGeom prst="rect">
            <a:avLst/>
          </a:prstGeom>
          <a:noFill/>
          <a:ln w="9525">
            <a:noFill/>
            <a:miter lim="800000"/>
            <a:headEnd/>
            <a:tailEnd/>
          </a:ln>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fontAlgn="auto" hangingPunct="1">
              <a:spcAft>
                <a:spcPts val="0"/>
              </a:spcAft>
              <a:defRPr/>
            </a:pPr>
            <a:r>
              <a:rPr lang="ru-RU" sz="2800" b="1" smtClean="0">
                <a:solidFill>
                  <a:srgbClr val="002060"/>
                </a:solidFill>
                <a:latin typeface="+mn-lt"/>
              </a:rPr>
              <a:t>Конкурс проектів «Мій дім – ОСББ»</a:t>
            </a:r>
            <a:endParaRPr lang="uk-UA" sz="2800" b="1" dirty="0">
              <a:solidFill>
                <a:srgbClr val="002060"/>
              </a:solidFill>
              <a:latin typeface="+mn-lt"/>
            </a:endParaRPr>
          </a:p>
        </p:txBody>
      </p:sp>
      <p:pic>
        <p:nvPicPr>
          <p:cNvPr id="25605" name="Picture 3" descr="C:\Users\User 36\Desktop\Конкурс міні-проектів Мій дім-ОСББ\ФОТО по капітальному ремонту2017\Фото ОСБб Енігма есть до и после\До  кап. ремон\DSC00906.JPG"/>
          <p:cNvPicPr>
            <a:picLocks noChangeAspect="1" noChangeArrowheads="1"/>
          </p:cNvPicPr>
          <p:nvPr/>
        </p:nvPicPr>
        <p:blipFill>
          <a:blip r:embed="rId5"/>
          <a:srcRect/>
          <a:stretch>
            <a:fillRect/>
          </a:stretch>
        </p:blipFill>
        <p:spPr bwMode="auto">
          <a:xfrm>
            <a:off x="182563" y="2205038"/>
            <a:ext cx="2663825" cy="3024187"/>
          </a:xfrm>
          <a:prstGeom prst="rect">
            <a:avLst/>
          </a:prstGeom>
          <a:noFill/>
          <a:ln w="9525">
            <a:noFill/>
            <a:miter lim="800000"/>
            <a:headEnd/>
            <a:tailEnd/>
          </a:ln>
        </p:spPr>
      </p:pic>
      <p:pic>
        <p:nvPicPr>
          <p:cNvPr id="25606" name="Picture 7" descr="C:\Users\User 36\Desktop\Конкурс міні-проектів Мій дім-ОСББ\ФОТО по капітальному ремонту2017\Фото ОСББ Українська 55  есть до та після\Фото до ремонту\10р.JPG"/>
          <p:cNvPicPr>
            <a:picLocks noChangeAspect="1" noChangeArrowheads="1"/>
          </p:cNvPicPr>
          <p:nvPr/>
        </p:nvPicPr>
        <p:blipFill>
          <a:blip r:embed="rId6"/>
          <a:srcRect/>
          <a:stretch>
            <a:fillRect/>
          </a:stretch>
        </p:blipFill>
        <p:spPr bwMode="auto">
          <a:xfrm>
            <a:off x="2771775" y="1312863"/>
            <a:ext cx="2663825" cy="2674937"/>
          </a:xfrm>
          <a:prstGeom prst="rect">
            <a:avLst/>
          </a:prstGeom>
          <a:noFill/>
          <a:ln w="9525">
            <a:noFill/>
            <a:miter lim="800000"/>
            <a:headEnd/>
            <a:tailEnd/>
          </a:ln>
        </p:spPr>
      </p:pic>
      <p:pic>
        <p:nvPicPr>
          <p:cNvPr id="25607" name="Picture 4" descr="C:\Users\User 36\Desktop\Конкурс міні-проектів Мій дім-ОСББ\ФОТО по капітальному ремонту2017\Фото ОСБб Енігма есть до и после\після ремонту\DSC00962.JPG"/>
          <p:cNvPicPr>
            <a:picLocks noChangeAspect="1" noChangeArrowheads="1"/>
          </p:cNvPicPr>
          <p:nvPr/>
        </p:nvPicPr>
        <p:blipFill>
          <a:blip r:embed="rId7"/>
          <a:srcRect/>
          <a:stretch>
            <a:fillRect/>
          </a:stretch>
        </p:blipFill>
        <p:spPr bwMode="auto">
          <a:xfrm>
            <a:off x="4716463" y="3500438"/>
            <a:ext cx="3173412" cy="1944687"/>
          </a:xfrm>
          <a:prstGeom prst="rect">
            <a:avLst/>
          </a:prstGeom>
          <a:noFill/>
          <a:ln w="9525">
            <a:noFill/>
            <a:miter lim="800000"/>
            <a:headEnd/>
            <a:tailEnd/>
          </a:ln>
        </p:spPr>
      </p:pic>
      <p:pic>
        <p:nvPicPr>
          <p:cNvPr id="25608" name="Picture 5" descr="C:\Users\User 36\Desktop\Конкурс міні-проектів Мій дім-ОСББ\ФОТО по капітальному ремонту2017\Фото ОСББ Українська 55  есть до та після\Фото після ремонту\.thumbnails\1515550176855.jpg"/>
          <p:cNvPicPr>
            <a:picLocks noChangeAspect="1" noChangeArrowheads="1"/>
          </p:cNvPicPr>
          <p:nvPr/>
        </p:nvPicPr>
        <p:blipFill>
          <a:blip r:embed="rId8"/>
          <a:srcRect/>
          <a:stretch>
            <a:fillRect/>
          </a:stretch>
        </p:blipFill>
        <p:spPr bwMode="auto">
          <a:xfrm>
            <a:off x="4549775" y="1312863"/>
            <a:ext cx="3340100" cy="2674937"/>
          </a:xfrm>
          <a:prstGeom prst="rect">
            <a:avLst/>
          </a:prstGeom>
          <a:noFill/>
          <a:ln w="9525">
            <a:noFill/>
            <a:miter lim="800000"/>
            <a:headEnd/>
            <a:tailEnd/>
          </a:ln>
        </p:spPr>
      </p:pic>
      <p:pic>
        <p:nvPicPr>
          <p:cNvPr id="25609" name="Picture 6" descr="C:\Users\User 36\Desktop\Конкурс міні-проектів Мій дім-ОСББ\ФОТО по капітальному ремонту2017\Фото ОСББ Українська 55  есть до та після\Фото після ремонту\.thumbnails\1515550124595.jpg"/>
          <p:cNvPicPr>
            <a:picLocks noChangeAspect="1" noChangeArrowheads="1"/>
          </p:cNvPicPr>
          <p:nvPr/>
        </p:nvPicPr>
        <p:blipFill>
          <a:blip r:embed="rId9"/>
          <a:srcRect/>
          <a:stretch>
            <a:fillRect/>
          </a:stretch>
        </p:blipFill>
        <p:spPr bwMode="auto">
          <a:xfrm>
            <a:off x="2268538" y="3840163"/>
            <a:ext cx="2447925" cy="2486025"/>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C:\Users\Alisa-TML\Desktop\Доклад для мэра\Безымянный-1.jpg"/>
          <p:cNvPicPr>
            <a:picLocks noChangeAspect="1" noChangeArrowheads="1"/>
          </p:cNvPicPr>
          <p:nvPr/>
        </p:nvPicPr>
        <p:blipFill>
          <a:blip r:embed="rId2"/>
          <a:srcRect/>
          <a:stretch>
            <a:fillRect/>
          </a:stretch>
        </p:blipFill>
        <p:spPr bwMode="auto">
          <a:xfrm>
            <a:off x="0" y="0"/>
            <a:ext cx="9180513" cy="6858000"/>
          </a:xfrm>
          <a:prstGeom prst="rect">
            <a:avLst/>
          </a:prstGeom>
          <a:noFill/>
          <a:ln w="9525">
            <a:noFill/>
            <a:miter lim="800000"/>
            <a:headEnd/>
            <a:tailEnd/>
          </a:ln>
        </p:spPr>
      </p:pic>
      <p:sp>
        <p:nvSpPr>
          <p:cNvPr id="28674" name="Заголовок 1"/>
          <p:cNvSpPr>
            <a:spLocks noGrp="1"/>
          </p:cNvSpPr>
          <p:nvPr>
            <p:ph type="title"/>
          </p:nvPr>
        </p:nvSpPr>
        <p:spPr>
          <a:xfrm>
            <a:off x="1476375" y="0"/>
            <a:ext cx="7172325" cy="1252538"/>
          </a:xfrm>
        </p:spPr>
        <p:txBody>
          <a:bodyPr/>
          <a:lstStyle/>
          <a:p>
            <a:pPr eaLnBrk="1" hangingPunct="1"/>
            <a:r>
              <a:rPr lang="uk-UA" sz="3000" b="1" smtClean="0">
                <a:solidFill>
                  <a:srgbClr val="002060"/>
                </a:solidFill>
              </a:rPr>
              <a:t>Програма підтримки ОСББ 2012-201</a:t>
            </a:r>
            <a:r>
              <a:rPr lang="uk-UA" sz="3000" b="1" smtClean="0">
                <a:solidFill>
                  <a:srgbClr val="002060"/>
                </a:solidFill>
                <a:latin typeface="Arial" charset="0"/>
              </a:rPr>
              <a:t>7</a:t>
            </a:r>
            <a:r>
              <a:rPr lang="uk-UA" sz="3000" b="1" smtClean="0">
                <a:solidFill>
                  <a:srgbClr val="002060"/>
                </a:solidFill>
              </a:rPr>
              <a:t>р.р.</a:t>
            </a:r>
          </a:p>
        </p:txBody>
      </p:sp>
      <p:graphicFrame>
        <p:nvGraphicFramePr>
          <p:cNvPr id="8" name="Object 4"/>
          <p:cNvGraphicFramePr>
            <a:graphicFrameLocks noGrp="1" noChangeAspect="1"/>
          </p:cNvGraphicFramePr>
          <p:nvPr>
            <p:ph sz="half" idx="1"/>
          </p:nvPr>
        </p:nvGraphicFramePr>
        <p:xfrm>
          <a:off x="-50800" y="1793875"/>
          <a:ext cx="6734175" cy="4668838"/>
        </p:xfrm>
        <a:graphic>
          <a:graphicData uri="http://schemas.openxmlformats.org/drawingml/2006/chart">
            <c:chart xmlns:c="http://schemas.openxmlformats.org/drawingml/2006/chart" xmlns:r="http://schemas.openxmlformats.org/officeDocument/2006/relationships" r:id="rId3"/>
          </a:graphicData>
        </a:graphic>
      </p:graphicFrame>
      <p:sp>
        <p:nvSpPr>
          <p:cNvPr id="6" name="Скругленный прямоугольник 5"/>
          <p:cNvSpPr/>
          <p:nvPr/>
        </p:nvSpPr>
        <p:spPr>
          <a:xfrm>
            <a:off x="6073054" y="974379"/>
            <a:ext cx="2808312" cy="4464495"/>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uk-UA" sz="1400" b="1">
                <a:solidFill>
                  <a:srgbClr val="002060"/>
                </a:solidFill>
                <a:cs typeface="Arial" charset="0"/>
              </a:rPr>
              <a:t>Завдяки дії </a:t>
            </a:r>
            <a:r>
              <a:rPr lang="uk-UA" sz="1400" b="1">
                <a:solidFill>
                  <a:srgbClr val="C00000"/>
                </a:solidFill>
                <a:cs typeface="Arial" charset="0"/>
              </a:rPr>
              <a:t>Програми підтримки об’єднання співвласників багатоквартирного будинку</a:t>
            </a:r>
            <a:r>
              <a:rPr lang="uk-UA" sz="1400" b="1">
                <a:solidFill>
                  <a:srgbClr val="002060"/>
                </a:solidFill>
                <a:cs typeface="Arial" charset="0"/>
              </a:rPr>
              <a:t> на </a:t>
            </a:r>
            <a:r>
              <a:rPr lang="uk-UA" sz="1400" b="1">
                <a:solidFill>
                  <a:srgbClr val="C00000"/>
                </a:solidFill>
                <a:cs typeface="Arial" charset="0"/>
              </a:rPr>
              <a:t>2012-2017 роки</a:t>
            </a:r>
            <a:r>
              <a:rPr lang="uk-UA" sz="1400" b="1">
                <a:solidFill>
                  <a:srgbClr val="002060"/>
                </a:solidFill>
                <a:cs typeface="Arial" charset="0"/>
              </a:rPr>
              <a:t>, з місцевого бюджету в період з 2012 по 2017 роки,  профінансовано понад                 </a:t>
            </a:r>
            <a:r>
              <a:rPr lang="uk-UA" sz="1400" b="1">
                <a:solidFill>
                  <a:srgbClr val="C00000"/>
                </a:solidFill>
                <a:cs typeface="Arial" charset="0"/>
              </a:rPr>
              <a:t>50,0 млн. грн.</a:t>
            </a:r>
            <a:r>
              <a:rPr lang="uk-UA" sz="1400" b="1">
                <a:solidFill>
                  <a:srgbClr val="002060"/>
                </a:solidFill>
                <a:cs typeface="Arial" charset="0"/>
              </a:rPr>
              <a:t>, за рахунок цих коштів виконано </a:t>
            </a:r>
            <a:r>
              <a:rPr lang="uk-UA" sz="1400" b="1">
                <a:solidFill>
                  <a:srgbClr val="C00000"/>
                </a:solidFill>
                <a:cs typeface="Arial" charset="0"/>
              </a:rPr>
              <a:t>  174 капітальних ремонтів</a:t>
            </a:r>
            <a:r>
              <a:rPr lang="uk-UA" sz="1400" b="1">
                <a:solidFill>
                  <a:srgbClr val="002060"/>
                </a:solidFill>
                <a:cs typeface="Arial" charset="0"/>
              </a:rPr>
              <a:t> на </a:t>
            </a:r>
            <a:r>
              <a:rPr lang="uk-UA" sz="1400" b="1">
                <a:solidFill>
                  <a:schemeClr val="tx2"/>
                </a:solidFill>
                <a:cs typeface="Arial" charset="0"/>
              </a:rPr>
              <a:t>104 </a:t>
            </a:r>
            <a:r>
              <a:rPr lang="uk-UA" sz="1400" b="1">
                <a:solidFill>
                  <a:srgbClr val="C00000"/>
                </a:solidFill>
                <a:cs typeface="Arial" charset="0"/>
              </a:rPr>
              <a:t>житлових будинках</a:t>
            </a:r>
            <a:r>
              <a:rPr lang="uk-UA" sz="1400" b="1">
                <a:solidFill>
                  <a:srgbClr val="002060"/>
                </a:solidFill>
                <a:cs typeface="Arial" charset="0"/>
              </a:rPr>
              <a:t>,  а саме виконано капітальні ремонти систем централізованого опалення, гарячого та холодного водопостачання, внутрішніх електричних мереж та електрощитової, міжпанельних швів, фасадів та покрівель.</a:t>
            </a:r>
          </a:p>
        </p:txBody>
      </p:sp>
      <p:sp>
        <p:nvSpPr>
          <p:cNvPr id="9" name="Скругленный прямоугольник 8"/>
          <p:cNvSpPr/>
          <p:nvPr/>
        </p:nvSpPr>
        <p:spPr>
          <a:xfrm>
            <a:off x="1514475" y="1556792"/>
            <a:ext cx="3345557" cy="86409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uk-UA" b="1" dirty="0">
                <a:solidFill>
                  <a:srgbClr val="002060"/>
                </a:solidFill>
              </a:rPr>
              <a:t>Кількість виконаних капітальних ремонтів</a:t>
            </a:r>
          </a:p>
        </p:txBody>
      </p:sp>
      <p:pic>
        <p:nvPicPr>
          <p:cNvPr id="28682" name="Picture 3"/>
          <p:cNvPicPr>
            <a:picLocks noChangeAspect="1" noChangeArrowheads="1"/>
          </p:cNvPicPr>
          <p:nvPr/>
        </p:nvPicPr>
        <p:blipFill>
          <a:blip r:embed="rId4"/>
          <a:srcRect/>
          <a:stretch>
            <a:fillRect/>
          </a:stretch>
        </p:blipFill>
        <p:spPr bwMode="auto">
          <a:xfrm>
            <a:off x="6762750" y="5084763"/>
            <a:ext cx="2201863" cy="1609725"/>
          </a:xfrm>
          <a:prstGeom prst="rect">
            <a:avLst/>
          </a:prstGeom>
          <a:noFill/>
          <a:ln w="9525">
            <a:noFill/>
            <a:miter lim="800000"/>
            <a:headEnd/>
            <a:tailEnd/>
          </a:ln>
        </p:spPr>
      </p:pic>
      <p:pic>
        <p:nvPicPr>
          <p:cNvPr id="28683" name="Рисунок 3"/>
          <p:cNvPicPr>
            <a:picLocks noChangeAspect="1"/>
          </p:cNvPicPr>
          <p:nvPr/>
        </p:nvPicPr>
        <p:blipFill>
          <a:blip r:embed="rId5"/>
          <a:srcRect/>
          <a:stretch>
            <a:fillRect/>
          </a:stretch>
        </p:blipFill>
        <p:spPr bwMode="auto">
          <a:xfrm>
            <a:off x="323850" y="620713"/>
            <a:ext cx="1190625" cy="144780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C:\Users\Alisa-TML\Desktop\Доклад для мэра\Безымянный-1.jpg"/>
          <p:cNvPicPr>
            <a:picLocks noChangeAspect="1" noChangeArrowheads="1"/>
          </p:cNvPicPr>
          <p:nvPr/>
        </p:nvPicPr>
        <p:blipFill>
          <a:blip r:embed="rId2"/>
          <a:srcRect/>
          <a:stretch>
            <a:fillRect/>
          </a:stretch>
        </p:blipFill>
        <p:spPr bwMode="auto">
          <a:xfrm>
            <a:off x="-36513" y="0"/>
            <a:ext cx="9180513" cy="6858000"/>
          </a:xfrm>
          <a:prstGeom prst="rect">
            <a:avLst/>
          </a:prstGeom>
          <a:noFill/>
          <a:ln w="9525">
            <a:noFill/>
            <a:miter lim="800000"/>
            <a:headEnd/>
            <a:tailEnd/>
          </a:ln>
        </p:spPr>
      </p:pic>
      <p:pic>
        <p:nvPicPr>
          <p:cNvPr id="29698" name="Рисунок 2"/>
          <p:cNvPicPr>
            <a:picLocks noChangeAspect="1"/>
          </p:cNvPicPr>
          <p:nvPr/>
        </p:nvPicPr>
        <p:blipFill>
          <a:blip r:embed="rId3"/>
          <a:srcRect/>
          <a:stretch>
            <a:fillRect/>
          </a:stretch>
        </p:blipFill>
        <p:spPr bwMode="auto">
          <a:xfrm>
            <a:off x="541338" y="1373188"/>
            <a:ext cx="4319587" cy="1839912"/>
          </a:xfrm>
          <a:prstGeom prst="rect">
            <a:avLst/>
          </a:prstGeom>
          <a:noFill/>
          <a:ln w="9525">
            <a:noFill/>
            <a:miter lim="800000"/>
            <a:headEnd/>
            <a:tailEnd/>
          </a:ln>
        </p:spPr>
      </p:pic>
      <p:sp>
        <p:nvSpPr>
          <p:cNvPr id="2" name="Заголовок 1"/>
          <p:cNvSpPr>
            <a:spLocks noGrp="1"/>
          </p:cNvSpPr>
          <p:nvPr>
            <p:ph type="title"/>
          </p:nvPr>
        </p:nvSpPr>
        <p:spPr>
          <a:xfrm>
            <a:off x="1187450" y="188913"/>
            <a:ext cx="7172325" cy="1295400"/>
          </a:xfrm>
        </p:spPr>
        <p:txBody>
          <a:bodyPr rtlCol="0">
            <a:normAutofit/>
          </a:bodyPr>
          <a:lstStyle/>
          <a:p>
            <a:pPr eaLnBrk="1" fontAlgn="auto" hangingPunct="1">
              <a:spcAft>
                <a:spcPts val="0"/>
              </a:spcAft>
              <a:defRPr/>
            </a:pPr>
            <a:r>
              <a:rPr lang="uk-UA" sz="3000" b="1" dirty="0">
                <a:solidFill>
                  <a:srgbClr val="002060"/>
                </a:solidFill>
                <a:latin typeface="+mn-lt"/>
              </a:rPr>
              <a:t>Програма «Теплий дім»</a:t>
            </a:r>
          </a:p>
        </p:txBody>
      </p:sp>
      <p:pic>
        <p:nvPicPr>
          <p:cNvPr id="29700" name="Picture 3"/>
          <p:cNvPicPr>
            <a:picLocks noChangeAspect="1" noChangeArrowheads="1"/>
          </p:cNvPicPr>
          <p:nvPr/>
        </p:nvPicPr>
        <p:blipFill>
          <a:blip r:embed="rId4"/>
          <a:srcRect/>
          <a:stretch>
            <a:fillRect/>
          </a:stretch>
        </p:blipFill>
        <p:spPr bwMode="auto">
          <a:xfrm>
            <a:off x="7308850" y="5445125"/>
            <a:ext cx="1692275" cy="1236663"/>
          </a:xfrm>
          <a:prstGeom prst="rect">
            <a:avLst/>
          </a:prstGeom>
          <a:noFill/>
          <a:ln w="9525">
            <a:noFill/>
            <a:miter lim="800000"/>
            <a:headEnd/>
            <a:tailEnd/>
          </a:ln>
        </p:spPr>
      </p:pic>
      <p:pic>
        <p:nvPicPr>
          <p:cNvPr id="29701" name="Рисунок 3"/>
          <p:cNvPicPr>
            <a:picLocks noChangeAspect="1"/>
          </p:cNvPicPr>
          <p:nvPr/>
        </p:nvPicPr>
        <p:blipFill>
          <a:blip r:embed="rId5"/>
          <a:srcRect/>
          <a:stretch>
            <a:fillRect/>
          </a:stretch>
        </p:blipFill>
        <p:spPr bwMode="auto">
          <a:xfrm>
            <a:off x="323850" y="620713"/>
            <a:ext cx="1190625" cy="1447800"/>
          </a:xfrm>
          <a:prstGeom prst="rect">
            <a:avLst/>
          </a:prstGeom>
          <a:noFill/>
          <a:ln w="9525">
            <a:noFill/>
            <a:miter lim="800000"/>
            <a:headEnd/>
            <a:tailEnd/>
          </a:ln>
        </p:spPr>
      </p:pic>
      <p:sp>
        <p:nvSpPr>
          <p:cNvPr id="10" name="Прямоугольник 9"/>
          <p:cNvSpPr/>
          <p:nvPr/>
        </p:nvSpPr>
        <p:spPr>
          <a:xfrm>
            <a:off x="540874" y="3501008"/>
            <a:ext cx="4320000" cy="28803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uk-UA" b="1">
                <a:solidFill>
                  <a:srgbClr val="002060"/>
                </a:solidFill>
                <a:cs typeface="Arial" charset="0"/>
              </a:rPr>
              <a:t>З метою реалізації напрямів енергозберігаючої стратегії міста, поліпшення житлових умов мешканців багатоквартирних будинків, в яких  не створено об’єднання співвласників багатоквартирних житлових будинків та житлово-будівельні кооперативи, в місті Кривому Розі розроблено міську програму «Теплий дім».</a:t>
            </a:r>
          </a:p>
        </p:txBody>
      </p:sp>
      <p:sp>
        <p:nvSpPr>
          <p:cNvPr id="29705" name="Text Box 11"/>
          <p:cNvSpPr txBox="1">
            <a:spLocks noChangeArrowheads="1"/>
          </p:cNvSpPr>
          <p:nvPr/>
        </p:nvSpPr>
        <p:spPr bwMode="auto">
          <a:xfrm>
            <a:off x="5724525" y="2781300"/>
            <a:ext cx="3024188" cy="366713"/>
          </a:xfrm>
          <a:prstGeom prst="rect">
            <a:avLst/>
          </a:prstGeom>
          <a:noFill/>
          <a:ln w="9525">
            <a:noFill/>
            <a:miter lim="800000"/>
            <a:headEnd/>
            <a:tailEnd/>
          </a:ln>
        </p:spPr>
        <p:txBody>
          <a:bodyPr>
            <a:spAutoFit/>
          </a:bodyPr>
          <a:lstStyle/>
          <a:p>
            <a:endParaRPr lang="ru-RU"/>
          </a:p>
        </p:txBody>
      </p:sp>
      <p:sp>
        <p:nvSpPr>
          <p:cNvPr id="6" name="Скругленный прямоугольник 5"/>
          <p:cNvSpPr/>
          <p:nvPr/>
        </p:nvSpPr>
        <p:spPr>
          <a:xfrm>
            <a:off x="5353916" y="1118842"/>
            <a:ext cx="2808313" cy="446449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uk-UA" sz="1200" b="1">
                <a:solidFill>
                  <a:schemeClr val="accent1"/>
                </a:solidFill>
                <a:cs typeface="Arial" charset="0"/>
              </a:rPr>
              <a:t>Завдяки дії </a:t>
            </a:r>
            <a:r>
              <a:rPr lang="uk-UA" sz="1200" b="1">
                <a:solidFill>
                  <a:schemeClr val="accent1"/>
                </a:solidFill>
                <a:latin typeface="Arial" charset="0"/>
                <a:cs typeface="Arial" charset="0"/>
              </a:rPr>
              <a:t>                     </a:t>
            </a:r>
            <a:r>
              <a:rPr lang="uk-UA" sz="1200" b="1">
                <a:solidFill>
                  <a:schemeClr val="accent1"/>
                </a:solidFill>
                <a:cs typeface="Arial" charset="0"/>
              </a:rPr>
              <a:t>Програми </a:t>
            </a:r>
            <a:r>
              <a:rPr lang="uk-UA" sz="1200" b="1">
                <a:solidFill>
                  <a:schemeClr val="accent1"/>
                </a:solidFill>
                <a:latin typeface="Arial" charset="0"/>
                <a:cs typeface="Arial" charset="0"/>
              </a:rPr>
              <a:t>“Теплий дім”</a:t>
            </a:r>
            <a:r>
              <a:rPr lang="uk-UA" sz="1200" b="1">
                <a:solidFill>
                  <a:schemeClr val="accent1"/>
                </a:solidFill>
                <a:cs typeface="Arial" charset="0"/>
              </a:rPr>
              <a:t> </a:t>
            </a:r>
            <a:r>
              <a:rPr lang="uk-UA" sz="1200" b="1">
                <a:solidFill>
                  <a:schemeClr val="accent1"/>
                </a:solidFill>
                <a:latin typeface="Arial" charset="0"/>
                <a:cs typeface="Arial" charset="0"/>
              </a:rPr>
              <a:t>                протягом 2016-2017</a:t>
            </a:r>
            <a:r>
              <a:rPr lang="uk-UA" sz="1200" b="1">
                <a:solidFill>
                  <a:schemeClr val="accent1"/>
                </a:solidFill>
                <a:cs typeface="Arial" charset="0"/>
              </a:rPr>
              <a:t> </a:t>
            </a:r>
            <a:r>
              <a:rPr lang="uk-UA" sz="1200" b="1">
                <a:solidFill>
                  <a:schemeClr val="accent1"/>
                </a:solidFill>
                <a:latin typeface="Arial" charset="0"/>
                <a:cs typeface="Arial" charset="0"/>
              </a:rPr>
              <a:t>років</a:t>
            </a:r>
            <a:r>
              <a:rPr lang="uk-UA" sz="1200" b="1">
                <a:solidFill>
                  <a:schemeClr val="accent1"/>
                </a:solidFill>
                <a:cs typeface="Arial" charset="0"/>
              </a:rPr>
              <a:t>, </a:t>
            </a:r>
            <a:r>
              <a:rPr lang="uk-UA" sz="1200" b="1">
                <a:solidFill>
                  <a:schemeClr val="accent1"/>
                </a:solidFill>
                <a:latin typeface="Arial" charset="0"/>
                <a:cs typeface="Arial" charset="0"/>
              </a:rPr>
              <a:t>                </a:t>
            </a:r>
            <a:r>
              <a:rPr lang="uk-UA" sz="1200" b="1">
                <a:solidFill>
                  <a:schemeClr val="accent1"/>
                </a:solidFill>
                <a:cs typeface="Arial" charset="0"/>
              </a:rPr>
              <a:t>з</a:t>
            </a:r>
            <a:r>
              <a:rPr lang="uk-UA" sz="1200" b="1">
                <a:solidFill>
                  <a:schemeClr val="accent1"/>
                </a:solidFill>
                <a:latin typeface="Arial" charset="0"/>
                <a:cs typeface="Arial" charset="0"/>
              </a:rPr>
              <a:t>а рахунок</a:t>
            </a:r>
            <a:r>
              <a:rPr lang="uk-UA" sz="1200" b="1">
                <a:solidFill>
                  <a:schemeClr val="accent1"/>
                </a:solidFill>
                <a:cs typeface="Arial" charset="0"/>
              </a:rPr>
              <a:t> місцевого бюджету</a:t>
            </a:r>
            <a:r>
              <a:rPr lang="uk-UA" sz="1200" b="1">
                <a:solidFill>
                  <a:schemeClr val="accent1"/>
                </a:solidFill>
                <a:latin typeface="Arial" charset="0"/>
                <a:cs typeface="Arial" charset="0"/>
              </a:rPr>
              <a:t> </a:t>
            </a:r>
            <a:r>
              <a:rPr lang="uk-UA" sz="1200" b="1">
                <a:solidFill>
                  <a:schemeClr val="accent1"/>
                </a:solidFill>
                <a:cs typeface="Arial" charset="0"/>
              </a:rPr>
              <a:t>профінансовано </a:t>
            </a:r>
            <a:r>
              <a:rPr lang="uk-UA" sz="1200" b="1">
                <a:solidFill>
                  <a:schemeClr val="accent1"/>
                </a:solidFill>
                <a:latin typeface="Arial" charset="0"/>
                <a:cs typeface="Arial" charset="0"/>
              </a:rPr>
              <a:t>заходи з енергозбереження в                 111 житлових будинках на суму 10,954</a:t>
            </a:r>
            <a:r>
              <a:rPr lang="uk-UA" sz="1200" b="1">
                <a:solidFill>
                  <a:schemeClr val="accent1"/>
                </a:solidFill>
                <a:cs typeface="Arial" charset="0"/>
              </a:rPr>
              <a:t> млн. грн.,</a:t>
            </a:r>
            <a:r>
              <a:rPr lang="uk-UA" sz="1200" b="1">
                <a:solidFill>
                  <a:schemeClr val="accent1"/>
                </a:solidFill>
                <a:latin typeface="Arial" charset="0"/>
                <a:cs typeface="Arial" charset="0"/>
              </a:rPr>
              <a:t>                       </a:t>
            </a:r>
            <a:r>
              <a:rPr lang="uk-UA" sz="1200" b="1">
                <a:solidFill>
                  <a:schemeClr val="accent1"/>
                </a:solidFill>
                <a:cs typeface="Arial" charset="0"/>
              </a:rPr>
              <a:t> за рахунок цих коштів виконано   </a:t>
            </a:r>
            <a:r>
              <a:rPr lang="uk-UA" sz="1200" b="1">
                <a:solidFill>
                  <a:schemeClr val="accent1"/>
                </a:solidFill>
                <a:latin typeface="Arial" charset="0"/>
                <a:cs typeface="Arial" charset="0"/>
              </a:rPr>
              <a:t>заміну вікон та дверей в місцях загального користування на металопластикові, внутрішньої електропроводки, централізованого опалення</a:t>
            </a:r>
            <a:r>
              <a:rPr lang="uk-UA" sz="1200" b="1">
                <a:solidFill>
                  <a:schemeClr val="accent1"/>
                </a:solidFill>
                <a:cs typeface="Arial" charset="0"/>
              </a:rPr>
              <a:t>, міжпанельних швів фасадів</a:t>
            </a:r>
            <a:r>
              <a:rPr lang="uk-UA" sz="1200" b="1">
                <a:solidFill>
                  <a:schemeClr val="accent1"/>
                </a:solidFill>
                <a:latin typeface="Arial" charset="0"/>
                <a:cs typeface="Arial" charset="0"/>
              </a:rPr>
              <a:t>.</a:t>
            </a:r>
          </a:p>
          <a:p>
            <a:pPr algn="ctr">
              <a:defRPr/>
            </a:pPr>
            <a:r>
              <a:rPr lang="uk-UA" sz="1200" b="1">
                <a:solidFill>
                  <a:schemeClr val="accent1"/>
                </a:solidFill>
                <a:latin typeface="Arial" charset="0"/>
                <a:cs typeface="Arial" charset="0"/>
              </a:rPr>
              <a:t>У 2018 році заплановано в                    99 будинках провести заходи з енергозбереження за рахунок бюджетних коштів у сумі  14,933 млн.грн.</a:t>
            </a: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C:\Users\Alisa-TML\Desktop\Доклад для мэра\Безымянный-1.jpg"/>
          <p:cNvPicPr>
            <a:picLocks noChangeAspect="1" noChangeArrowheads="1"/>
          </p:cNvPicPr>
          <p:nvPr/>
        </p:nvPicPr>
        <p:blipFill>
          <a:blip r:embed="rId2"/>
          <a:srcRect/>
          <a:stretch>
            <a:fillRect/>
          </a:stretch>
        </p:blipFill>
        <p:spPr bwMode="auto">
          <a:xfrm>
            <a:off x="-36513" y="0"/>
            <a:ext cx="9180513" cy="6858000"/>
          </a:xfrm>
          <a:prstGeom prst="rect">
            <a:avLst/>
          </a:prstGeom>
          <a:noFill/>
          <a:ln w="9525">
            <a:noFill/>
            <a:miter lim="800000"/>
            <a:headEnd/>
            <a:tailEnd/>
          </a:ln>
        </p:spPr>
      </p:pic>
      <p:pic>
        <p:nvPicPr>
          <p:cNvPr id="30722" name="Picture 3"/>
          <p:cNvPicPr>
            <a:picLocks noChangeAspect="1" noChangeArrowheads="1"/>
          </p:cNvPicPr>
          <p:nvPr/>
        </p:nvPicPr>
        <p:blipFill>
          <a:blip r:embed="rId3"/>
          <a:srcRect/>
          <a:stretch>
            <a:fillRect/>
          </a:stretch>
        </p:blipFill>
        <p:spPr bwMode="auto">
          <a:xfrm>
            <a:off x="6732588" y="5084763"/>
            <a:ext cx="2201862" cy="1609725"/>
          </a:xfrm>
          <a:prstGeom prst="rect">
            <a:avLst/>
          </a:prstGeom>
          <a:noFill/>
          <a:ln w="9525">
            <a:noFill/>
            <a:miter lim="800000"/>
            <a:headEnd/>
            <a:tailEnd/>
          </a:ln>
        </p:spPr>
      </p:pic>
      <p:pic>
        <p:nvPicPr>
          <p:cNvPr id="30723" name="Рисунок 3"/>
          <p:cNvPicPr>
            <a:picLocks noChangeAspect="1"/>
          </p:cNvPicPr>
          <p:nvPr/>
        </p:nvPicPr>
        <p:blipFill>
          <a:blip r:embed="rId4"/>
          <a:srcRect/>
          <a:stretch>
            <a:fillRect/>
          </a:stretch>
        </p:blipFill>
        <p:spPr bwMode="auto">
          <a:xfrm>
            <a:off x="323850" y="620713"/>
            <a:ext cx="1190625" cy="1447800"/>
          </a:xfrm>
          <a:prstGeom prst="rect">
            <a:avLst/>
          </a:prstGeom>
          <a:noFill/>
          <a:ln w="9525">
            <a:noFill/>
            <a:miter lim="800000"/>
            <a:headEnd/>
            <a:tailEnd/>
          </a:ln>
        </p:spPr>
      </p:pic>
      <p:sp>
        <p:nvSpPr>
          <p:cNvPr id="17" name="Заголовок 1"/>
          <p:cNvSpPr>
            <a:spLocks noGrp="1"/>
          </p:cNvSpPr>
          <p:nvPr>
            <p:ph type="title"/>
          </p:nvPr>
        </p:nvSpPr>
        <p:spPr>
          <a:xfrm>
            <a:off x="1547813" y="188913"/>
            <a:ext cx="7172325" cy="1295400"/>
          </a:xfrm>
        </p:spPr>
        <p:txBody>
          <a:bodyPr rtlCol="0">
            <a:normAutofit/>
          </a:bodyPr>
          <a:lstStyle/>
          <a:p>
            <a:pPr eaLnBrk="1" fontAlgn="auto" hangingPunct="1">
              <a:spcAft>
                <a:spcPts val="0"/>
              </a:spcAft>
              <a:defRPr/>
            </a:pPr>
            <a:r>
              <a:rPr lang="uk-UA" sz="3000" b="1" dirty="0">
                <a:solidFill>
                  <a:srgbClr val="002060"/>
                </a:solidFill>
                <a:latin typeface="+mn-lt"/>
              </a:rPr>
              <a:t>Програма «Теплий дім»</a:t>
            </a:r>
          </a:p>
        </p:txBody>
      </p:sp>
      <p:pic>
        <p:nvPicPr>
          <p:cNvPr id="30725" name="Picture 12" descr="Я_Мудр_38_1"/>
          <p:cNvPicPr>
            <a:picLocks noChangeAspect="1" noChangeArrowheads="1"/>
          </p:cNvPicPr>
          <p:nvPr/>
        </p:nvPicPr>
        <p:blipFill>
          <a:blip r:embed="rId5"/>
          <a:srcRect/>
          <a:stretch>
            <a:fillRect/>
          </a:stretch>
        </p:blipFill>
        <p:spPr bwMode="auto">
          <a:xfrm>
            <a:off x="179388" y="2205038"/>
            <a:ext cx="2736850" cy="3095625"/>
          </a:xfrm>
          <a:prstGeom prst="rect">
            <a:avLst/>
          </a:prstGeom>
          <a:noFill/>
          <a:ln w="9525">
            <a:noFill/>
            <a:miter lim="800000"/>
            <a:headEnd/>
            <a:tailEnd/>
          </a:ln>
        </p:spPr>
      </p:pic>
      <p:pic>
        <p:nvPicPr>
          <p:cNvPr id="30726" name="Picture 21" descr="IMG_20180424_104619"/>
          <p:cNvPicPr>
            <a:picLocks noChangeAspect="1" noChangeArrowheads="1"/>
          </p:cNvPicPr>
          <p:nvPr/>
        </p:nvPicPr>
        <p:blipFill>
          <a:blip r:embed="rId6"/>
          <a:srcRect/>
          <a:stretch>
            <a:fillRect/>
          </a:stretch>
        </p:blipFill>
        <p:spPr bwMode="auto">
          <a:xfrm>
            <a:off x="3708400" y="4365625"/>
            <a:ext cx="1951038" cy="2205038"/>
          </a:xfrm>
          <a:prstGeom prst="rect">
            <a:avLst/>
          </a:prstGeom>
          <a:noFill/>
          <a:ln w="9525">
            <a:noFill/>
            <a:miter lim="800000"/>
            <a:headEnd/>
            <a:tailEnd/>
          </a:ln>
        </p:spPr>
      </p:pic>
      <p:pic>
        <p:nvPicPr>
          <p:cNvPr id="30727" name="Picture 22" descr="Сіті шви"/>
          <p:cNvPicPr>
            <a:picLocks noChangeAspect="1" noChangeArrowheads="1"/>
          </p:cNvPicPr>
          <p:nvPr/>
        </p:nvPicPr>
        <p:blipFill>
          <a:blip r:embed="rId7"/>
          <a:srcRect/>
          <a:stretch>
            <a:fillRect/>
          </a:stretch>
        </p:blipFill>
        <p:spPr bwMode="auto">
          <a:xfrm>
            <a:off x="6372225" y="1916113"/>
            <a:ext cx="2571750" cy="3095625"/>
          </a:xfrm>
          <a:prstGeom prst="rect">
            <a:avLst/>
          </a:prstGeom>
          <a:noFill/>
          <a:ln w="9525">
            <a:noFill/>
            <a:miter lim="800000"/>
            <a:headEnd/>
            <a:tailEnd/>
          </a:ln>
        </p:spPr>
      </p:pic>
      <p:pic>
        <p:nvPicPr>
          <p:cNvPr id="30728" name="Picture 23" descr="IMG_5301"/>
          <p:cNvPicPr>
            <a:picLocks noChangeAspect="1" noChangeArrowheads="1"/>
          </p:cNvPicPr>
          <p:nvPr/>
        </p:nvPicPr>
        <p:blipFill>
          <a:blip r:embed="rId8"/>
          <a:srcRect/>
          <a:stretch>
            <a:fillRect/>
          </a:stretch>
        </p:blipFill>
        <p:spPr bwMode="auto">
          <a:xfrm>
            <a:off x="3276600" y="1196975"/>
            <a:ext cx="2735263" cy="3097213"/>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C:\Users\Alisa-TML\Desktop\Доклад для мэра\Безымянный-1.jpg"/>
          <p:cNvPicPr>
            <a:picLocks noChangeAspect="1" noChangeArrowheads="1"/>
          </p:cNvPicPr>
          <p:nvPr/>
        </p:nvPicPr>
        <p:blipFill>
          <a:blip r:embed="rId2" cstate="print"/>
          <a:srcRect/>
          <a:stretch>
            <a:fillRect/>
          </a:stretch>
        </p:blipFill>
        <p:spPr bwMode="auto">
          <a:xfrm>
            <a:off x="-39688" y="0"/>
            <a:ext cx="9180513" cy="6858000"/>
          </a:xfrm>
          <a:prstGeom prst="rect">
            <a:avLst/>
          </a:prstGeom>
          <a:noFill/>
          <a:ln w="9525">
            <a:noFill/>
            <a:miter lim="800000"/>
            <a:headEnd/>
            <a:tailEnd/>
          </a:ln>
        </p:spPr>
      </p:pic>
      <p:sp>
        <p:nvSpPr>
          <p:cNvPr id="2" name="Заголовок 1"/>
          <p:cNvSpPr>
            <a:spLocks noGrp="1"/>
          </p:cNvSpPr>
          <p:nvPr>
            <p:ph type="title"/>
          </p:nvPr>
        </p:nvSpPr>
        <p:spPr>
          <a:xfrm>
            <a:off x="1514475" y="338138"/>
            <a:ext cx="7172325" cy="1252537"/>
          </a:xfrm>
        </p:spPr>
        <p:txBody>
          <a:bodyPr rtlCol="0">
            <a:noAutofit/>
          </a:bodyPr>
          <a:lstStyle/>
          <a:p>
            <a:pPr eaLnBrk="1" fontAlgn="auto" hangingPunct="1">
              <a:spcAft>
                <a:spcPts val="0"/>
              </a:spcAft>
              <a:defRPr/>
            </a:pPr>
            <a:r>
              <a:rPr lang="ru-RU" sz="3000" b="1" dirty="0">
                <a:solidFill>
                  <a:srgbClr val="002060"/>
                </a:solidFill>
                <a:latin typeface="+mn-lt"/>
              </a:rPr>
              <a:t>Програма </a:t>
            </a:r>
            <a:r>
              <a:rPr lang="ru-RU" sz="3000" b="1" dirty="0" err="1">
                <a:solidFill>
                  <a:srgbClr val="002060"/>
                </a:solidFill>
                <a:latin typeface="+mn-lt"/>
              </a:rPr>
              <a:t>відшкодування</a:t>
            </a:r>
            <a:r>
              <a:rPr lang="ru-RU" sz="3000" b="1" dirty="0">
                <a:solidFill>
                  <a:srgbClr val="002060"/>
                </a:solidFill>
                <a:latin typeface="+mn-lt"/>
              </a:rPr>
              <a:t> </a:t>
            </a:r>
            <a:r>
              <a:rPr lang="ru-RU" sz="3000" b="1" dirty="0" err="1">
                <a:solidFill>
                  <a:srgbClr val="002060"/>
                </a:solidFill>
                <a:latin typeface="+mn-lt"/>
              </a:rPr>
              <a:t>частини</a:t>
            </a:r>
            <a:r>
              <a:rPr lang="ru-RU" sz="3000" b="1" dirty="0">
                <a:solidFill>
                  <a:srgbClr val="002060"/>
                </a:solidFill>
                <a:latin typeface="+mn-lt"/>
              </a:rPr>
              <a:t> </a:t>
            </a:r>
            <a:r>
              <a:rPr lang="ru-RU" sz="3000" b="1" dirty="0" err="1">
                <a:solidFill>
                  <a:srgbClr val="002060"/>
                </a:solidFill>
                <a:latin typeface="+mn-lt"/>
              </a:rPr>
              <a:t>кредитів</a:t>
            </a:r>
            <a:r>
              <a:rPr lang="ru-RU" sz="3000" b="1" dirty="0">
                <a:solidFill>
                  <a:srgbClr val="002060"/>
                </a:solidFill>
                <a:latin typeface="+mn-lt"/>
              </a:rPr>
              <a:t>, </a:t>
            </a:r>
            <a:r>
              <a:rPr lang="ru-RU" sz="3000" b="1" dirty="0" err="1">
                <a:solidFill>
                  <a:srgbClr val="002060"/>
                </a:solidFill>
                <a:latin typeface="+mn-lt"/>
              </a:rPr>
              <a:t>що</a:t>
            </a:r>
            <a:r>
              <a:rPr lang="ru-RU" sz="3000" b="1" dirty="0">
                <a:solidFill>
                  <a:srgbClr val="002060"/>
                </a:solidFill>
                <a:latin typeface="+mn-lt"/>
              </a:rPr>
              <a:t> </a:t>
            </a:r>
            <a:r>
              <a:rPr lang="ru-RU" sz="3000" b="1" dirty="0" err="1">
                <a:solidFill>
                  <a:srgbClr val="002060"/>
                </a:solidFill>
                <a:latin typeface="+mn-lt"/>
              </a:rPr>
              <a:t>надаються</a:t>
            </a:r>
            <a:r>
              <a:rPr lang="ru-RU" sz="3000" b="1" dirty="0">
                <a:solidFill>
                  <a:srgbClr val="002060"/>
                </a:solidFill>
                <a:latin typeface="+mn-lt"/>
              </a:rPr>
              <a:t> </a:t>
            </a:r>
            <a:r>
              <a:rPr lang="ru-RU" sz="3000" b="1" dirty="0" smtClean="0">
                <a:solidFill>
                  <a:srgbClr val="002060"/>
                </a:solidFill>
                <a:latin typeface="+mn-lt"/>
              </a:rPr>
              <a:t>ОСББ </a:t>
            </a:r>
            <a:r>
              <a:rPr lang="ru-RU" sz="3000" b="1" dirty="0">
                <a:solidFill>
                  <a:srgbClr val="002060"/>
                </a:solidFill>
                <a:latin typeface="+mn-lt"/>
              </a:rPr>
              <a:t>та ЖБК на 2016-2018 роки</a:t>
            </a:r>
            <a:endParaRPr lang="uk-UA" sz="3000" b="1" dirty="0">
              <a:solidFill>
                <a:srgbClr val="002060"/>
              </a:solidFill>
              <a:latin typeface="+mn-lt"/>
            </a:endParaRPr>
          </a:p>
        </p:txBody>
      </p:sp>
      <p:pic>
        <p:nvPicPr>
          <p:cNvPr id="7170" name="Picture 2" descr="C:\Users\Lisiy\Desktop\i0640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1661836"/>
            <a:ext cx="2970001" cy="19800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Lisiy\Desktop\8a679da-1-origin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1" y="3717032"/>
            <a:ext cx="4416143" cy="2844000"/>
          </a:xfrm>
          <a:prstGeom prst="rect">
            <a:avLst/>
          </a:prstGeom>
          <a:noFill/>
          <a:extLst>
            <a:ext uri="{909E8E84-426E-40DD-AFC4-6F175D3DCCD1}">
              <a14:hiddenFill xmlns:a14="http://schemas.microsoft.com/office/drawing/2010/main">
                <a:solidFill>
                  <a:srgbClr val="FFFFFF"/>
                </a:solidFill>
              </a14:hiddenFill>
            </a:ext>
          </a:extLst>
        </p:spPr>
      </p:pic>
      <p:sp>
        <p:nvSpPr>
          <p:cNvPr id="3" name="Скругленный прямоугольник 2"/>
          <p:cNvSpPr/>
          <p:nvPr/>
        </p:nvSpPr>
        <p:spPr>
          <a:xfrm>
            <a:off x="251520" y="1844824"/>
            <a:ext cx="3744094" cy="482453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uk-UA" sz="2000" b="1" dirty="0" smtClean="0">
                <a:solidFill>
                  <a:srgbClr val="002060"/>
                </a:solidFill>
              </a:rPr>
              <a:t>За 2017 рік Програмою скористалися 32 ОСББ </a:t>
            </a:r>
            <a:r>
              <a:rPr lang="uk-UA" sz="2000" b="1" smtClean="0">
                <a:solidFill>
                  <a:srgbClr val="002060"/>
                </a:solidFill>
              </a:rPr>
              <a:t>та              1 </a:t>
            </a:r>
            <a:r>
              <a:rPr lang="uk-UA" sz="2000" b="1" dirty="0" smtClean="0">
                <a:solidFill>
                  <a:srgbClr val="002060"/>
                </a:solidFill>
              </a:rPr>
              <a:t>ЖБК міста, що складає 55% від загальної кількості отриманих ОСББ та ЖБК кредитів по Дніпропетровській області. Сума кредитних коштів, залучена ОСББ та ЖБК на придбання енергоефективного обладнання та матеріалів для впровадження енергозберігаючих заходів становить 3,4 млн. грн.</a:t>
            </a:r>
            <a:endParaRPr lang="uk-UA" sz="2000" b="1" dirty="0">
              <a:solidFill>
                <a:srgbClr val="002060"/>
              </a:solidFill>
            </a:endParaRPr>
          </a:p>
        </p:txBody>
      </p:sp>
      <p:pic>
        <p:nvPicPr>
          <p:cNvPr id="8" name="Picture 3"/>
          <p:cNvPicPr>
            <a:picLocks noChangeAspect="1" noChangeArrowheads="1"/>
          </p:cNvPicPr>
          <p:nvPr/>
        </p:nvPicPr>
        <p:blipFill>
          <a:blip r:embed="rId5" cstate="print"/>
          <a:srcRect/>
          <a:stretch>
            <a:fillRect/>
          </a:stretch>
        </p:blipFill>
        <p:spPr bwMode="auto">
          <a:xfrm>
            <a:off x="6762750" y="5084763"/>
            <a:ext cx="2201863" cy="1609725"/>
          </a:xfrm>
          <a:prstGeom prst="rect">
            <a:avLst/>
          </a:prstGeom>
          <a:noFill/>
          <a:ln w="9525">
            <a:noFill/>
            <a:miter lim="800000"/>
            <a:headEnd/>
            <a:tailEnd/>
          </a:ln>
        </p:spPr>
      </p:pic>
      <p:pic>
        <p:nvPicPr>
          <p:cNvPr id="9" name="Рисунок 3"/>
          <p:cNvPicPr>
            <a:picLocks noChangeAspect="1"/>
          </p:cNvPicPr>
          <p:nvPr/>
        </p:nvPicPr>
        <p:blipFill>
          <a:blip r:embed="rId6" cstate="print"/>
          <a:srcRect/>
          <a:stretch>
            <a:fillRect/>
          </a:stretch>
        </p:blipFill>
        <p:spPr bwMode="auto">
          <a:xfrm>
            <a:off x="323850" y="620713"/>
            <a:ext cx="1190625" cy="1447800"/>
          </a:xfrm>
          <a:prstGeom prst="rect">
            <a:avLst/>
          </a:prstGeom>
          <a:noFill/>
          <a:ln w="9525">
            <a:noFill/>
            <a:miter lim="800000"/>
            <a:headEnd/>
            <a:tailEnd/>
          </a:ln>
        </p:spPr>
      </p:pic>
    </p:spTree>
    <p:extLst>
      <p:ext uri="{BB962C8B-B14F-4D97-AF65-F5344CB8AC3E}">
        <p14:creationId xmlns:p14="http://schemas.microsoft.com/office/powerpoint/2010/main" val="2918587464"/>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4" name="Picture 2" descr="C:\Users\Alisa-TML\Desktop\Доклад для мэра\Безымянный-1.jpg"/>
          <p:cNvPicPr>
            <a:picLocks noChangeAspect="1" noChangeArrowheads="1"/>
          </p:cNvPicPr>
          <p:nvPr/>
        </p:nvPicPr>
        <p:blipFill>
          <a:blip r:embed="rId2" cstate="print"/>
          <a:srcRect/>
          <a:stretch>
            <a:fillRect/>
          </a:stretch>
        </p:blipFill>
        <p:spPr bwMode="auto">
          <a:xfrm>
            <a:off x="-39688" y="0"/>
            <a:ext cx="9180513" cy="6858000"/>
          </a:xfrm>
          <a:prstGeom prst="rect">
            <a:avLst/>
          </a:prstGeom>
          <a:noFill/>
          <a:ln w="9525">
            <a:noFill/>
            <a:miter lim="800000"/>
            <a:headEnd/>
            <a:tailEnd/>
          </a:ln>
        </p:spPr>
      </p:pic>
      <p:pic>
        <p:nvPicPr>
          <p:cNvPr id="5" name="Рисунок 3"/>
          <p:cNvPicPr>
            <a:picLocks noChangeAspect="1"/>
          </p:cNvPicPr>
          <p:nvPr/>
        </p:nvPicPr>
        <p:blipFill>
          <a:blip r:embed="rId3" cstate="print"/>
          <a:srcRect/>
          <a:stretch>
            <a:fillRect/>
          </a:stretch>
        </p:blipFill>
        <p:spPr bwMode="auto">
          <a:xfrm>
            <a:off x="323850" y="620713"/>
            <a:ext cx="1190625" cy="1447800"/>
          </a:xfrm>
          <a:prstGeom prst="rect">
            <a:avLst/>
          </a:prstGeom>
          <a:noFill/>
          <a:ln w="9525">
            <a:noFill/>
            <a:miter lim="800000"/>
            <a:headEnd/>
            <a:tailEnd/>
          </a:ln>
        </p:spPr>
      </p:pic>
      <p:sp>
        <p:nvSpPr>
          <p:cNvPr id="9" name="Прямоугольник 8"/>
          <p:cNvSpPr/>
          <p:nvPr/>
        </p:nvSpPr>
        <p:spPr>
          <a:xfrm>
            <a:off x="1835696" y="188640"/>
            <a:ext cx="6768752" cy="1477328"/>
          </a:xfrm>
          <a:prstGeom prst="rect">
            <a:avLst/>
          </a:prstGeom>
        </p:spPr>
        <p:txBody>
          <a:bodyPr wrap="square">
            <a:spAutoFit/>
          </a:bodyPr>
          <a:lstStyle/>
          <a:p>
            <a:pPr algn="ctr"/>
            <a:r>
              <a:rPr lang="ru-RU" sz="3000" b="1" dirty="0" smtClean="0">
                <a:solidFill>
                  <a:srgbClr val="002060"/>
                </a:solidFill>
                <a:latin typeface="+mn-lt"/>
              </a:rPr>
              <a:t>Програма </a:t>
            </a:r>
            <a:r>
              <a:rPr lang="ru-RU" sz="3000" b="1" dirty="0" err="1" smtClean="0">
                <a:solidFill>
                  <a:srgbClr val="002060"/>
                </a:solidFill>
                <a:latin typeface="+mn-lt"/>
              </a:rPr>
              <a:t>відшкодування</a:t>
            </a:r>
            <a:r>
              <a:rPr lang="ru-RU" sz="3000" b="1" dirty="0" smtClean="0">
                <a:solidFill>
                  <a:srgbClr val="002060"/>
                </a:solidFill>
                <a:latin typeface="+mn-lt"/>
              </a:rPr>
              <a:t> </a:t>
            </a:r>
            <a:r>
              <a:rPr lang="ru-RU" sz="3000" b="1" dirty="0" err="1" smtClean="0">
                <a:solidFill>
                  <a:srgbClr val="002060"/>
                </a:solidFill>
                <a:latin typeface="+mn-lt"/>
              </a:rPr>
              <a:t>частини</a:t>
            </a:r>
            <a:r>
              <a:rPr lang="ru-RU" sz="3000" b="1" dirty="0" smtClean="0">
                <a:solidFill>
                  <a:srgbClr val="002060"/>
                </a:solidFill>
                <a:latin typeface="+mn-lt"/>
              </a:rPr>
              <a:t> </a:t>
            </a:r>
            <a:r>
              <a:rPr lang="ru-RU" sz="3000" b="1" dirty="0" err="1" smtClean="0">
                <a:solidFill>
                  <a:srgbClr val="002060"/>
                </a:solidFill>
                <a:latin typeface="+mn-lt"/>
              </a:rPr>
              <a:t>кредитів</a:t>
            </a:r>
            <a:r>
              <a:rPr lang="ru-RU" sz="3000" b="1" dirty="0" smtClean="0">
                <a:solidFill>
                  <a:srgbClr val="002060"/>
                </a:solidFill>
                <a:latin typeface="+mn-lt"/>
              </a:rPr>
              <a:t>, </a:t>
            </a:r>
            <a:r>
              <a:rPr lang="ru-RU" sz="3000" b="1" dirty="0" err="1" smtClean="0">
                <a:solidFill>
                  <a:srgbClr val="002060"/>
                </a:solidFill>
                <a:latin typeface="+mn-lt"/>
              </a:rPr>
              <a:t>що</a:t>
            </a:r>
            <a:r>
              <a:rPr lang="ru-RU" sz="3000" b="1" dirty="0" smtClean="0">
                <a:solidFill>
                  <a:srgbClr val="002060"/>
                </a:solidFill>
                <a:latin typeface="+mn-lt"/>
              </a:rPr>
              <a:t> </a:t>
            </a:r>
            <a:r>
              <a:rPr lang="ru-RU" sz="3000" b="1" dirty="0" err="1" smtClean="0">
                <a:solidFill>
                  <a:srgbClr val="002060"/>
                </a:solidFill>
                <a:latin typeface="+mn-lt"/>
              </a:rPr>
              <a:t>надаються</a:t>
            </a:r>
            <a:r>
              <a:rPr lang="ru-RU" sz="3000" b="1" dirty="0" smtClean="0">
                <a:solidFill>
                  <a:srgbClr val="002060"/>
                </a:solidFill>
                <a:latin typeface="+mn-lt"/>
              </a:rPr>
              <a:t> ОСББ та ЖБК на 2016-2018 роки</a:t>
            </a:r>
            <a:endParaRPr lang="ru-RU" sz="3000" dirty="0">
              <a:latin typeface="+mn-lt"/>
            </a:endParaRPr>
          </a:p>
        </p:txBody>
      </p:sp>
      <p:pic>
        <p:nvPicPr>
          <p:cNvPr id="1026" name="Picture 2" descr="D:\Загрузки на Д\20953222_1741819109454773_1637065703586866125_n.jpg"/>
          <p:cNvPicPr>
            <a:picLocks noChangeAspect="1" noChangeArrowheads="1"/>
          </p:cNvPicPr>
          <p:nvPr/>
        </p:nvPicPr>
        <p:blipFill>
          <a:blip r:embed="rId4" cstate="print"/>
          <a:srcRect/>
          <a:stretch>
            <a:fillRect/>
          </a:stretch>
        </p:blipFill>
        <p:spPr bwMode="auto">
          <a:xfrm>
            <a:off x="4355976" y="1628800"/>
            <a:ext cx="3672408" cy="4896544"/>
          </a:xfrm>
          <a:prstGeom prst="rect">
            <a:avLst/>
          </a:prstGeom>
          <a:noFill/>
        </p:spPr>
      </p:pic>
      <p:pic>
        <p:nvPicPr>
          <p:cNvPr id="1027" name="Picture 3" descr="D:\Загрузки на Д\20638216_1737287376574613_923073174890209326_n.jpg"/>
          <p:cNvPicPr>
            <a:picLocks noChangeAspect="1" noChangeArrowheads="1"/>
          </p:cNvPicPr>
          <p:nvPr/>
        </p:nvPicPr>
        <p:blipFill>
          <a:blip r:embed="rId5" cstate="print"/>
          <a:srcRect/>
          <a:stretch>
            <a:fillRect/>
          </a:stretch>
        </p:blipFill>
        <p:spPr bwMode="auto">
          <a:xfrm>
            <a:off x="1331640" y="1628800"/>
            <a:ext cx="2754307" cy="4896545"/>
          </a:xfrm>
          <a:prstGeom prst="rect">
            <a:avLst/>
          </a:prstGeom>
          <a:noFill/>
        </p:spPr>
      </p:pic>
      <p:pic>
        <p:nvPicPr>
          <p:cNvPr id="12" name="Picture 3"/>
          <p:cNvPicPr>
            <a:picLocks noChangeAspect="1" noChangeArrowheads="1"/>
          </p:cNvPicPr>
          <p:nvPr/>
        </p:nvPicPr>
        <p:blipFill>
          <a:blip r:embed="rId6" cstate="print"/>
          <a:srcRect/>
          <a:stretch>
            <a:fillRect/>
          </a:stretch>
        </p:blipFill>
        <p:spPr bwMode="auto">
          <a:xfrm>
            <a:off x="6762750" y="5084763"/>
            <a:ext cx="2201863" cy="1609725"/>
          </a:xfrm>
          <a:prstGeom prst="rect">
            <a:avLst/>
          </a:prstGeom>
          <a:noFill/>
          <a:ln w="9525">
            <a:noFill/>
            <a:miter lim="800000"/>
            <a:headEnd/>
            <a:tailEnd/>
          </a:ln>
        </p:spPr>
      </p:pic>
    </p:spTree>
    <p:extLst>
      <p:ext uri="{BB962C8B-B14F-4D97-AF65-F5344CB8AC3E}">
        <p14:creationId xmlns:p14="http://schemas.microsoft.com/office/powerpoint/2010/main" val="3293667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C:\Users\Alisa-TML\Desktop\Доклад для мэра\Безымянный-1.jpg"/>
          <p:cNvPicPr>
            <a:picLocks noChangeAspect="1" noChangeArrowheads="1"/>
          </p:cNvPicPr>
          <p:nvPr/>
        </p:nvPicPr>
        <p:blipFill>
          <a:blip r:embed="rId2"/>
          <a:srcRect/>
          <a:stretch>
            <a:fillRect/>
          </a:stretch>
        </p:blipFill>
        <p:spPr bwMode="auto">
          <a:xfrm>
            <a:off x="-39688" y="0"/>
            <a:ext cx="9180513" cy="6858000"/>
          </a:xfrm>
          <a:prstGeom prst="rect">
            <a:avLst/>
          </a:prstGeom>
          <a:noFill/>
          <a:ln w="9525">
            <a:noFill/>
            <a:miter lim="800000"/>
            <a:headEnd/>
            <a:tailEnd/>
          </a:ln>
        </p:spPr>
      </p:pic>
      <p:sp>
        <p:nvSpPr>
          <p:cNvPr id="2" name="Заголовок 1"/>
          <p:cNvSpPr>
            <a:spLocks noGrp="1"/>
          </p:cNvSpPr>
          <p:nvPr>
            <p:ph type="title"/>
          </p:nvPr>
        </p:nvSpPr>
        <p:spPr>
          <a:xfrm>
            <a:off x="1403350" y="115888"/>
            <a:ext cx="7172325" cy="1252537"/>
          </a:xfrm>
        </p:spPr>
        <p:txBody>
          <a:bodyPr rtlCol="0">
            <a:normAutofit/>
          </a:bodyPr>
          <a:lstStyle/>
          <a:p>
            <a:pPr eaLnBrk="1" fontAlgn="auto" hangingPunct="1">
              <a:spcAft>
                <a:spcPts val="0"/>
              </a:spcAft>
              <a:defRPr/>
            </a:pPr>
            <a:r>
              <a:rPr lang="uk-UA" sz="3000" b="1" dirty="0" smtClean="0">
                <a:solidFill>
                  <a:srgbClr val="002060"/>
                </a:solidFill>
                <a:latin typeface="+mn-lt"/>
              </a:rPr>
              <a:t>Капітальні ремонти </a:t>
            </a:r>
            <a:r>
              <a:rPr lang="uk-UA" sz="3000" b="1" dirty="0">
                <a:solidFill>
                  <a:srgbClr val="002060"/>
                </a:solidFill>
                <a:latin typeface="+mn-lt"/>
              </a:rPr>
              <a:t>ліфтів</a:t>
            </a:r>
          </a:p>
        </p:txBody>
      </p:sp>
      <p:pic>
        <p:nvPicPr>
          <p:cNvPr id="32771" name="Picture 3"/>
          <p:cNvPicPr>
            <a:picLocks noChangeAspect="1" noChangeArrowheads="1"/>
          </p:cNvPicPr>
          <p:nvPr/>
        </p:nvPicPr>
        <p:blipFill>
          <a:blip r:embed="rId3"/>
          <a:srcRect/>
          <a:stretch>
            <a:fillRect/>
          </a:stretch>
        </p:blipFill>
        <p:spPr bwMode="auto">
          <a:xfrm>
            <a:off x="6762750" y="5084763"/>
            <a:ext cx="2201863" cy="1609725"/>
          </a:xfrm>
          <a:prstGeom prst="rect">
            <a:avLst/>
          </a:prstGeom>
          <a:noFill/>
          <a:ln w="9525">
            <a:noFill/>
            <a:miter lim="800000"/>
            <a:headEnd/>
            <a:tailEnd/>
          </a:ln>
        </p:spPr>
      </p:pic>
      <p:pic>
        <p:nvPicPr>
          <p:cNvPr id="32772" name="Рисунок 3"/>
          <p:cNvPicPr>
            <a:picLocks noChangeAspect="1"/>
          </p:cNvPicPr>
          <p:nvPr/>
        </p:nvPicPr>
        <p:blipFill>
          <a:blip r:embed="rId4"/>
          <a:srcRect/>
          <a:stretch>
            <a:fillRect/>
          </a:stretch>
        </p:blipFill>
        <p:spPr bwMode="auto">
          <a:xfrm>
            <a:off x="323850" y="620713"/>
            <a:ext cx="1190625" cy="1447800"/>
          </a:xfrm>
          <a:prstGeom prst="rect">
            <a:avLst/>
          </a:prstGeom>
          <a:noFill/>
          <a:ln w="9525">
            <a:noFill/>
            <a:miter lim="800000"/>
            <a:headEnd/>
            <a:tailEnd/>
          </a:ln>
        </p:spPr>
      </p:pic>
      <p:graphicFrame>
        <p:nvGraphicFramePr>
          <p:cNvPr id="5" name="Объект 3"/>
          <p:cNvGraphicFramePr>
            <a:graphicFrameLocks noGrp="1" noChangeAspect="1"/>
          </p:cNvGraphicFramePr>
          <p:nvPr/>
        </p:nvGraphicFramePr>
        <p:xfrm>
          <a:off x="1179513" y="2911475"/>
          <a:ext cx="7073900" cy="3783013"/>
        </p:xfrm>
        <a:graphic>
          <a:graphicData uri="http://schemas.openxmlformats.org/drawingml/2006/chart">
            <c:chart xmlns:c="http://schemas.openxmlformats.org/drawingml/2006/chart" xmlns:r="http://schemas.openxmlformats.org/officeDocument/2006/relationships" r:id="rId5"/>
          </a:graphicData>
        </a:graphic>
      </p:graphicFrame>
      <p:sp>
        <p:nvSpPr>
          <p:cNvPr id="3" name="Скругленный прямоугольник 2"/>
          <p:cNvSpPr/>
          <p:nvPr/>
        </p:nvSpPr>
        <p:spPr>
          <a:xfrm>
            <a:off x="1547664" y="1196752"/>
            <a:ext cx="6840760" cy="187220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just">
              <a:defRPr/>
            </a:pPr>
            <a:r>
              <a:rPr lang="ru-RU" b="1" dirty="0">
                <a:solidFill>
                  <a:srgbClr val="002060"/>
                </a:solidFill>
              </a:rPr>
              <a:t>За </a:t>
            </a:r>
            <a:r>
              <a:rPr lang="ru-RU" b="1" dirty="0" err="1">
                <a:solidFill>
                  <a:srgbClr val="002060"/>
                </a:solidFill>
              </a:rPr>
              <a:t>період</a:t>
            </a:r>
            <a:r>
              <a:rPr lang="ru-RU" b="1" dirty="0">
                <a:solidFill>
                  <a:srgbClr val="002060"/>
                </a:solidFill>
              </a:rPr>
              <a:t>  з </a:t>
            </a:r>
            <a:r>
              <a:rPr lang="ru-RU" b="1" dirty="0">
                <a:solidFill>
                  <a:srgbClr val="C00000"/>
                </a:solidFill>
              </a:rPr>
              <a:t>201</a:t>
            </a:r>
            <a:r>
              <a:rPr lang="uk-UA" b="1" dirty="0">
                <a:solidFill>
                  <a:srgbClr val="C00000"/>
                </a:solidFill>
              </a:rPr>
              <a:t>2</a:t>
            </a:r>
            <a:r>
              <a:rPr lang="ru-RU" b="1" dirty="0">
                <a:solidFill>
                  <a:srgbClr val="C00000"/>
                </a:solidFill>
              </a:rPr>
              <a:t>  року</a:t>
            </a:r>
            <a:r>
              <a:rPr lang="ru-RU" b="1" dirty="0">
                <a:solidFill>
                  <a:srgbClr val="002060"/>
                </a:solidFill>
              </a:rPr>
              <a:t> по </a:t>
            </a:r>
            <a:r>
              <a:rPr lang="ru-RU" b="1" dirty="0" err="1">
                <a:solidFill>
                  <a:srgbClr val="002060"/>
                </a:solidFill>
              </a:rPr>
              <a:t>теперішній</a:t>
            </a:r>
            <a:r>
              <a:rPr lang="ru-RU" b="1" dirty="0">
                <a:solidFill>
                  <a:srgbClr val="002060"/>
                </a:solidFill>
              </a:rPr>
              <a:t> час  </a:t>
            </a:r>
            <a:r>
              <a:rPr lang="ru-RU" b="1" dirty="0" err="1">
                <a:solidFill>
                  <a:srgbClr val="002060"/>
                </a:solidFill>
              </a:rPr>
              <a:t>виконано</a:t>
            </a:r>
            <a:r>
              <a:rPr lang="ru-RU" b="1" dirty="0">
                <a:solidFill>
                  <a:srgbClr val="002060"/>
                </a:solidFill>
              </a:rPr>
              <a:t> </a:t>
            </a:r>
            <a:r>
              <a:rPr lang="ru-RU" b="1" dirty="0" err="1">
                <a:solidFill>
                  <a:srgbClr val="002060"/>
                </a:solidFill>
              </a:rPr>
              <a:t>капітальний</a:t>
            </a:r>
            <a:r>
              <a:rPr lang="ru-RU" b="1" dirty="0">
                <a:solidFill>
                  <a:srgbClr val="002060"/>
                </a:solidFill>
              </a:rPr>
              <a:t> ремонт  </a:t>
            </a:r>
            <a:r>
              <a:rPr lang="ru-RU" b="1" dirty="0">
                <a:solidFill>
                  <a:srgbClr val="C00000"/>
                </a:solidFill>
              </a:rPr>
              <a:t>129 </a:t>
            </a:r>
            <a:r>
              <a:rPr lang="ru-RU" b="1" dirty="0" err="1">
                <a:solidFill>
                  <a:srgbClr val="C00000"/>
                </a:solidFill>
              </a:rPr>
              <a:t>ліфтів</a:t>
            </a:r>
            <a:r>
              <a:rPr lang="ru-RU" b="1" dirty="0">
                <a:solidFill>
                  <a:srgbClr val="002060"/>
                </a:solidFill>
              </a:rPr>
              <a:t> на суму </a:t>
            </a:r>
            <a:r>
              <a:rPr lang="ru-RU" b="1" dirty="0">
                <a:solidFill>
                  <a:srgbClr val="C00000"/>
                </a:solidFill>
              </a:rPr>
              <a:t>47,65 </a:t>
            </a:r>
            <a:r>
              <a:rPr lang="ru-RU" b="1" dirty="0" err="1">
                <a:solidFill>
                  <a:srgbClr val="C00000"/>
                </a:solidFill>
              </a:rPr>
              <a:t>млн.грн</a:t>
            </a:r>
            <a:r>
              <a:rPr lang="ru-RU" b="1" dirty="0">
                <a:solidFill>
                  <a:srgbClr val="C00000"/>
                </a:solidFill>
              </a:rPr>
              <a:t>.</a:t>
            </a:r>
            <a:r>
              <a:rPr lang="ru-RU" b="1" dirty="0">
                <a:solidFill>
                  <a:srgbClr val="002060"/>
                </a:solidFill>
              </a:rPr>
              <a:t>, у тому </a:t>
            </a:r>
            <a:r>
              <a:rPr lang="ru-RU" b="1" dirty="0" err="1">
                <a:solidFill>
                  <a:srgbClr val="002060"/>
                </a:solidFill>
              </a:rPr>
              <a:t>числі</a:t>
            </a:r>
            <a:r>
              <a:rPr lang="ru-RU" b="1" dirty="0">
                <a:solidFill>
                  <a:srgbClr val="002060"/>
                </a:solidFill>
              </a:rPr>
              <a:t> у поточному </a:t>
            </a:r>
            <a:r>
              <a:rPr lang="ru-RU" b="1" dirty="0" err="1">
                <a:solidFill>
                  <a:srgbClr val="002060"/>
                </a:solidFill>
              </a:rPr>
              <a:t>році</a:t>
            </a:r>
            <a:r>
              <a:rPr lang="ru-RU" b="1" dirty="0">
                <a:solidFill>
                  <a:srgbClr val="002060"/>
                </a:solidFill>
              </a:rPr>
              <a:t> </a:t>
            </a:r>
            <a:r>
              <a:rPr lang="ru-RU" b="1" dirty="0" err="1">
                <a:solidFill>
                  <a:srgbClr val="002060"/>
                </a:solidFill>
              </a:rPr>
              <a:t>виконано</a:t>
            </a:r>
            <a:r>
              <a:rPr lang="ru-RU" b="1" dirty="0">
                <a:solidFill>
                  <a:srgbClr val="002060"/>
                </a:solidFill>
              </a:rPr>
              <a:t> </a:t>
            </a:r>
            <a:r>
              <a:rPr lang="ru-RU" b="1" dirty="0" err="1">
                <a:solidFill>
                  <a:srgbClr val="002060"/>
                </a:solidFill>
              </a:rPr>
              <a:t>капітальний</a:t>
            </a:r>
            <a:r>
              <a:rPr lang="ru-RU" b="1" dirty="0">
                <a:solidFill>
                  <a:srgbClr val="002060"/>
                </a:solidFill>
              </a:rPr>
              <a:t> ремонт </a:t>
            </a:r>
            <a:r>
              <a:rPr lang="ru-RU" b="1" dirty="0">
                <a:solidFill>
                  <a:srgbClr val="C00000"/>
                </a:solidFill>
              </a:rPr>
              <a:t>7 </a:t>
            </a:r>
            <a:r>
              <a:rPr lang="ru-RU" b="1" dirty="0" err="1">
                <a:solidFill>
                  <a:srgbClr val="C00000"/>
                </a:solidFill>
              </a:rPr>
              <a:t>ліфтів</a:t>
            </a:r>
            <a:r>
              <a:rPr lang="ru-RU" b="1" dirty="0">
                <a:solidFill>
                  <a:srgbClr val="002060"/>
                </a:solidFill>
              </a:rPr>
              <a:t> на суму </a:t>
            </a:r>
            <a:r>
              <a:rPr lang="ru-RU" b="1" dirty="0">
                <a:solidFill>
                  <a:srgbClr val="C00000"/>
                </a:solidFill>
              </a:rPr>
              <a:t>3,9 млн. грн</a:t>
            </a:r>
            <a:r>
              <a:rPr lang="ru-RU" b="1" dirty="0">
                <a:solidFill>
                  <a:srgbClr val="002060"/>
                </a:solidFill>
              </a:rPr>
              <a:t>.</a:t>
            </a:r>
            <a:endParaRPr lang="uk-UA" b="1" dirty="0">
              <a:solidFill>
                <a:srgbClr val="002060"/>
              </a:solidFill>
            </a:endParaRPr>
          </a:p>
          <a:p>
            <a:pPr algn="just">
              <a:defRPr/>
            </a:pPr>
            <a:r>
              <a:rPr lang="ru-RU" b="1" dirty="0" err="1">
                <a:solidFill>
                  <a:srgbClr val="002060"/>
                </a:solidFill>
              </a:rPr>
              <a:t>Всього</a:t>
            </a:r>
            <a:r>
              <a:rPr lang="ru-RU" b="1" dirty="0">
                <a:solidFill>
                  <a:srgbClr val="002060"/>
                </a:solidFill>
              </a:rPr>
              <a:t> у 2017 </a:t>
            </a:r>
            <a:r>
              <a:rPr lang="ru-RU" b="1" dirty="0" err="1">
                <a:solidFill>
                  <a:srgbClr val="002060"/>
                </a:solidFill>
              </a:rPr>
              <a:t>році</a:t>
            </a:r>
            <a:r>
              <a:rPr lang="ru-RU" b="1" dirty="0">
                <a:solidFill>
                  <a:srgbClr val="002060"/>
                </a:solidFill>
              </a:rPr>
              <a:t> в </a:t>
            </a:r>
            <a:r>
              <a:rPr lang="ru-RU" b="1" dirty="0" err="1">
                <a:solidFill>
                  <a:srgbClr val="002060"/>
                </a:solidFill>
              </a:rPr>
              <a:t>міському</a:t>
            </a:r>
            <a:r>
              <a:rPr lang="ru-RU" b="1" dirty="0">
                <a:solidFill>
                  <a:srgbClr val="002060"/>
                </a:solidFill>
              </a:rPr>
              <a:t> </a:t>
            </a:r>
            <a:r>
              <a:rPr lang="ru-RU" b="1" dirty="0" err="1">
                <a:solidFill>
                  <a:srgbClr val="002060"/>
                </a:solidFill>
              </a:rPr>
              <a:t>бюджеті</a:t>
            </a:r>
            <a:r>
              <a:rPr lang="ru-RU" b="1" dirty="0">
                <a:solidFill>
                  <a:srgbClr val="002060"/>
                </a:solidFill>
              </a:rPr>
              <a:t> </a:t>
            </a:r>
            <a:r>
              <a:rPr lang="ru-RU" b="1" dirty="0" err="1">
                <a:solidFill>
                  <a:srgbClr val="002060"/>
                </a:solidFill>
              </a:rPr>
              <a:t>виділено</a:t>
            </a:r>
            <a:r>
              <a:rPr lang="ru-RU" b="1" dirty="0">
                <a:solidFill>
                  <a:srgbClr val="002060"/>
                </a:solidFill>
              </a:rPr>
              <a:t> </a:t>
            </a:r>
            <a:r>
              <a:rPr lang="ru-RU" b="1" dirty="0">
                <a:solidFill>
                  <a:srgbClr val="C00000"/>
                </a:solidFill>
              </a:rPr>
              <a:t>38 </a:t>
            </a:r>
            <a:r>
              <a:rPr lang="ru-RU" b="1" dirty="0" err="1">
                <a:solidFill>
                  <a:srgbClr val="C00000"/>
                </a:solidFill>
              </a:rPr>
              <a:t>млн.грн</a:t>
            </a:r>
            <a:r>
              <a:rPr lang="ru-RU" b="1" dirty="0">
                <a:solidFill>
                  <a:srgbClr val="C00000"/>
                </a:solidFill>
              </a:rPr>
              <a:t>.</a:t>
            </a:r>
            <a:r>
              <a:rPr lang="ru-RU" b="1" dirty="0">
                <a:solidFill>
                  <a:srgbClr val="002060"/>
                </a:solidFill>
              </a:rPr>
              <a:t> на </a:t>
            </a:r>
            <a:r>
              <a:rPr lang="ru-RU" b="1" dirty="0" err="1">
                <a:solidFill>
                  <a:srgbClr val="002060"/>
                </a:solidFill>
              </a:rPr>
              <a:t>виконання</a:t>
            </a:r>
            <a:r>
              <a:rPr lang="ru-RU" b="1" dirty="0">
                <a:solidFill>
                  <a:srgbClr val="002060"/>
                </a:solidFill>
              </a:rPr>
              <a:t> </a:t>
            </a:r>
            <a:r>
              <a:rPr lang="ru-RU" b="1" dirty="0" err="1">
                <a:solidFill>
                  <a:srgbClr val="002060"/>
                </a:solidFill>
              </a:rPr>
              <a:t>капітального</a:t>
            </a:r>
            <a:r>
              <a:rPr lang="ru-RU" b="1" dirty="0">
                <a:solidFill>
                  <a:srgbClr val="002060"/>
                </a:solidFill>
              </a:rPr>
              <a:t> ремонту </a:t>
            </a:r>
            <a:r>
              <a:rPr lang="ru-RU" b="1" dirty="0">
                <a:solidFill>
                  <a:srgbClr val="C00000"/>
                </a:solidFill>
              </a:rPr>
              <a:t>64 </a:t>
            </a:r>
            <a:r>
              <a:rPr lang="ru-RU" b="1" dirty="0" err="1">
                <a:solidFill>
                  <a:srgbClr val="C00000"/>
                </a:solidFill>
              </a:rPr>
              <a:t>ліфтів</a:t>
            </a:r>
            <a:r>
              <a:rPr lang="ru-RU" b="1" dirty="0">
                <a:solidFill>
                  <a:srgbClr val="002060"/>
                </a:solidFill>
              </a:rPr>
              <a:t>.</a:t>
            </a:r>
            <a:endParaRPr lang="uk-UA" b="1" dirty="0">
              <a:solidFill>
                <a:srgbClr val="002060"/>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C:\Users\Alisa-TML\Desktop\Доклад для мэра\Безымянный-1.jpg"/>
          <p:cNvPicPr>
            <a:picLocks noChangeAspect="1" noChangeArrowheads="1"/>
          </p:cNvPicPr>
          <p:nvPr/>
        </p:nvPicPr>
        <p:blipFill>
          <a:blip r:embed="rId2"/>
          <a:srcRect/>
          <a:stretch>
            <a:fillRect/>
          </a:stretch>
        </p:blipFill>
        <p:spPr bwMode="auto">
          <a:xfrm>
            <a:off x="-39688" y="0"/>
            <a:ext cx="9180513" cy="6858000"/>
          </a:xfrm>
          <a:prstGeom prst="rect">
            <a:avLst/>
          </a:prstGeom>
          <a:noFill/>
          <a:ln w="9525">
            <a:noFill/>
            <a:miter lim="800000"/>
            <a:headEnd/>
            <a:tailEnd/>
          </a:ln>
        </p:spPr>
      </p:pic>
      <p:sp>
        <p:nvSpPr>
          <p:cNvPr id="2" name="Заголовок 1"/>
          <p:cNvSpPr>
            <a:spLocks noGrp="1"/>
          </p:cNvSpPr>
          <p:nvPr>
            <p:ph type="title"/>
          </p:nvPr>
        </p:nvSpPr>
        <p:spPr>
          <a:xfrm>
            <a:off x="1514475" y="188913"/>
            <a:ext cx="7172325" cy="1252537"/>
          </a:xfrm>
        </p:spPr>
        <p:txBody>
          <a:bodyPr rtlCol="0">
            <a:normAutofit/>
          </a:bodyPr>
          <a:lstStyle/>
          <a:p>
            <a:pPr eaLnBrk="1" fontAlgn="auto" hangingPunct="1">
              <a:spcAft>
                <a:spcPts val="0"/>
              </a:spcAft>
              <a:defRPr/>
            </a:pPr>
            <a:r>
              <a:rPr lang="uk-UA" sz="3000" b="1" dirty="0" smtClean="0">
                <a:solidFill>
                  <a:srgbClr val="002060"/>
                </a:solidFill>
                <a:latin typeface="+mn-lt"/>
              </a:rPr>
              <a:t>Капітальні ремонти </a:t>
            </a:r>
            <a:r>
              <a:rPr lang="uk-UA" sz="3000" b="1" dirty="0">
                <a:solidFill>
                  <a:srgbClr val="002060"/>
                </a:solidFill>
                <a:latin typeface="+mn-lt"/>
              </a:rPr>
              <a:t>ліфтів</a:t>
            </a:r>
          </a:p>
        </p:txBody>
      </p:sp>
      <p:pic>
        <p:nvPicPr>
          <p:cNvPr id="33795" name="Picture 3"/>
          <p:cNvPicPr>
            <a:picLocks noChangeAspect="1" noChangeArrowheads="1"/>
          </p:cNvPicPr>
          <p:nvPr/>
        </p:nvPicPr>
        <p:blipFill>
          <a:blip r:embed="rId3"/>
          <a:srcRect/>
          <a:stretch>
            <a:fillRect/>
          </a:stretch>
        </p:blipFill>
        <p:spPr bwMode="auto">
          <a:xfrm>
            <a:off x="6762750" y="5084763"/>
            <a:ext cx="2201863" cy="1609725"/>
          </a:xfrm>
          <a:prstGeom prst="rect">
            <a:avLst/>
          </a:prstGeom>
          <a:noFill/>
          <a:ln w="9525">
            <a:noFill/>
            <a:miter lim="800000"/>
            <a:headEnd/>
            <a:tailEnd/>
          </a:ln>
        </p:spPr>
      </p:pic>
      <p:pic>
        <p:nvPicPr>
          <p:cNvPr id="33796" name="Рисунок 3"/>
          <p:cNvPicPr>
            <a:picLocks noChangeAspect="1"/>
          </p:cNvPicPr>
          <p:nvPr/>
        </p:nvPicPr>
        <p:blipFill>
          <a:blip r:embed="rId4"/>
          <a:srcRect/>
          <a:stretch>
            <a:fillRect/>
          </a:stretch>
        </p:blipFill>
        <p:spPr bwMode="auto">
          <a:xfrm>
            <a:off x="323850" y="620713"/>
            <a:ext cx="1190625" cy="1447800"/>
          </a:xfrm>
          <a:prstGeom prst="rect">
            <a:avLst/>
          </a:prstGeom>
          <a:noFill/>
          <a:ln w="9525">
            <a:noFill/>
            <a:miter lim="800000"/>
            <a:headEnd/>
            <a:tailEnd/>
          </a:ln>
        </p:spPr>
      </p:pic>
      <p:pic>
        <p:nvPicPr>
          <p:cNvPr id="33797" name="Рисунок 8"/>
          <p:cNvPicPr>
            <a:picLocks noChangeAspect="1"/>
          </p:cNvPicPr>
          <p:nvPr/>
        </p:nvPicPr>
        <p:blipFill>
          <a:blip r:embed="rId5"/>
          <a:srcRect/>
          <a:stretch>
            <a:fillRect/>
          </a:stretch>
        </p:blipFill>
        <p:spPr bwMode="auto">
          <a:xfrm>
            <a:off x="250825" y="2295525"/>
            <a:ext cx="2762250" cy="4157663"/>
          </a:xfrm>
          <a:prstGeom prst="rect">
            <a:avLst/>
          </a:prstGeom>
          <a:noFill/>
          <a:ln w="9525">
            <a:noFill/>
            <a:miter lim="800000"/>
            <a:headEnd/>
            <a:tailEnd/>
          </a:ln>
        </p:spPr>
      </p:pic>
      <p:pic>
        <p:nvPicPr>
          <p:cNvPr id="33798" name="Рисунок 4"/>
          <p:cNvPicPr>
            <a:picLocks noChangeAspect="1"/>
          </p:cNvPicPr>
          <p:nvPr/>
        </p:nvPicPr>
        <p:blipFill>
          <a:blip r:embed="rId6"/>
          <a:srcRect/>
          <a:stretch>
            <a:fillRect/>
          </a:stretch>
        </p:blipFill>
        <p:spPr bwMode="auto">
          <a:xfrm>
            <a:off x="2843213" y="1909763"/>
            <a:ext cx="2952750" cy="3967162"/>
          </a:xfrm>
          <a:prstGeom prst="rect">
            <a:avLst/>
          </a:prstGeom>
          <a:noFill/>
          <a:ln w="9525">
            <a:noFill/>
            <a:miter lim="800000"/>
            <a:headEnd/>
            <a:tailEnd/>
          </a:ln>
        </p:spPr>
      </p:pic>
      <p:pic>
        <p:nvPicPr>
          <p:cNvPr id="33799" name="Рисунок 2"/>
          <p:cNvPicPr>
            <a:picLocks noChangeAspect="1"/>
          </p:cNvPicPr>
          <p:nvPr/>
        </p:nvPicPr>
        <p:blipFill>
          <a:blip r:embed="rId7"/>
          <a:srcRect/>
          <a:stretch>
            <a:fillRect/>
          </a:stretch>
        </p:blipFill>
        <p:spPr bwMode="auto">
          <a:xfrm>
            <a:off x="5510213" y="1196975"/>
            <a:ext cx="3382962" cy="4095750"/>
          </a:xfrm>
          <a:prstGeom prst="rect">
            <a:avLst/>
          </a:prstGeom>
          <a:noFill/>
          <a:ln w="9525">
            <a:noFill/>
            <a:miter lim="800000"/>
            <a:headEnd/>
            <a:tailEnd/>
          </a:ln>
        </p:spPr>
      </p:pic>
      <p:pic>
        <p:nvPicPr>
          <p:cNvPr id="12" name="Рисунок 9"/>
          <p:cNvPicPr>
            <a:picLocks noChangeAspect="1"/>
          </p:cNvPicPr>
          <p:nvPr/>
        </p:nvPicPr>
        <p:blipFill>
          <a:blip r:embed="rId8"/>
          <a:srcRect/>
          <a:stretch>
            <a:fillRect/>
          </a:stretch>
        </p:blipFill>
        <p:spPr bwMode="auto">
          <a:xfrm>
            <a:off x="93663" y="2081213"/>
            <a:ext cx="3076575" cy="4100512"/>
          </a:xfrm>
          <a:prstGeom prst="rect">
            <a:avLst/>
          </a:prstGeom>
          <a:noFill/>
          <a:ln w="9525">
            <a:noFill/>
            <a:miter lim="800000"/>
            <a:headEnd/>
            <a:tailEnd/>
          </a:ln>
        </p:spPr>
      </p:pic>
      <p:pic>
        <p:nvPicPr>
          <p:cNvPr id="13" name="Рисунок 3"/>
          <p:cNvPicPr>
            <a:picLocks noChangeAspect="1"/>
          </p:cNvPicPr>
          <p:nvPr/>
        </p:nvPicPr>
        <p:blipFill>
          <a:blip r:embed="rId9"/>
          <a:srcRect/>
          <a:stretch>
            <a:fillRect/>
          </a:stretch>
        </p:blipFill>
        <p:spPr bwMode="auto">
          <a:xfrm>
            <a:off x="2836863" y="1557338"/>
            <a:ext cx="3003550" cy="4005262"/>
          </a:xfrm>
          <a:prstGeom prst="rect">
            <a:avLst/>
          </a:prstGeom>
          <a:noFill/>
          <a:ln w="9525">
            <a:noFill/>
            <a:miter lim="800000"/>
            <a:headEnd/>
            <a:tailEnd/>
          </a:ln>
        </p:spPr>
      </p:pic>
      <p:pic>
        <p:nvPicPr>
          <p:cNvPr id="14" name="Рисунок 1"/>
          <p:cNvPicPr>
            <a:picLocks noChangeAspect="1"/>
          </p:cNvPicPr>
          <p:nvPr/>
        </p:nvPicPr>
        <p:blipFill>
          <a:blip r:embed="rId10"/>
          <a:srcRect/>
          <a:stretch>
            <a:fillRect/>
          </a:stretch>
        </p:blipFill>
        <p:spPr bwMode="auto">
          <a:xfrm>
            <a:off x="5419725" y="1189038"/>
            <a:ext cx="3562350" cy="4086225"/>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C:\Users\Alisa-TML\Desktop\Доклад для мэра\Безымянный-1.jpg"/>
          <p:cNvPicPr>
            <a:picLocks noChangeAspect="1" noChangeArrowheads="1"/>
          </p:cNvPicPr>
          <p:nvPr/>
        </p:nvPicPr>
        <p:blipFill>
          <a:blip r:embed="rId2"/>
          <a:srcRect/>
          <a:stretch>
            <a:fillRect/>
          </a:stretch>
        </p:blipFill>
        <p:spPr bwMode="auto">
          <a:xfrm>
            <a:off x="-39688" y="0"/>
            <a:ext cx="9180513" cy="6858000"/>
          </a:xfrm>
          <a:prstGeom prst="rect">
            <a:avLst/>
          </a:prstGeom>
          <a:noFill/>
          <a:ln w="9525">
            <a:noFill/>
            <a:miter lim="800000"/>
            <a:headEnd/>
            <a:tailEnd/>
          </a:ln>
        </p:spPr>
      </p:pic>
      <p:sp>
        <p:nvSpPr>
          <p:cNvPr id="35843" name="Заголовок 5"/>
          <p:cNvSpPr>
            <a:spLocks noGrp="1"/>
          </p:cNvSpPr>
          <p:nvPr>
            <p:ph type="title"/>
          </p:nvPr>
        </p:nvSpPr>
        <p:spPr>
          <a:xfrm>
            <a:off x="700088" y="3716338"/>
            <a:ext cx="8229600" cy="1252537"/>
          </a:xfrm>
        </p:spPr>
        <p:txBody>
          <a:bodyPr/>
          <a:lstStyle/>
          <a:p>
            <a:pPr eaLnBrk="1" hangingPunct="1">
              <a:defRPr/>
            </a:pPr>
            <a:r>
              <a:rPr lang="ru-RU" sz="4800" b="1" dirty="0" smtClean="0">
                <a:solidFill>
                  <a:srgbClr val="002060"/>
                </a:solidFill>
                <a:effectLst>
                  <a:outerShdw blurRad="38100" dist="38100" dir="2700000" algn="tl">
                    <a:srgbClr val="000000">
                      <a:alpha val="43137"/>
                    </a:srgbClr>
                  </a:outerShdw>
                </a:effectLst>
              </a:rPr>
              <a:t>ПРОГРАМИ </a:t>
            </a:r>
            <a:r>
              <a:rPr lang="ru-RU" sz="4800" b="1" dirty="0">
                <a:solidFill>
                  <a:srgbClr val="002060"/>
                </a:solidFill>
                <a:effectLst>
                  <a:outerShdw blurRad="38100" dist="38100" dir="2700000" algn="tl">
                    <a:srgbClr val="000000">
                      <a:alpha val="43137"/>
                    </a:srgbClr>
                  </a:outerShdw>
                </a:effectLst>
              </a:rPr>
              <a:t>ДІЮТЬ!</a:t>
            </a:r>
            <a:br>
              <a:rPr lang="ru-RU" sz="4800" b="1" dirty="0">
                <a:solidFill>
                  <a:srgbClr val="002060"/>
                </a:solidFill>
                <a:effectLst>
                  <a:outerShdw blurRad="38100" dist="38100" dir="2700000" algn="tl">
                    <a:srgbClr val="000000">
                      <a:alpha val="43137"/>
                    </a:srgbClr>
                  </a:outerShdw>
                </a:effectLst>
              </a:rPr>
            </a:br>
            <a:r>
              <a:rPr lang="ru-RU" sz="4800" b="1" dirty="0" smtClean="0">
                <a:solidFill>
                  <a:srgbClr val="002060"/>
                </a:solidFill>
                <a:effectLst>
                  <a:outerShdw blurRad="38100" dist="38100" dir="2700000" algn="tl">
                    <a:srgbClr val="000000">
                      <a:alpha val="43137"/>
                    </a:srgbClr>
                  </a:outerShdw>
                </a:effectLst>
              </a:rPr>
              <a:t>ПОТРІБНА </a:t>
            </a:r>
            <a:r>
              <a:rPr lang="ru-RU" sz="4800" b="1" dirty="0">
                <a:solidFill>
                  <a:srgbClr val="002060"/>
                </a:solidFill>
                <a:effectLst>
                  <a:outerShdw blurRad="38100" dist="38100" dir="2700000" algn="tl">
                    <a:srgbClr val="000000">
                      <a:alpha val="43137"/>
                    </a:srgbClr>
                  </a:outerShdw>
                </a:effectLst>
              </a:rPr>
              <a:t>ЛИШЕ </a:t>
            </a:r>
            <a:br>
              <a:rPr lang="ru-RU" sz="4800" b="1" dirty="0">
                <a:solidFill>
                  <a:srgbClr val="002060"/>
                </a:solidFill>
                <a:effectLst>
                  <a:outerShdw blurRad="38100" dist="38100" dir="2700000" algn="tl">
                    <a:srgbClr val="000000">
                      <a:alpha val="43137"/>
                    </a:srgbClr>
                  </a:outerShdw>
                </a:effectLst>
              </a:rPr>
            </a:br>
            <a:r>
              <a:rPr lang="ru-RU" sz="4800" b="1" dirty="0">
                <a:solidFill>
                  <a:srgbClr val="002060"/>
                </a:solidFill>
                <a:effectLst>
                  <a:outerShdw blurRad="38100" dist="38100" dir="2700000" algn="tl">
                    <a:srgbClr val="000000">
                      <a:alpha val="43137"/>
                    </a:srgbClr>
                  </a:outerShdw>
                </a:effectLst>
              </a:rPr>
              <a:t>ІНІЦІАТИВА МЕШКАНЦІВ!</a:t>
            </a:r>
          </a:p>
        </p:txBody>
      </p:sp>
      <p:pic>
        <p:nvPicPr>
          <p:cNvPr id="3" name="Picture 3"/>
          <p:cNvPicPr>
            <a:picLocks noChangeAspect="1" noChangeArrowheads="1"/>
          </p:cNvPicPr>
          <p:nvPr/>
        </p:nvPicPr>
        <p:blipFill>
          <a:blip r:embed="rId3"/>
          <a:srcRect/>
          <a:stretch>
            <a:fillRect/>
          </a:stretch>
        </p:blipFill>
        <p:spPr bwMode="auto">
          <a:xfrm>
            <a:off x="6762750" y="5084763"/>
            <a:ext cx="2201863" cy="1609725"/>
          </a:xfrm>
          <a:prstGeom prst="rect">
            <a:avLst/>
          </a:prstGeom>
          <a:noFill/>
          <a:ln w="9525">
            <a:noFill/>
            <a:miter lim="800000"/>
            <a:headEnd/>
            <a:tailEnd/>
          </a:ln>
        </p:spPr>
      </p:pic>
      <p:pic>
        <p:nvPicPr>
          <p:cNvPr id="35844" name="Рисунок 3"/>
          <p:cNvPicPr>
            <a:picLocks noChangeAspect="1"/>
          </p:cNvPicPr>
          <p:nvPr/>
        </p:nvPicPr>
        <p:blipFill>
          <a:blip r:embed="rId4"/>
          <a:srcRect/>
          <a:stretch>
            <a:fillRect/>
          </a:stretch>
        </p:blipFill>
        <p:spPr bwMode="auto">
          <a:xfrm>
            <a:off x="323850" y="620713"/>
            <a:ext cx="1190625" cy="1447800"/>
          </a:xfrm>
          <a:prstGeom prst="rect">
            <a:avLst/>
          </a:prstGeom>
          <a:noFill/>
          <a:ln w="9525">
            <a:noFill/>
            <a:miter lim="800000"/>
            <a:headEnd/>
            <a:tailEnd/>
          </a:ln>
        </p:spPr>
      </p:pic>
      <p:sp>
        <p:nvSpPr>
          <p:cNvPr id="2" name="Скругленный прямоугольник 1"/>
          <p:cNvSpPr/>
          <p:nvPr/>
        </p:nvSpPr>
        <p:spPr>
          <a:xfrm>
            <a:off x="1763688" y="476672"/>
            <a:ext cx="6048672" cy="23042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uk-UA" sz="2400" b="1" dirty="0">
                <a:solidFill>
                  <a:srgbClr val="002060"/>
                </a:solidFill>
                <a:effectLst>
                  <a:outerShdw blurRad="38100" dist="38100" dir="2700000" algn="tl">
                    <a:srgbClr val="000000">
                      <a:alpha val="43137"/>
                    </a:srgbClr>
                  </a:outerShdw>
                </a:effectLst>
              </a:rPr>
              <a:t>За час дії  Програм</a:t>
            </a:r>
          </a:p>
          <a:p>
            <a:pPr algn="ctr">
              <a:defRPr/>
            </a:pPr>
            <a:r>
              <a:rPr lang="uk-UA" sz="2400" b="1" dirty="0">
                <a:solidFill>
                  <a:srgbClr val="002060"/>
                </a:solidFill>
                <a:effectLst>
                  <a:outerShdw blurRad="38100" dist="38100" dir="2700000" algn="tl">
                    <a:srgbClr val="000000">
                      <a:alpha val="43137"/>
                    </a:srgbClr>
                  </a:outerShdw>
                </a:effectLst>
              </a:rPr>
              <a:t>протягом</a:t>
            </a:r>
            <a:r>
              <a:rPr lang="uk-UA" sz="2400" b="1" dirty="0">
                <a:solidFill>
                  <a:srgbClr val="C00000"/>
                </a:solidFill>
                <a:effectLst>
                  <a:outerShdw blurRad="38100" dist="38100" dir="2700000" algn="tl">
                    <a:srgbClr val="000000">
                      <a:alpha val="43137"/>
                    </a:srgbClr>
                  </a:outerShdw>
                </a:effectLst>
              </a:rPr>
              <a:t> 2012-2017 років </a:t>
            </a:r>
            <a:r>
              <a:rPr lang="uk-UA" sz="2400" b="1" dirty="0">
                <a:solidFill>
                  <a:srgbClr val="002060"/>
                </a:solidFill>
                <a:effectLst>
                  <a:outerShdw blurRad="38100" dist="38100" dir="2700000" algn="tl">
                    <a:srgbClr val="000000">
                      <a:alpha val="43137"/>
                    </a:srgbClr>
                  </a:outerShdw>
                </a:effectLst>
              </a:rPr>
              <a:t>профінансовано</a:t>
            </a:r>
            <a:r>
              <a:rPr lang="uk-UA" sz="2400" b="1" dirty="0">
                <a:solidFill>
                  <a:srgbClr val="C00000"/>
                </a:solidFill>
                <a:effectLst>
                  <a:outerShdw blurRad="38100" dist="38100" dir="2700000" algn="tl">
                    <a:srgbClr val="000000">
                      <a:alpha val="43137"/>
                    </a:srgbClr>
                  </a:outerShdw>
                </a:effectLst>
              </a:rPr>
              <a:t> з міського бюджету 125 </a:t>
            </a:r>
            <a:r>
              <a:rPr lang="uk-UA" sz="2400" b="1" dirty="0" err="1">
                <a:solidFill>
                  <a:srgbClr val="C00000"/>
                </a:solidFill>
                <a:effectLst>
                  <a:outerShdw blurRad="38100" dist="38100" dir="2700000" algn="tl">
                    <a:srgbClr val="000000">
                      <a:alpha val="43137"/>
                    </a:srgbClr>
                  </a:outerShdw>
                </a:effectLst>
              </a:rPr>
              <a:t>млн.грн</a:t>
            </a:r>
            <a:r>
              <a:rPr lang="uk-UA" sz="2400" b="1" dirty="0">
                <a:solidFill>
                  <a:srgbClr val="C00000"/>
                </a:solidFill>
                <a:effectLst>
                  <a:outerShdw blurRad="38100" dist="38100" dir="2700000" algn="tl">
                    <a:srgbClr val="000000">
                      <a:alpha val="43137"/>
                    </a:srgbClr>
                  </a:outerShdw>
                </a:effectLst>
              </a:rPr>
              <a:t>.</a:t>
            </a:r>
            <a:br>
              <a:rPr lang="uk-UA" sz="2400" b="1" dirty="0">
                <a:solidFill>
                  <a:srgbClr val="C00000"/>
                </a:solidFill>
                <a:effectLst>
                  <a:outerShdw blurRad="38100" dist="38100" dir="2700000" algn="tl">
                    <a:srgbClr val="000000">
                      <a:alpha val="43137"/>
                    </a:srgbClr>
                  </a:outerShdw>
                </a:effectLst>
              </a:rPr>
            </a:br>
            <a:r>
              <a:rPr lang="uk-UA" sz="2400" b="1" dirty="0">
                <a:solidFill>
                  <a:srgbClr val="C00000"/>
                </a:solidFill>
                <a:effectLst>
                  <a:outerShdw blurRad="38100" dist="38100" dir="2700000" algn="tl">
                    <a:srgbClr val="000000">
                      <a:alpha val="43137"/>
                    </a:srgbClr>
                  </a:outerShdw>
                </a:effectLst>
              </a:rPr>
              <a:t>300 багатоквартирних будинків</a:t>
            </a:r>
            <a:endParaRPr lang="uk-UA" sz="24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barn(inVertical)">
                                      <p:cBhvr>
                                        <p:cTn id="7" dur="1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C:\Users\Alisa-TML\Desktop\Доклад для мэра\Безымянный-1.jpg"/>
          <p:cNvPicPr>
            <a:picLocks noChangeAspect="1" noChangeArrowheads="1"/>
          </p:cNvPicPr>
          <p:nvPr/>
        </p:nvPicPr>
        <p:blipFill>
          <a:blip r:embed="rId3"/>
          <a:srcRect/>
          <a:stretch>
            <a:fillRect/>
          </a:stretch>
        </p:blipFill>
        <p:spPr bwMode="auto">
          <a:xfrm>
            <a:off x="-39688" y="0"/>
            <a:ext cx="9180513" cy="6858000"/>
          </a:xfrm>
          <a:prstGeom prst="rect">
            <a:avLst/>
          </a:prstGeom>
          <a:noFill/>
          <a:ln w="9525">
            <a:noFill/>
            <a:miter lim="800000"/>
            <a:headEnd/>
            <a:tailEnd/>
          </a:ln>
        </p:spPr>
      </p:pic>
      <p:sp>
        <p:nvSpPr>
          <p:cNvPr id="2" name="Заголовок 1"/>
          <p:cNvSpPr>
            <a:spLocks noGrp="1"/>
          </p:cNvSpPr>
          <p:nvPr>
            <p:ph type="title" idx="4294967295"/>
          </p:nvPr>
        </p:nvSpPr>
        <p:spPr>
          <a:xfrm>
            <a:off x="1403649" y="1556792"/>
            <a:ext cx="7056784" cy="1512168"/>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oAutofit/>
          </a:bodyPr>
          <a:lstStyle/>
          <a:p>
            <a:pPr algn="just" eaLnBrk="1" fontAlgn="auto" hangingPunct="1">
              <a:spcAft>
                <a:spcPts val="0"/>
              </a:spcAft>
              <a:defRPr/>
            </a:pPr>
            <a:r>
              <a:rPr lang="uk-UA" sz="1600" b="1" dirty="0">
                <a:solidFill>
                  <a:srgbClr val="002060"/>
                </a:solidFill>
              </a:rPr>
              <a:t>Протягом останніх років житлова політика держави реформується. Постійно змінюються  нормативно-правові акти та основні поняття, розставляються нові акценти та </a:t>
            </a:r>
            <a:r>
              <a:rPr lang="uk-UA" sz="1600" b="1" dirty="0" smtClean="0">
                <a:solidFill>
                  <a:srgbClr val="002060"/>
                </a:solidFill>
              </a:rPr>
              <a:t>пріоритети. Зменшуються </a:t>
            </a:r>
            <a:r>
              <a:rPr lang="uk-UA" sz="1600" b="1" dirty="0">
                <a:solidFill>
                  <a:srgbClr val="002060"/>
                </a:solidFill>
              </a:rPr>
              <a:t>вплив держави та органів місцевого самоврядування на процес експлуатації житлового фонду. На сьогодні поняття власності та пов’язаних  з нею прав та обов’язків є домінуючим.</a:t>
            </a:r>
          </a:p>
        </p:txBody>
      </p:sp>
      <p:sp>
        <p:nvSpPr>
          <p:cNvPr id="16" name="Заголовок 1"/>
          <p:cNvSpPr txBox="1">
            <a:spLocks/>
          </p:cNvSpPr>
          <p:nvPr/>
        </p:nvSpPr>
        <p:spPr>
          <a:xfrm>
            <a:off x="1514475" y="338138"/>
            <a:ext cx="7172325" cy="1252537"/>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ru-RU" sz="3200" b="1" dirty="0" err="1" smtClean="0">
                <a:solidFill>
                  <a:srgbClr val="002060"/>
                </a:solidFill>
                <a:latin typeface="+mn-lt"/>
              </a:rPr>
              <a:t>Зменшення</a:t>
            </a:r>
            <a:r>
              <a:rPr lang="ru-RU" sz="3200" b="1" dirty="0" smtClean="0">
                <a:solidFill>
                  <a:srgbClr val="002060"/>
                </a:solidFill>
                <a:latin typeface="+mn-lt"/>
              </a:rPr>
              <a:t> </a:t>
            </a:r>
            <a:r>
              <a:rPr lang="ru-RU" sz="3200" b="1" dirty="0" err="1" smtClean="0">
                <a:solidFill>
                  <a:srgbClr val="002060"/>
                </a:solidFill>
                <a:latin typeface="+mn-lt"/>
              </a:rPr>
              <a:t>впливу</a:t>
            </a:r>
            <a:r>
              <a:rPr lang="ru-RU" sz="3200" b="1" dirty="0" smtClean="0">
                <a:solidFill>
                  <a:srgbClr val="002060"/>
                </a:solidFill>
                <a:latin typeface="+mn-lt"/>
              </a:rPr>
              <a:t> </a:t>
            </a:r>
            <a:r>
              <a:rPr lang="ru-RU" sz="3200" b="1" dirty="0" err="1">
                <a:solidFill>
                  <a:srgbClr val="002060"/>
                </a:solidFill>
                <a:latin typeface="+mn-lt"/>
              </a:rPr>
              <a:t>держави</a:t>
            </a:r>
            <a:r>
              <a:rPr lang="ru-RU" sz="3200" b="1" dirty="0">
                <a:solidFill>
                  <a:srgbClr val="002060"/>
                </a:solidFill>
                <a:latin typeface="+mn-lt"/>
              </a:rPr>
              <a:t> та </a:t>
            </a:r>
            <a:r>
              <a:rPr lang="ru-RU" sz="3200" b="1" dirty="0" err="1">
                <a:solidFill>
                  <a:srgbClr val="002060"/>
                </a:solidFill>
                <a:latin typeface="+mn-lt"/>
              </a:rPr>
              <a:t>органів</a:t>
            </a:r>
            <a:r>
              <a:rPr lang="ru-RU" sz="3200" b="1" dirty="0">
                <a:solidFill>
                  <a:srgbClr val="002060"/>
                </a:solidFill>
                <a:latin typeface="+mn-lt"/>
              </a:rPr>
              <a:t> </a:t>
            </a:r>
            <a:r>
              <a:rPr lang="ru-RU" sz="3200" b="1" dirty="0" err="1">
                <a:solidFill>
                  <a:srgbClr val="002060"/>
                </a:solidFill>
                <a:latin typeface="+mn-lt"/>
              </a:rPr>
              <a:t>місцевого</a:t>
            </a:r>
            <a:r>
              <a:rPr lang="ru-RU" sz="3200" b="1" dirty="0">
                <a:solidFill>
                  <a:srgbClr val="002060"/>
                </a:solidFill>
                <a:latin typeface="+mn-lt"/>
              </a:rPr>
              <a:t> </a:t>
            </a:r>
            <a:r>
              <a:rPr lang="ru-RU" sz="3200" b="1" dirty="0" err="1">
                <a:solidFill>
                  <a:srgbClr val="002060"/>
                </a:solidFill>
                <a:latin typeface="+mn-lt"/>
              </a:rPr>
              <a:t>самоврядування</a:t>
            </a:r>
            <a:r>
              <a:rPr lang="ru-RU" sz="3200" b="1" dirty="0">
                <a:solidFill>
                  <a:srgbClr val="002060"/>
                </a:solidFill>
                <a:latin typeface="+mn-lt"/>
              </a:rPr>
              <a:t> на </a:t>
            </a:r>
            <a:r>
              <a:rPr lang="ru-RU" sz="3200" b="1" dirty="0" err="1">
                <a:solidFill>
                  <a:srgbClr val="002060"/>
                </a:solidFill>
                <a:latin typeface="+mn-lt"/>
              </a:rPr>
              <a:t>процес</a:t>
            </a:r>
            <a:r>
              <a:rPr lang="ru-RU" sz="3200" b="1" dirty="0">
                <a:solidFill>
                  <a:srgbClr val="002060"/>
                </a:solidFill>
                <a:latin typeface="+mn-lt"/>
              </a:rPr>
              <a:t> </a:t>
            </a:r>
            <a:r>
              <a:rPr lang="ru-RU" sz="3200" b="1" dirty="0" err="1">
                <a:solidFill>
                  <a:srgbClr val="002060"/>
                </a:solidFill>
                <a:latin typeface="+mn-lt"/>
              </a:rPr>
              <a:t>експлуатації</a:t>
            </a:r>
            <a:r>
              <a:rPr lang="ru-RU" sz="3200" b="1" dirty="0">
                <a:solidFill>
                  <a:srgbClr val="002060"/>
                </a:solidFill>
                <a:latin typeface="+mn-lt"/>
              </a:rPr>
              <a:t> </a:t>
            </a:r>
            <a:r>
              <a:rPr lang="ru-RU" sz="3200" b="1" dirty="0" err="1">
                <a:solidFill>
                  <a:srgbClr val="002060"/>
                </a:solidFill>
                <a:latin typeface="+mn-lt"/>
              </a:rPr>
              <a:t>житлового</a:t>
            </a:r>
            <a:r>
              <a:rPr lang="ru-RU" sz="3200" b="1" dirty="0">
                <a:solidFill>
                  <a:srgbClr val="002060"/>
                </a:solidFill>
                <a:latin typeface="+mn-lt"/>
              </a:rPr>
              <a:t> фонду</a:t>
            </a:r>
            <a:endParaRPr lang="uk-UA" sz="3200" b="1" dirty="0">
              <a:solidFill>
                <a:srgbClr val="002060"/>
              </a:solidFill>
              <a:latin typeface="+mn-lt"/>
            </a:endParaRPr>
          </a:p>
        </p:txBody>
      </p:sp>
      <p:pic>
        <p:nvPicPr>
          <p:cNvPr id="1026" name="Picture 2" descr="E:\Lisiy\Downloads\З-001.jpg"/>
          <p:cNvPicPr>
            <a:picLocks noChangeAspect="1" noChangeArrowheads="1"/>
          </p:cNvPicPr>
          <p:nvPr/>
        </p:nvPicPr>
        <p:blipFill>
          <a:blip r:embed="rId4"/>
          <a:srcRect/>
          <a:stretch>
            <a:fillRect/>
          </a:stretch>
        </p:blipFill>
        <p:spPr bwMode="auto">
          <a:xfrm>
            <a:off x="657225" y="3141663"/>
            <a:ext cx="2546350" cy="3600450"/>
          </a:xfrm>
          <a:prstGeom prst="rect">
            <a:avLst/>
          </a:prstGeom>
          <a:noFill/>
          <a:ln>
            <a:noFill/>
          </a:ln>
          <a:effectLst>
            <a:outerShdw blurRad="44450" dist="27940" dir="5400000" algn="ctr">
              <a:srgbClr val="000000">
                <a:alpha val="32000"/>
              </a:srgbClr>
            </a:outerShdw>
          </a:effectLst>
          <a:extLst/>
        </p:spPr>
      </p:pic>
      <p:pic>
        <p:nvPicPr>
          <p:cNvPr id="1027" name="Picture 3" descr="E:\Lisiy\Downloads\осбб-001.jpg"/>
          <p:cNvPicPr>
            <a:picLocks noChangeAspect="1" noChangeArrowheads="1"/>
          </p:cNvPicPr>
          <p:nvPr/>
        </p:nvPicPr>
        <p:blipFill>
          <a:blip r:embed="rId5"/>
          <a:srcRect/>
          <a:stretch>
            <a:fillRect/>
          </a:stretch>
        </p:blipFill>
        <p:spPr bwMode="auto">
          <a:xfrm>
            <a:off x="3324225" y="3141663"/>
            <a:ext cx="2546350" cy="3600450"/>
          </a:xfrm>
          <a:prstGeom prst="rect">
            <a:avLst/>
          </a:prstGeom>
          <a:noFill/>
          <a:ln>
            <a:noFill/>
          </a:ln>
          <a:effectLst>
            <a:outerShdw blurRad="44450" dist="27940" dir="5400000" algn="ctr">
              <a:srgbClr val="000000">
                <a:alpha val="32000"/>
              </a:srgbClr>
            </a:outerShdw>
          </a:effectLst>
          <a:extLst/>
        </p:spPr>
      </p:pic>
      <p:pic>
        <p:nvPicPr>
          <p:cNvPr id="1028" name="Picture 4" descr="E:\Lisiy\Downloads\ЗАКОН УКРАЇНИ-001.jpg"/>
          <p:cNvPicPr>
            <a:picLocks noChangeAspect="1" noChangeArrowheads="1"/>
          </p:cNvPicPr>
          <p:nvPr/>
        </p:nvPicPr>
        <p:blipFill>
          <a:blip r:embed="rId6"/>
          <a:srcRect/>
          <a:stretch>
            <a:fillRect/>
          </a:stretch>
        </p:blipFill>
        <p:spPr bwMode="auto">
          <a:xfrm>
            <a:off x="5986463" y="3141663"/>
            <a:ext cx="2546350" cy="3600450"/>
          </a:xfrm>
          <a:prstGeom prst="rect">
            <a:avLst/>
          </a:prstGeom>
          <a:noFill/>
          <a:ln>
            <a:noFill/>
          </a:ln>
          <a:effectLst>
            <a:outerShdw blurRad="44450" dist="27940" dir="5400000" algn="ctr">
              <a:srgbClr val="000000">
                <a:alpha val="32000"/>
              </a:srgbClr>
            </a:outerShdw>
          </a:effectLst>
          <a:extLst/>
        </p:spPr>
      </p:pic>
      <p:pic>
        <p:nvPicPr>
          <p:cNvPr id="16393" name="Picture 3"/>
          <p:cNvPicPr>
            <a:picLocks noChangeAspect="1" noChangeArrowheads="1"/>
          </p:cNvPicPr>
          <p:nvPr/>
        </p:nvPicPr>
        <p:blipFill>
          <a:blip r:embed="rId7"/>
          <a:srcRect/>
          <a:stretch>
            <a:fillRect/>
          </a:stretch>
        </p:blipFill>
        <p:spPr bwMode="auto">
          <a:xfrm>
            <a:off x="6762750" y="5084763"/>
            <a:ext cx="2201863" cy="1609725"/>
          </a:xfrm>
          <a:prstGeom prst="rect">
            <a:avLst/>
          </a:prstGeom>
          <a:noFill/>
          <a:ln w="9525">
            <a:noFill/>
            <a:miter lim="800000"/>
            <a:headEnd/>
            <a:tailEnd/>
          </a:ln>
        </p:spPr>
      </p:pic>
      <p:pic>
        <p:nvPicPr>
          <p:cNvPr id="16394" name="Рисунок 3"/>
          <p:cNvPicPr>
            <a:picLocks noChangeAspect="1"/>
          </p:cNvPicPr>
          <p:nvPr/>
        </p:nvPicPr>
        <p:blipFill>
          <a:blip r:embed="rId8"/>
          <a:srcRect/>
          <a:stretch>
            <a:fillRect/>
          </a:stretch>
        </p:blipFill>
        <p:spPr bwMode="auto">
          <a:xfrm>
            <a:off x="323850" y="620713"/>
            <a:ext cx="1190625" cy="144780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C:\Users\Alisa-TML\Desktop\Доклад для мэра\Безымянный-1.jpg"/>
          <p:cNvPicPr>
            <a:picLocks noChangeAspect="1" noChangeArrowheads="1"/>
          </p:cNvPicPr>
          <p:nvPr/>
        </p:nvPicPr>
        <p:blipFill>
          <a:blip r:embed="rId2"/>
          <a:srcRect/>
          <a:stretch>
            <a:fillRect/>
          </a:stretch>
        </p:blipFill>
        <p:spPr bwMode="auto">
          <a:xfrm>
            <a:off x="-39688" y="0"/>
            <a:ext cx="9180513" cy="6858000"/>
          </a:xfrm>
          <a:prstGeom prst="rect">
            <a:avLst/>
          </a:prstGeom>
          <a:noFill/>
          <a:ln w="9525">
            <a:noFill/>
            <a:miter lim="800000"/>
            <a:headEnd/>
            <a:tailEnd/>
          </a:ln>
        </p:spPr>
      </p:pic>
      <p:sp>
        <p:nvSpPr>
          <p:cNvPr id="36866" name="Заголовок 5"/>
          <p:cNvSpPr>
            <a:spLocks noGrp="1"/>
          </p:cNvSpPr>
          <p:nvPr>
            <p:ph type="title"/>
          </p:nvPr>
        </p:nvSpPr>
        <p:spPr>
          <a:xfrm>
            <a:off x="755650" y="692150"/>
            <a:ext cx="8229600" cy="1252538"/>
          </a:xfrm>
        </p:spPr>
        <p:txBody>
          <a:bodyPr/>
          <a:lstStyle/>
          <a:p>
            <a:pPr eaLnBrk="1" hangingPunct="1"/>
            <a:r>
              <a:rPr lang="uk-UA" sz="4800" b="1" smtClean="0">
                <a:solidFill>
                  <a:srgbClr val="002060"/>
                </a:solidFill>
              </a:rPr>
              <a:t>ДЯКУЄМО ЗА УВАГУ!</a:t>
            </a:r>
          </a:p>
        </p:txBody>
      </p:sp>
      <p:pic>
        <p:nvPicPr>
          <p:cNvPr id="36867" name="Рисунок 6"/>
          <p:cNvPicPr>
            <a:picLocks noChangeAspect="1"/>
          </p:cNvPicPr>
          <p:nvPr/>
        </p:nvPicPr>
        <p:blipFill>
          <a:blip r:embed="rId3"/>
          <a:srcRect/>
          <a:stretch>
            <a:fillRect/>
          </a:stretch>
        </p:blipFill>
        <p:spPr bwMode="auto">
          <a:xfrm>
            <a:off x="1595438" y="3436938"/>
            <a:ext cx="6096000" cy="1733550"/>
          </a:xfrm>
          <a:prstGeom prst="rect">
            <a:avLst/>
          </a:prstGeom>
          <a:noFill/>
          <a:ln w="9525">
            <a:noFill/>
            <a:miter lim="800000"/>
            <a:headEnd/>
            <a:tailEnd/>
          </a:ln>
        </p:spPr>
      </p:pic>
      <p:pic>
        <p:nvPicPr>
          <p:cNvPr id="36868" name="Рисунок 3"/>
          <p:cNvPicPr>
            <a:picLocks noChangeAspect="1"/>
          </p:cNvPicPr>
          <p:nvPr/>
        </p:nvPicPr>
        <p:blipFill>
          <a:blip r:embed="rId4"/>
          <a:srcRect/>
          <a:stretch>
            <a:fillRect/>
          </a:stretch>
        </p:blipFill>
        <p:spPr bwMode="auto">
          <a:xfrm>
            <a:off x="323850" y="620713"/>
            <a:ext cx="1190625" cy="144780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C:\Users\Alisa-TML\Desktop\Доклад для мэра\Безымянный-1.jpg"/>
          <p:cNvPicPr>
            <a:picLocks noChangeAspect="1" noChangeArrowheads="1"/>
          </p:cNvPicPr>
          <p:nvPr/>
        </p:nvPicPr>
        <p:blipFill>
          <a:blip r:embed="rId2"/>
          <a:srcRect/>
          <a:stretch>
            <a:fillRect/>
          </a:stretch>
        </p:blipFill>
        <p:spPr bwMode="auto">
          <a:xfrm>
            <a:off x="-39688" y="0"/>
            <a:ext cx="9180513" cy="6858000"/>
          </a:xfrm>
          <a:prstGeom prst="rect">
            <a:avLst/>
          </a:prstGeom>
          <a:noFill/>
          <a:ln w="9525">
            <a:noFill/>
            <a:miter lim="800000"/>
            <a:headEnd/>
            <a:tailEnd/>
          </a:ln>
        </p:spPr>
      </p:pic>
      <p:sp>
        <p:nvSpPr>
          <p:cNvPr id="2" name="Заголовок 1"/>
          <p:cNvSpPr>
            <a:spLocks noGrp="1"/>
          </p:cNvSpPr>
          <p:nvPr>
            <p:ph type="title" idx="4294967295"/>
          </p:nvPr>
        </p:nvSpPr>
        <p:spPr>
          <a:xfrm>
            <a:off x="1514475" y="338138"/>
            <a:ext cx="7172325" cy="1252537"/>
          </a:xfrm>
        </p:spPr>
        <p:txBody>
          <a:bodyPr rtlCol="0">
            <a:noAutofit/>
          </a:bodyPr>
          <a:lstStyle/>
          <a:p>
            <a:pPr eaLnBrk="1" fontAlgn="auto" hangingPunct="1">
              <a:spcAft>
                <a:spcPts val="0"/>
              </a:spcAft>
              <a:defRPr/>
            </a:pPr>
            <a:r>
              <a:rPr lang="ru-RU" sz="3000" b="1" dirty="0" smtClean="0">
                <a:solidFill>
                  <a:srgbClr val="002060"/>
                </a:solidFill>
                <a:latin typeface="+mn-lt"/>
              </a:rPr>
              <a:t>Структура</a:t>
            </a:r>
            <a:br>
              <a:rPr lang="ru-RU" sz="3000" b="1" dirty="0" smtClean="0">
                <a:solidFill>
                  <a:srgbClr val="002060"/>
                </a:solidFill>
                <a:latin typeface="+mn-lt"/>
              </a:rPr>
            </a:br>
            <a:r>
              <a:rPr lang="ru-RU" sz="3000" b="1" dirty="0" err="1" smtClean="0">
                <a:solidFill>
                  <a:srgbClr val="002060"/>
                </a:solidFill>
                <a:latin typeface="+mn-lt"/>
              </a:rPr>
              <a:t>житлового</a:t>
            </a:r>
            <a:r>
              <a:rPr lang="ru-RU" sz="3000" b="1" dirty="0" smtClean="0">
                <a:solidFill>
                  <a:srgbClr val="002060"/>
                </a:solidFill>
                <a:latin typeface="+mn-lt"/>
              </a:rPr>
              <a:t> </a:t>
            </a:r>
            <a:r>
              <a:rPr lang="ru-RU" sz="3000" b="1" dirty="0">
                <a:solidFill>
                  <a:srgbClr val="002060"/>
                </a:solidFill>
                <a:latin typeface="+mn-lt"/>
              </a:rPr>
              <a:t>фонду (ЖФ) до 1992 року (</a:t>
            </a:r>
            <a:r>
              <a:rPr lang="ru-RU" sz="3000" b="1" dirty="0" err="1">
                <a:solidFill>
                  <a:srgbClr val="002060"/>
                </a:solidFill>
                <a:latin typeface="+mn-lt"/>
              </a:rPr>
              <a:t>млн.кв.м</a:t>
            </a:r>
            <a:r>
              <a:rPr lang="ru-RU" sz="3000" b="1" dirty="0">
                <a:solidFill>
                  <a:srgbClr val="002060"/>
                </a:solidFill>
                <a:latin typeface="+mn-lt"/>
              </a:rPr>
              <a:t>)</a:t>
            </a:r>
          </a:p>
        </p:txBody>
      </p:sp>
      <p:pic>
        <p:nvPicPr>
          <p:cNvPr id="18435" name="Рисунок 3"/>
          <p:cNvPicPr>
            <a:picLocks noChangeAspect="1"/>
          </p:cNvPicPr>
          <p:nvPr/>
        </p:nvPicPr>
        <p:blipFill>
          <a:blip r:embed="rId3"/>
          <a:srcRect/>
          <a:stretch>
            <a:fillRect/>
          </a:stretch>
        </p:blipFill>
        <p:spPr bwMode="auto">
          <a:xfrm>
            <a:off x="323850" y="620713"/>
            <a:ext cx="1190625" cy="1447800"/>
          </a:xfrm>
          <a:prstGeom prst="rect">
            <a:avLst/>
          </a:prstGeom>
          <a:noFill/>
          <a:ln w="9525">
            <a:noFill/>
            <a:miter lim="800000"/>
            <a:headEnd/>
            <a:tailEnd/>
          </a:ln>
        </p:spPr>
      </p:pic>
      <p:graphicFrame>
        <p:nvGraphicFramePr>
          <p:cNvPr id="4" name="Объект 2"/>
          <p:cNvGraphicFramePr>
            <a:graphicFrameLocks/>
          </p:cNvGraphicFramePr>
          <p:nvPr/>
        </p:nvGraphicFramePr>
        <p:xfrm>
          <a:off x="153988" y="2268538"/>
          <a:ext cx="7454900" cy="4262437"/>
        </p:xfrm>
        <a:graphic>
          <a:graphicData uri="http://schemas.openxmlformats.org/drawingml/2006/chart">
            <c:chart xmlns:c="http://schemas.openxmlformats.org/drawingml/2006/chart" xmlns:r="http://schemas.openxmlformats.org/officeDocument/2006/relationships" r:id="rId4"/>
          </a:graphicData>
        </a:graphic>
      </p:graphicFrame>
      <p:sp>
        <p:nvSpPr>
          <p:cNvPr id="7" name="Овал 6"/>
          <p:cNvSpPr/>
          <p:nvPr/>
        </p:nvSpPr>
        <p:spPr>
          <a:xfrm>
            <a:off x="1691680" y="1628800"/>
            <a:ext cx="6912768" cy="2016224"/>
          </a:xfrm>
          <a:prstGeom prst="ellipse">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just" fontAlgn="auto">
              <a:spcAft>
                <a:spcPts val="0"/>
              </a:spcAft>
              <a:defRPr/>
            </a:pPr>
            <a:r>
              <a:rPr lang="uk-UA" sz="1600" b="1" dirty="0">
                <a:solidFill>
                  <a:srgbClr val="002060"/>
                </a:solidFill>
              </a:rPr>
              <a:t>На момент прийняття Закону України «Про приватизацію державного житлового фонду» житловий фонд у місті Кривому Розі налічував </a:t>
            </a:r>
            <a:r>
              <a:rPr lang="uk-UA" sz="1600" b="1" dirty="0">
                <a:solidFill>
                  <a:srgbClr val="C00000"/>
                </a:solidFill>
              </a:rPr>
              <a:t>16,4 млн. м2</a:t>
            </a:r>
            <a:r>
              <a:rPr lang="uk-UA" sz="1600" b="1" dirty="0">
                <a:solidFill>
                  <a:srgbClr val="002060"/>
                </a:solidFill>
              </a:rPr>
              <a:t>, з якої </a:t>
            </a:r>
            <a:r>
              <a:rPr lang="uk-UA" sz="1600" b="1" dirty="0">
                <a:solidFill>
                  <a:srgbClr val="C00000"/>
                </a:solidFill>
              </a:rPr>
              <a:t>12,6 млн. м2 – державний житловий фонд</a:t>
            </a:r>
            <a:r>
              <a:rPr lang="uk-UA" sz="1600" b="1" dirty="0">
                <a:solidFill>
                  <a:srgbClr val="002060"/>
                </a:solidFill>
              </a:rPr>
              <a:t>, </a:t>
            </a:r>
            <a:r>
              <a:rPr lang="uk-UA" sz="1600" b="1" dirty="0">
                <a:solidFill>
                  <a:srgbClr val="C00000"/>
                </a:solidFill>
              </a:rPr>
              <a:t>4 млн. м2 – відомчий</a:t>
            </a:r>
            <a:r>
              <a:rPr lang="uk-UA" sz="1600" b="1" dirty="0">
                <a:solidFill>
                  <a:srgbClr val="002060"/>
                </a:solidFill>
              </a:rPr>
              <a:t>, </a:t>
            </a:r>
            <a:r>
              <a:rPr lang="uk-UA" sz="1600" b="1" dirty="0">
                <a:solidFill>
                  <a:srgbClr val="C00000"/>
                </a:solidFill>
              </a:rPr>
              <a:t>3,3 млн. м2 – приватна забудова</a:t>
            </a:r>
            <a:r>
              <a:rPr lang="uk-UA" sz="1600" b="1" dirty="0">
                <a:solidFill>
                  <a:srgbClr val="002060"/>
                </a:solidFill>
              </a:rPr>
              <a:t> та лише </a:t>
            </a:r>
            <a:r>
              <a:rPr lang="uk-UA" sz="1600" b="1" dirty="0">
                <a:solidFill>
                  <a:srgbClr val="C00000"/>
                </a:solidFill>
              </a:rPr>
              <a:t>420 тис. м2 – ЖБК</a:t>
            </a:r>
            <a:r>
              <a:rPr lang="uk-UA" sz="1600" b="1" dirty="0">
                <a:solidFill>
                  <a:srgbClr val="002060"/>
                </a:solidFill>
              </a:rPr>
              <a:t>.</a:t>
            </a:r>
          </a:p>
        </p:txBody>
      </p:sp>
      <p:pic>
        <p:nvPicPr>
          <p:cNvPr id="18440" name="Picture 3"/>
          <p:cNvPicPr>
            <a:picLocks noChangeAspect="1" noChangeArrowheads="1"/>
          </p:cNvPicPr>
          <p:nvPr/>
        </p:nvPicPr>
        <p:blipFill>
          <a:blip r:embed="rId5"/>
          <a:srcRect/>
          <a:stretch>
            <a:fillRect/>
          </a:stretch>
        </p:blipFill>
        <p:spPr bwMode="auto">
          <a:xfrm>
            <a:off x="6762750" y="5084763"/>
            <a:ext cx="2201863" cy="1609725"/>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C:\Users\Alisa-TML\Desktop\Доклад для мэра\Безымянный-1.jpg"/>
          <p:cNvPicPr>
            <a:picLocks noChangeAspect="1" noChangeArrowheads="1"/>
          </p:cNvPicPr>
          <p:nvPr/>
        </p:nvPicPr>
        <p:blipFill>
          <a:blip r:embed="rId2"/>
          <a:srcRect/>
          <a:stretch>
            <a:fillRect/>
          </a:stretch>
        </p:blipFill>
        <p:spPr bwMode="auto">
          <a:xfrm>
            <a:off x="-36513" y="0"/>
            <a:ext cx="9180513" cy="6858000"/>
          </a:xfrm>
          <a:prstGeom prst="rect">
            <a:avLst/>
          </a:prstGeom>
          <a:noFill/>
          <a:ln w="9525">
            <a:noFill/>
            <a:miter lim="800000"/>
            <a:headEnd/>
            <a:tailEnd/>
          </a:ln>
        </p:spPr>
      </p:pic>
      <p:sp>
        <p:nvSpPr>
          <p:cNvPr id="19458" name="Заголовок 1"/>
          <p:cNvSpPr txBox="1">
            <a:spLocks/>
          </p:cNvSpPr>
          <p:nvPr/>
        </p:nvSpPr>
        <p:spPr bwMode="auto">
          <a:xfrm>
            <a:off x="1514475" y="338138"/>
            <a:ext cx="7172325" cy="1252537"/>
          </a:xfrm>
          <a:prstGeom prst="rect">
            <a:avLst/>
          </a:prstGeom>
          <a:noFill/>
          <a:ln w="9525">
            <a:noFill/>
            <a:miter lim="800000"/>
            <a:headEnd/>
            <a:tailEnd/>
          </a:ln>
        </p:spPr>
        <p:txBody>
          <a:bodyPr anchor="ctr"/>
          <a:lstStyle/>
          <a:p>
            <a:pPr algn="ctr"/>
            <a:r>
              <a:rPr lang="ru-RU" sz="3000" b="1">
                <a:solidFill>
                  <a:srgbClr val="002060"/>
                </a:solidFill>
                <a:latin typeface="Candara" pitchFamily="34" charset="0"/>
              </a:rPr>
              <a:t>Структура житлового фонда</a:t>
            </a:r>
          </a:p>
          <a:p>
            <a:pPr algn="ctr"/>
            <a:r>
              <a:rPr lang="ru-RU" sz="3000" b="1">
                <a:solidFill>
                  <a:srgbClr val="002060"/>
                </a:solidFill>
                <a:latin typeface="Candara" pitchFamily="34" charset="0"/>
              </a:rPr>
              <a:t>на 201</a:t>
            </a:r>
            <a:r>
              <a:rPr lang="ru-RU" sz="3000" b="1">
                <a:solidFill>
                  <a:srgbClr val="002060"/>
                </a:solidFill>
              </a:rPr>
              <a:t>8</a:t>
            </a:r>
            <a:r>
              <a:rPr lang="ru-RU" sz="3000" b="1">
                <a:solidFill>
                  <a:srgbClr val="002060"/>
                </a:solidFill>
                <a:latin typeface="Candara" pitchFamily="34" charset="0"/>
              </a:rPr>
              <a:t> рік (млн.кв.м)</a:t>
            </a:r>
          </a:p>
        </p:txBody>
      </p:sp>
      <p:graphicFrame>
        <p:nvGraphicFramePr>
          <p:cNvPr id="3" name="Объект 1"/>
          <p:cNvGraphicFramePr>
            <a:graphicFrameLocks/>
          </p:cNvGraphicFramePr>
          <p:nvPr/>
        </p:nvGraphicFramePr>
        <p:xfrm>
          <a:off x="438150" y="1958975"/>
          <a:ext cx="7816850" cy="5138738"/>
        </p:xfrm>
        <a:graphic>
          <a:graphicData uri="http://schemas.openxmlformats.org/drawingml/2006/chart">
            <c:chart xmlns:c="http://schemas.openxmlformats.org/drawingml/2006/chart" xmlns:r="http://schemas.openxmlformats.org/officeDocument/2006/relationships" r:id="rId3"/>
          </a:graphicData>
        </a:graphic>
      </p:graphicFrame>
      <p:sp>
        <p:nvSpPr>
          <p:cNvPr id="4" name="Скругленный прямоугольник 3"/>
          <p:cNvSpPr/>
          <p:nvPr/>
        </p:nvSpPr>
        <p:spPr>
          <a:xfrm>
            <a:off x="2843808" y="1575634"/>
            <a:ext cx="5712801" cy="1997382"/>
          </a:xfrm>
          <a:prstGeom prst="round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just">
              <a:defRPr/>
            </a:pPr>
            <a:r>
              <a:rPr lang="ru-RU" sz="1600" b="1">
                <a:solidFill>
                  <a:srgbClr val="002060"/>
                </a:solidFill>
                <a:cs typeface="Arial" charset="0"/>
              </a:rPr>
              <a:t>З початком приватизації першої квартири у місті, структура ЖФ значно змінилася, та станом </a:t>
            </a:r>
            <a:r>
              <a:rPr lang="ru-RU" sz="1600" b="1">
                <a:solidFill>
                  <a:srgbClr val="C00000"/>
                </a:solidFill>
                <a:cs typeface="Arial" charset="0"/>
              </a:rPr>
              <a:t>на 201</a:t>
            </a:r>
            <a:r>
              <a:rPr lang="uk-UA" sz="1600" b="1">
                <a:solidFill>
                  <a:srgbClr val="C00000"/>
                </a:solidFill>
                <a:latin typeface="Arial" charset="0"/>
                <a:cs typeface="Arial" charset="0"/>
              </a:rPr>
              <a:t>8</a:t>
            </a:r>
            <a:r>
              <a:rPr lang="ru-RU" sz="1600" b="1">
                <a:solidFill>
                  <a:srgbClr val="C00000"/>
                </a:solidFill>
                <a:cs typeface="Arial" charset="0"/>
              </a:rPr>
              <a:t> рік </a:t>
            </a:r>
            <a:r>
              <a:rPr lang="ru-RU" sz="1600" b="1">
                <a:solidFill>
                  <a:srgbClr val="002060"/>
                </a:solidFill>
                <a:cs typeface="Arial" charset="0"/>
              </a:rPr>
              <a:t>(крім збільшення на майже </a:t>
            </a:r>
            <a:r>
              <a:rPr lang="ru-RU" sz="1600" b="1">
                <a:solidFill>
                  <a:srgbClr val="C00000"/>
                </a:solidFill>
                <a:cs typeface="Arial" charset="0"/>
              </a:rPr>
              <a:t>500 тис. м</a:t>
            </a:r>
            <a:r>
              <a:rPr lang="uk-UA" sz="1600" b="1">
                <a:solidFill>
                  <a:srgbClr val="C00000"/>
                </a:solidFill>
                <a:cs typeface="Arial" charset="0"/>
              </a:rPr>
              <a:t>2</a:t>
            </a:r>
            <a:r>
              <a:rPr lang="uk-UA" sz="1600" b="1">
                <a:solidFill>
                  <a:srgbClr val="002060"/>
                </a:solidFill>
                <a:cs typeface="Arial" charset="0"/>
              </a:rPr>
              <a:t>)</a:t>
            </a:r>
            <a:r>
              <a:rPr lang="ru-RU" sz="1600" b="1">
                <a:solidFill>
                  <a:srgbClr val="002060"/>
                </a:solidFill>
                <a:cs typeface="Arial" charset="0"/>
              </a:rPr>
              <a:t> виглядає наступним чином:</a:t>
            </a:r>
            <a:endParaRPr lang="uk-UA" sz="1600" b="1">
              <a:solidFill>
                <a:srgbClr val="002060"/>
              </a:solidFill>
              <a:cs typeface="Arial" charset="0"/>
            </a:endParaRPr>
          </a:p>
          <a:p>
            <a:pPr algn="just">
              <a:defRPr/>
            </a:pPr>
            <a:r>
              <a:rPr lang="ru-RU" sz="1600" b="1">
                <a:solidFill>
                  <a:srgbClr val="C00000"/>
                </a:solidFill>
                <a:cs typeface="Arial" charset="0"/>
              </a:rPr>
              <a:t>10,</a:t>
            </a:r>
            <a:r>
              <a:rPr lang="uk-UA" sz="1600" b="1">
                <a:solidFill>
                  <a:srgbClr val="C00000"/>
                </a:solidFill>
                <a:latin typeface="Arial" charset="0"/>
                <a:cs typeface="Arial" charset="0"/>
              </a:rPr>
              <a:t>0</a:t>
            </a:r>
            <a:r>
              <a:rPr lang="ru-RU" sz="1600" b="1">
                <a:solidFill>
                  <a:srgbClr val="C00000"/>
                </a:solidFill>
                <a:cs typeface="Arial" charset="0"/>
              </a:rPr>
              <a:t> млн. м</a:t>
            </a:r>
            <a:r>
              <a:rPr lang="uk-UA" sz="1600" b="1">
                <a:solidFill>
                  <a:srgbClr val="C00000"/>
                </a:solidFill>
                <a:cs typeface="Arial" charset="0"/>
              </a:rPr>
              <a:t>2</a:t>
            </a:r>
            <a:r>
              <a:rPr lang="ru-RU" sz="1600" b="1">
                <a:solidFill>
                  <a:srgbClr val="C00000"/>
                </a:solidFill>
                <a:cs typeface="Arial" charset="0"/>
              </a:rPr>
              <a:t> </a:t>
            </a:r>
            <a:r>
              <a:rPr lang="ru-RU" sz="1600" b="1">
                <a:solidFill>
                  <a:srgbClr val="002060"/>
                </a:solidFill>
                <a:cs typeface="Arial" charset="0"/>
              </a:rPr>
              <a:t>–</a:t>
            </a:r>
            <a:r>
              <a:rPr lang="ru-RU" sz="1600" b="1">
                <a:solidFill>
                  <a:srgbClr val="C00000"/>
                </a:solidFill>
                <a:cs typeface="Arial" charset="0"/>
              </a:rPr>
              <a:t> спільної власності</a:t>
            </a:r>
            <a:r>
              <a:rPr lang="ru-RU" sz="1600" b="1">
                <a:solidFill>
                  <a:srgbClr val="002060"/>
                </a:solidFill>
                <a:cs typeface="Arial" charset="0"/>
              </a:rPr>
              <a:t>;</a:t>
            </a:r>
            <a:endParaRPr lang="uk-UA" sz="1600" b="1">
              <a:solidFill>
                <a:srgbClr val="002060"/>
              </a:solidFill>
              <a:cs typeface="Arial" charset="0"/>
            </a:endParaRPr>
          </a:p>
          <a:p>
            <a:pPr algn="just">
              <a:defRPr/>
            </a:pPr>
            <a:r>
              <a:rPr lang="ru-RU" sz="1600" b="1">
                <a:solidFill>
                  <a:srgbClr val="C00000"/>
                </a:solidFill>
                <a:cs typeface="Arial" charset="0"/>
              </a:rPr>
              <a:t>3,4 млн. м</a:t>
            </a:r>
            <a:r>
              <a:rPr lang="uk-UA" sz="1600" b="1">
                <a:solidFill>
                  <a:srgbClr val="C00000"/>
                </a:solidFill>
                <a:cs typeface="Arial" charset="0"/>
              </a:rPr>
              <a:t>2</a:t>
            </a:r>
            <a:r>
              <a:rPr lang="ru-RU" sz="1600" b="1">
                <a:solidFill>
                  <a:srgbClr val="C00000"/>
                </a:solidFill>
                <a:cs typeface="Arial" charset="0"/>
              </a:rPr>
              <a:t> </a:t>
            </a:r>
            <a:r>
              <a:rPr lang="ru-RU" sz="1600" b="1">
                <a:solidFill>
                  <a:srgbClr val="002060"/>
                </a:solidFill>
                <a:cs typeface="Arial" charset="0"/>
              </a:rPr>
              <a:t>–</a:t>
            </a:r>
            <a:r>
              <a:rPr lang="ru-RU" sz="1600" b="1">
                <a:solidFill>
                  <a:srgbClr val="C00000"/>
                </a:solidFill>
                <a:cs typeface="Arial" charset="0"/>
              </a:rPr>
              <a:t> приватна забудова</a:t>
            </a:r>
            <a:r>
              <a:rPr lang="ru-RU" sz="1600" b="1">
                <a:solidFill>
                  <a:srgbClr val="002060"/>
                </a:solidFill>
                <a:cs typeface="Arial" charset="0"/>
              </a:rPr>
              <a:t>;</a:t>
            </a:r>
            <a:endParaRPr lang="uk-UA" sz="1600" b="1">
              <a:solidFill>
                <a:srgbClr val="002060"/>
              </a:solidFill>
              <a:cs typeface="Arial" charset="0"/>
            </a:endParaRPr>
          </a:p>
          <a:p>
            <a:pPr algn="just">
              <a:defRPr/>
            </a:pPr>
            <a:r>
              <a:rPr lang="uk-UA" sz="1600" b="1">
                <a:solidFill>
                  <a:srgbClr val="C00000"/>
                </a:solidFill>
                <a:cs typeface="Arial" charset="0"/>
              </a:rPr>
              <a:t> </a:t>
            </a:r>
            <a:r>
              <a:rPr lang="uk-UA" sz="1600" b="1">
                <a:solidFill>
                  <a:srgbClr val="C00000"/>
                </a:solidFill>
                <a:latin typeface="Arial" charset="0"/>
                <a:cs typeface="Arial" charset="0"/>
              </a:rPr>
              <a:t>2,14</a:t>
            </a:r>
            <a:r>
              <a:rPr lang="uk-UA" sz="1600" b="1">
                <a:solidFill>
                  <a:srgbClr val="C00000"/>
                </a:solidFill>
                <a:cs typeface="Arial" charset="0"/>
              </a:rPr>
              <a:t> млн.м2 </a:t>
            </a:r>
            <a:r>
              <a:rPr lang="uk-UA" sz="1600" b="1">
                <a:solidFill>
                  <a:srgbClr val="002060"/>
                </a:solidFill>
                <a:cs typeface="Arial" charset="0"/>
              </a:rPr>
              <a:t>–</a:t>
            </a:r>
            <a:r>
              <a:rPr lang="uk-UA" sz="1600" b="1">
                <a:solidFill>
                  <a:srgbClr val="C00000"/>
                </a:solidFill>
                <a:cs typeface="Arial" charset="0"/>
              </a:rPr>
              <a:t> ОСББ</a:t>
            </a:r>
            <a:r>
              <a:rPr lang="uk-UA" sz="1600" b="1">
                <a:solidFill>
                  <a:srgbClr val="002060"/>
                </a:solidFill>
                <a:cs typeface="Arial" charset="0"/>
              </a:rPr>
              <a:t>;</a:t>
            </a:r>
          </a:p>
          <a:p>
            <a:pPr algn="just">
              <a:defRPr/>
            </a:pPr>
            <a:r>
              <a:rPr lang="ru-RU" sz="1600" b="1">
                <a:solidFill>
                  <a:srgbClr val="C00000"/>
                </a:solidFill>
                <a:cs typeface="Arial" charset="0"/>
              </a:rPr>
              <a:t>0,845 млн. </a:t>
            </a:r>
            <a:r>
              <a:rPr lang="uk-UA" sz="1600" b="1">
                <a:solidFill>
                  <a:srgbClr val="C00000"/>
                </a:solidFill>
                <a:cs typeface="Arial" charset="0"/>
              </a:rPr>
              <a:t>м2</a:t>
            </a:r>
            <a:r>
              <a:rPr lang="ru-RU" sz="1600" b="1">
                <a:solidFill>
                  <a:srgbClr val="002060"/>
                </a:solidFill>
                <a:cs typeface="Arial" charset="0"/>
              </a:rPr>
              <a:t> – </a:t>
            </a:r>
            <a:r>
              <a:rPr lang="ru-RU" sz="1600" b="1">
                <a:solidFill>
                  <a:srgbClr val="C00000"/>
                </a:solidFill>
                <a:cs typeface="Arial" charset="0"/>
              </a:rPr>
              <a:t>ЖБК</a:t>
            </a:r>
            <a:r>
              <a:rPr lang="uk-UA" sz="1600" b="1">
                <a:solidFill>
                  <a:srgbClr val="002060"/>
                </a:solidFill>
                <a:cs typeface="Arial" charset="0"/>
              </a:rPr>
              <a:t>.</a:t>
            </a:r>
          </a:p>
        </p:txBody>
      </p:sp>
      <p:pic>
        <p:nvPicPr>
          <p:cNvPr id="19463" name="Picture 3"/>
          <p:cNvPicPr>
            <a:picLocks noChangeAspect="1" noChangeArrowheads="1"/>
          </p:cNvPicPr>
          <p:nvPr/>
        </p:nvPicPr>
        <p:blipFill>
          <a:blip r:embed="rId4"/>
          <a:srcRect/>
          <a:stretch>
            <a:fillRect/>
          </a:stretch>
        </p:blipFill>
        <p:spPr bwMode="auto">
          <a:xfrm>
            <a:off x="6762750" y="5084763"/>
            <a:ext cx="2201863" cy="1609725"/>
          </a:xfrm>
          <a:prstGeom prst="rect">
            <a:avLst/>
          </a:prstGeom>
          <a:noFill/>
          <a:ln w="9525">
            <a:noFill/>
            <a:miter lim="800000"/>
            <a:headEnd/>
            <a:tailEnd/>
          </a:ln>
        </p:spPr>
      </p:pic>
      <p:pic>
        <p:nvPicPr>
          <p:cNvPr id="19464" name="Рисунок 3"/>
          <p:cNvPicPr>
            <a:picLocks noChangeAspect="1"/>
          </p:cNvPicPr>
          <p:nvPr/>
        </p:nvPicPr>
        <p:blipFill>
          <a:blip r:embed="rId5"/>
          <a:srcRect/>
          <a:stretch>
            <a:fillRect/>
          </a:stretch>
        </p:blipFill>
        <p:spPr bwMode="auto">
          <a:xfrm>
            <a:off x="323850" y="620713"/>
            <a:ext cx="1190625" cy="144780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C:\Users\Alisa-TML\Desktop\Доклад для мэра\Безымянный-1.jpg"/>
          <p:cNvPicPr>
            <a:picLocks noChangeAspect="1" noChangeArrowheads="1"/>
          </p:cNvPicPr>
          <p:nvPr/>
        </p:nvPicPr>
        <p:blipFill>
          <a:blip r:embed="rId2"/>
          <a:srcRect/>
          <a:stretch>
            <a:fillRect/>
          </a:stretch>
        </p:blipFill>
        <p:spPr bwMode="auto">
          <a:xfrm>
            <a:off x="-39688" y="0"/>
            <a:ext cx="9180513" cy="6858000"/>
          </a:xfrm>
          <a:prstGeom prst="rect">
            <a:avLst/>
          </a:prstGeom>
          <a:noFill/>
          <a:ln w="9525">
            <a:noFill/>
            <a:miter lim="800000"/>
            <a:headEnd/>
            <a:tailEnd/>
          </a:ln>
        </p:spPr>
      </p:pic>
      <p:pic>
        <p:nvPicPr>
          <p:cNvPr id="3" name="Рисунок 2"/>
          <p:cNvPicPr>
            <a:picLocks noChangeAspect="1"/>
          </p:cNvPicPr>
          <p:nvPr/>
        </p:nvPicPr>
        <p:blipFill>
          <a:blip r:embed="rId3"/>
          <a:srcRect/>
          <a:stretch>
            <a:fillRect/>
          </a:stretch>
        </p:blipFill>
        <p:spPr bwMode="auto">
          <a:xfrm>
            <a:off x="4721225" y="1474788"/>
            <a:ext cx="4171950" cy="5219700"/>
          </a:xfrm>
          <a:prstGeom prst="rect">
            <a:avLst/>
          </a:prstGeom>
          <a:noFill/>
          <a:ln w="9525">
            <a:noFill/>
            <a:miter lim="800000"/>
            <a:headEnd/>
            <a:tailEnd/>
          </a:ln>
        </p:spPr>
      </p:pic>
      <p:sp>
        <p:nvSpPr>
          <p:cNvPr id="8" name="Заголовок 1"/>
          <p:cNvSpPr>
            <a:spLocks noGrp="1"/>
          </p:cNvSpPr>
          <p:nvPr>
            <p:ph type="title" idx="4294967295"/>
          </p:nvPr>
        </p:nvSpPr>
        <p:spPr>
          <a:xfrm>
            <a:off x="1320800" y="338138"/>
            <a:ext cx="7427913" cy="1252537"/>
          </a:xfrm>
        </p:spPr>
        <p:txBody>
          <a:bodyPr rtlCol="0">
            <a:noAutofit/>
          </a:bodyPr>
          <a:lstStyle/>
          <a:p>
            <a:pPr eaLnBrk="1" fontAlgn="auto" hangingPunct="1">
              <a:spcAft>
                <a:spcPts val="0"/>
              </a:spcAft>
              <a:defRPr/>
            </a:pPr>
            <a:r>
              <a:rPr lang="ru-RU" sz="2800" b="1" dirty="0">
                <a:solidFill>
                  <a:srgbClr val="002060"/>
                </a:solidFill>
                <a:latin typeface="+mn-lt"/>
              </a:rPr>
              <a:t>Право </a:t>
            </a:r>
            <a:r>
              <a:rPr lang="ru-RU" sz="2800" b="1" dirty="0" err="1">
                <a:solidFill>
                  <a:srgbClr val="002060"/>
                </a:solidFill>
                <a:latin typeface="+mn-lt"/>
              </a:rPr>
              <a:t>власності</a:t>
            </a:r>
            <a:r>
              <a:rPr lang="ru-RU" sz="2800" b="1" dirty="0">
                <a:solidFill>
                  <a:srgbClr val="002060"/>
                </a:solidFill>
                <a:latin typeface="+mn-lt"/>
              </a:rPr>
              <a:t> на квартиру є </a:t>
            </a:r>
            <a:r>
              <a:rPr lang="ru-RU" sz="2800" b="1" dirty="0" err="1">
                <a:solidFill>
                  <a:srgbClr val="002060"/>
                </a:solidFill>
                <a:latin typeface="+mn-lt"/>
              </a:rPr>
              <a:t>визначальним</a:t>
            </a:r>
            <a:r>
              <a:rPr lang="ru-RU" sz="2800" b="1" dirty="0">
                <a:solidFill>
                  <a:srgbClr val="002060"/>
                </a:solidFill>
                <a:latin typeface="+mn-lt"/>
              </a:rPr>
              <a:t>, а право </a:t>
            </a:r>
            <a:r>
              <a:rPr lang="ru-RU" sz="2800" b="1" dirty="0" err="1">
                <a:solidFill>
                  <a:srgbClr val="002060"/>
                </a:solidFill>
                <a:latin typeface="+mn-lt"/>
              </a:rPr>
              <a:t>власності</a:t>
            </a:r>
            <a:r>
              <a:rPr lang="ru-RU" sz="2800" b="1" dirty="0">
                <a:solidFill>
                  <a:srgbClr val="002060"/>
                </a:solidFill>
                <a:latin typeface="+mn-lt"/>
              </a:rPr>
              <a:t> на </a:t>
            </a:r>
            <a:r>
              <a:rPr lang="ru-RU" sz="2800" b="1" dirty="0" err="1">
                <a:solidFill>
                  <a:srgbClr val="002060"/>
                </a:solidFill>
                <a:latin typeface="+mn-lt"/>
              </a:rPr>
              <a:t>спільне</a:t>
            </a:r>
            <a:r>
              <a:rPr lang="ru-RU" sz="2800" b="1" dirty="0">
                <a:solidFill>
                  <a:srgbClr val="002060"/>
                </a:solidFill>
                <a:latin typeface="+mn-lt"/>
              </a:rPr>
              <a:t> </a:t>
            </a:r>
            <a:r>
              <a:rPr lang="ru-RU" sz="2800" b="1" dirty="0" err="1">
                <a:solidFill>
                  <a:srgbClr val="002060"/>
                </a:solidFill>
                <a:latin typeface="+mn-lt"/>
              </a:rPr>
              <a:t>майно</a:t>
            </a:r>
            <a:r>
              <a:rPr lang="ru-RU" sz="2800" b="1" dirty="0">
                <a:solidFill>
                  <a:srgbClr val="002060"/>
                </a:solidFill>
                <a:latin typeface="+mn-lt"/>
              </a:rPr>
              <a:t> </a:t>
            </a:r>
            <a:r>
              <a:rPr lang="ru-RU" sz="2800" b="1" dirty="0" err="1">
                <a:solidFill>
                  <a:srgbClr val="002060"/>
                </a:solidFill>
                <a:latin typeface="+mn-lt"/>
              </a:rPr>
              <a:t>будинку</a:t>
            </a:r>
            <a:r>
              <a:rPr lang="ru-RU" sz="2800" b="1" dirty="0">
                <a:solidFill>
                  <a:srgbClr val="002060"/>
                </a:solidFill>
                <a:latin typeface="+mn-lt"/>
              </a:rPr>
              <a:t> – </a:t>
            </a:r>
            <a:r>
              <a:rPr lang="ru-RU" sz="2800" b="1" dirty="0" err="1">
                <a:solidFill>
                  <a:srgbClr val="002060"/>
                </a:solidFill>
                <a:latin typeface="+mn-lt"/>
              </a:rPr>
              <a:t>похідне</a:t>
            </a:r>
            <a:r>
              <a:rPr lang="ru-RU" sz="2800" b="1" dirty="0">
                <a:solidFill>
                  <a:srgbClr val="002060"/>
                </a:solidFill>
                <a:latin typeface="+mn-lt"/>
              </a:rPr>
              <a:t> </a:t>
            </a:r>
            <a:r>
              <a:rPr lang="ru-RU" sz="2800" b="1" dirty="0" err="1">
                <a:solidFill>
                  <a:srgbClr val="002060"/>
                </a:solidFill>
                <a:latin typeface="+mn-lt"/>
              </a:rPr>
              <a:t>від</a:t>
            </a:r>
            <a:r>
              <a:rPr lang="ru-RU" sz="2800" b="1" dirty="0">
                <a:solidFill>
                  <a:srgbClr val="002060"/>
                </a:solidFill>
                <a:latin typeface="+mn-lt"/>
              </a:rPr>
              <a:t> </a:t>
            </a:r>
            <a:r>
              <a:rPr lang="ru-RU" sz="2800" b="1" dirty="0" err="1">
                <a:solidFill>
                  <a:srgbClr val="002060"/>
                </a:solidFill>
                <a:latin typeface="+mn-lt"/>
              </a:rPr>
              <a:t>нього</a:t>
            </a:r>
            <a:r>
              <a:rPr lang="ru-RU" sz="2800" b="1" dirty="0">
                <a:solidFill>
                  <a:srgbClr val="002060"/>
                </a:solidFill>
                <a:latin typeface="+mn-lt"/>
              </a:rPr>
              <a:t>. </a:t>
            </a:r>
            <a:endParaRPr lang="uk-UA" sz="2800" b="1" dirty="0">
              <a:solidFill>
                <a:srgbClr val="002060"/>
              </a:solidFill>
              <a:latin typeface="+mn-lt"/>
            </a:endParaRPr>
          </a:p>
        </p:txBody>
      </p:sp>
      <p:sp>
        <p:nvSpPr>
          <p:cNvPr id="6" name="Скругленный прямоугольник 5"/>
          <p:cNvSpPr/>
          <p:nvPr/>
        </p:nvSpPr>
        <p:spPr>
          <a:xfrm>
            <a:off x="245823" y="2068513"/>
            <a:ext cx="4398185" cy="4625975"/>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just">
              <a:defRPr/>
            </a:pPr>
            <a:r>
              <a:rPr lang="ru-RU" sz="1400" b="1" dirty="0" err="1">
                <a:solidFill>
                  <a:srgbClr val="002060"/>
                </a:solidFill>
              </a:rPr>
              <a:t>Поняття</a:t>
            </a:r>
            <a:r>
              <a:rPr lang="ru-RU" sz="1400" b="1" dirty="0">
                <a:solidFill>
                  <a:srgbClr val="002060"/>
                </a:solidFill>
              </a:rPr>
              <a:t> «</a:t>
            </a:r>
            <a:r>
              <a:rPr lang="ru-RU" sz="1400" b="1" dirty="0" err="1">
                <a:solidFill>
                  <a:srgbClr val="002060"/>
                </a:solidFill>
              </a:rPr>
              <a:t>співвласники</a:t>
            </a:r>
            <a:r>
              <a:rPr lang="ru-RU" sz="1400" b="1" dirty="0">
                <a:solidFill>
                  <a:srgbClr val="002060"/>
                </a:solidFill>
              </a:rPr>
              <a:t>» остаточно </a:t>
            </a:r>
            <a:r>
              <a:rPr lang="ru-RU" sz="1400" b="1" dirty="0" err="1">
                <a:solidFill>
                  <a:srgbClr val="002060"/>
                </a:solidFill>
              </a:rPr>
              <a:t>закріпив</a:t>
            </a:r>
            <a:r>
              <a:rPr lang="ru-RU" sz="1400" b="1" dirty="0">
                <a:solidFill>
                  <a:srgbClr val="002060"/>
                </a:solidFill>
              </a:rPr>
              <a:t> </a:t>
            </a:r>
            <a:r>
              <a:rPr lang="ru-RU" sz="1400" b="1" dirty="0">
                <a:solidFill>
                  <a:srgbClr val="C00000"/>
                </a:solidFill>
              </a:rPr>
              <a:t>Закон </a:t>
            </a:r>
            <a:r>
              <a:rPr lang="ru-RU" sz="1400" b="1" dirty="0" err="1">
                <a:solidFill>
                  <a:srgbClr val="C00000"/>
                </a:solidFill>
              </a:rPr>
              <a:t>України</a:t>
            </a:r>
            <a:r>
              <a:rPr lang="ru-RU" sz="1400" b="1" dirty="0">
                <a:solidFill>
                  <a:srgbClr val="C00000"/>
                </a:solidFill>
              </a:rPr>
              <a:t> «Про </a:t>
            </a:r>
            <a:r>
              <a:rPr lang="ru-RU" sz="1400" b="1" dirty="0" err="1">
                <a:solidFill>
                  <a:srgbClr val="C00000"/>
                </a:solidFill>
              </a:rPr>
              <a:t>особливості</a:t>
            </a:r>
            <a:r>
              <a:rPr lang="ru-RU" sz="1400" b="1" dirty="0">
                <a:solidFill>
                  <a:srgbClr val="C00000"/>
                </a:solidFill>
              </a:rPr>
              <a:t> </a:t>
            </a:r>
            <a:r>
              <a:rPr lang="ru-RU" sz="1400" b="1" dirty="0" err="1">
                <a:solidFill>
                  <a:srgbClr val="C00000"/>
                </a:solidFill>
              </a:rPr>
              <a:t>здійснення</a:t>
            </a:r>
            <a:r>
              <a:rPr lang="ru-RU" sz="1400" b="1" dirty="0">
                <a:solidFill>
                  <a:srgbClr val="C00000"/>
                </a:solidFill>
              </a:rPr>
              <a:t> права </a:t>
            </a:r>
            <a:r>
              <a:rPr lang="ru-RU" sz="1400" b="1" dirty="0" err="1">
                <a:solidFill>
                  <a:srgbClr val="C00000"/>
                </a:solidFill>
              </a:rPr>
              <a:t>власності</a:t>
            </a:r>
            <a:r>
              <a:rPr lang="ru-RU" sz="1400" b="1" dirty="0">
                <a:solidFill>
                  <a:srgbClr val="C00000"/>
                </a:solidFill>
              </a:rPr>
              <a:t> у </a:t>
            </a:r>
            <a:r>
              <a:rPr lang="ru-RU" sz="1400" b="1" dirty="0" err="1">
                <a:solidFill>
                  <a:srgbClr val="C00000"/>
                </a:solidFill>
              </a:rPr>
              <a:t>багатоквартирного</a:t>
            </a:r>
            <a:r>
              <a:rPr lang="ru-RU" sz="1400" b="1" dirty="0">
                <a:solidFill>
                  <a:srgbClr val="C00000"/>
                </a:solidFill>
              </a:rPr>
              <a:t> </a:t>
            </a:r>
            <a:r>
              <a:rPr lang="ru-RU" sz="1400" b="1" dirty="0" err="1">
                <a:solidFill>
                  <a:srgbClr val="C00000"/>
                </a:solidFill>
              </a:rPr>
              <a:t>будинку</a:t>
            </a:r>
            <a:r>
              <a:rPr lang="ru-RU" sz="1400" b="1" dirty="0">
                <a:solidFill>
                  <a:srgbClr val="C00000"/>
                </a:solidFill>
              </a:rPr>
              <a:t>»</a:t>
            </a:r>
            <a:r>
              <a:rPr lang="ru-RU" sz="1400" b="1" dirty="0">
                <a:solidFill>
                  <a:srgbClr val="002060"/>
                </a:solidFill>
              </a:rPr>
              <a:t>.</a:t>
            </a:r>
            <a:endParaRPr lang="uk-UA" sz="1400" b="1" dirty="0">
              <a:solidFill>
                <a:srgbClr val="002060"/>
              </a:solidFill>
            </a:endParaRPr>
          </a:p>
          <a:p>
            <a:pPr algn="just">
              <a:defRPr/>
            </a:pPr>
            <a:r>
              <a:rPr lang="uk-UA" sz="1400" b="1" dirty="0">
                <a:solidFill>
                  <a:srgbClr val="002060"/>
                </a:solidFill>
              </a:rPr>
              <a:t>При цьому </a:t>
            </a:r>
            <a:r>
              <a:rPr lang="uk-UA" sz="1400" b="1" dirty="0">
                <a:solidFill>
                  <a:srgbClr val="C00000"/>
                </a:solidFill>
              </a:rPr>
              <a:t>кожний співвласник несе зобов’язання щодо належного утримання, експлуатації, реконструкції, реставрації, поточного і капітального ремонтів, технічного переоснащення спільного майна багатоквартирного будинку</a:t>
            </a:r>
            <a:r>
              <a:rPr lang="uk-UA" sz="1400" b="1" dirty="0">
                <a:solidFill>
                  <a:srgbClr val="002060"/>
                </a:solidFill>
              </a:rPr>
              <a:t>.</a:t>
            </a:r>
          </a:p>
          <a:p>
            <a:pPr algn="just">
              <a:defRPr/>
            </a:pPr>
            <a:r>
              <a:rPr lang="uk-UA" sz="1400" b="1" dirty="0">
                <a:solidFill>
                  <a:srgbClr val="002060"/>
                </a:solidFill>
              </a:rPr>
              <a:t>Враховуючи ці поняття, </a:t>
            </a:r>
            <a:r>
              <a:rPr lang="uk-UA" sz="1400" b="1" dirty="0">
                <a:solidFill>
                  <a:srgbClr val="C00000"/>
                </a:solidFill>
              </a:rPr>
              <a:t>у місті відсутній комунальний або державний житловий фонд</a:t>
            </a:r>
            <a:r>
              <a:rPr lang="uk-UA" sz="1400" b="1" dirty="0">
                <a:solidFill>
                  <a:srgbClr val="002060"/>
                </a:solidFill>
              </a:rPr>
              <a:t>, а отже – обов’язок ОМС щодо стовідсоткового фінансування його капітальних ремонтів.</a:t>
            </a:r>
          </a:p>
          <a:p>
            <a:pPr algn="just">
              <a:defRPr/>
            </a:pPr>
            <a:r>
              <a:rPr lang="uk-UA" sz="1400" b="1" dirty="0">
                <a:solidFill>
                  <a:srgbClr val="002060"/>
                </a:solidFill>
              </a:rPr>
              <a:t>А зважаючи на те, що </a:t>
            </a:r>
            <a:r>
              <a:rPr lang="uk-UA" sz="1400" b="1" dirty="0">
                <a:solidFill>
                  <a:srgbClr val="C00000"/>
                </a:solidFill>
              </a:rPr>
              <a:t>97% квартир у багатоквартирних житлових будинках приватизовано</a:t>
            </a:r>
            <a:r>
              <a:rPr lang="uk-UA" sz="1400" b="1" dirty="0">
                <a:solidFill>
                  <a:srgbClr val="002060"/>
                </a:solidFill>
              </a:rPr>
              <a:t>, відсоток обов’язкової участі територіальної громади міста в ремонтах ЖФ, як власника неприватизованих квартир, є мінімальним.</a:t>
            </a:r>
          </a:p>
        </p:txBody>
      </p:sp>
      <p:pic>
        <p:nvPicPr>
          <p:cNvPr id="20487" name="Picture 3"/>
          <p:cNvPicPr>
            <a:picLocks noChangeAspect="1" noChangeArrowheads="1"/>
          </p:cNvPicPr>
          <p:nvPr/>
        </p:nvPicPr>
        <p:blipFill>
          <a:blip r:embed="rId4"/>
          <a:srcRect/>
          <a:stretch>
            <a:fillRect/>
          </a:stretch>
        </p:blipFill>
        <p:spPr bwMode="auto">
          <a:xfrm>
            <a:off x="6762750" y="5084763"/>
            <a:ext cx="2201863" cy="1609725"/>
          </a:xfrm>
          <a:prstGeom prst="rect">
            <a:avLst/>
          </a:prstGeom>
          <a:noFill/>
          <a:ln w="9525">
            <a:noFill/>
            <a:miter lim="800000"/>
            <a:headEnd/>
            <a:tailEnd/>
          </a:ln>
        </p:spPr>
      </p:pic>
      <p:pic>
        <p:nvPicPr>
          <p:cNvPr id="20488" name="Рисунок 3"/>
          <p:cNvPicPr>
            <a:picLocks noChangeAspect="1"/>
          </p:cNvPicPr>
          <p:nvPr/>
        </p:nvPicPr>
        <p:blipFill>
          <a:blip r:embed="rId5"/>
          <a:srcRect/>
          <a:stretch>
            <a:fillRect/>
          </a:stretch>
        </p:blipFill>
        <p:spPr bwMode="auto">
          <a:xfrm>
            <a:off x="323850" y="620713"/>
            <a:ext cx="1190625" cy="144780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C:\Users\Alisa-TML\Desktop\Доклад для мэра\Безымянный-1.jpg"/>
          <p:cNvPicPr>
            <a:picLocks noChangeAspect="1" noChangeArrowheads="1"/>
          </p:cNvPicPr>
          <p:nvPr/>
        </p:nvPicPr>
        <p:blipFill>
          <a:blip r:embed="rId2"/>
          <a:srcRect/>
          <a:stretch>
            <a:fillRect/>
          </a:stretch>
        </p:blipFill>
        <p:spPr bwMode="auto">
          <a:xfrm>
            <a:off x="-36513" y="0"/>
            <a:ext cx="9180513" cy="6858000"/>
          </a:xfrm>
          <a:prstGeom prst="rect">
            <a:avLst/>
          </a:prstGeom>
          <a:noFill/>
          <a:ln w="9525">
            <a:noFill/>
            <a:miter lim="800000"/>
            <a:headEnd/>
            <a:tailEnd/>
          </a:ln>
        </p:spPr>
      </p:pic>
      <p:sp>
        <p:nvSpPr>
          <p:cNvPr id="2" name="Заголовок 1"/>
          <p:cNvSpPr>
            <a:spLocks noGrp="1"/>
          </p:cNvSpPr>
          <p:nvPr>
            <p:ph type="title" idx="4294967295"/>
          </p:nvPr>
        </p:nvSpPr>
        <p:spPr>
          <a:xfrm>
            <a:off x="1514475" y="338138"/>
            <a:ext cx="7172325" cy="1252537"/>
          </a:xfrm>
        </p:spPr>
        <p:txBody>
          <a:bodyPr rtlCol="0">
            <a:noAutofit/>
          </a:bodyPr>
          <a:lstStyle/>
          <a:p>
            <a:pPr eaLnBrk="1" fontAlgn="auto" hangingPunct="1">
              <a:spcAft>
                <a:spcPts val="0"/>
              </a:spcAft>
              <a:defRPr/>
            </a:pPr>
            <a:r>
              <a:rPr lang="ru-RU" sz="3000" b="1" dirty="0" err="1" smtClean="0">
                <a:solidFill>
                  <a:srgbClr val="002060"/>
                </a:solidFill>
                <a:latin typeface="+mn-lt"/>
              </a:rPr>
              <a:t>Необхідність</a:t>
            </a:r>
            <a:r>
              <a:rPr lang="ru-RU" sz="3000" b="1" dirty="0" smtClean="0">
                <a:solidFill>
                  <a:srgbClr val="002060"/>
                </a:solidFill>
                <a:latin typeface="+mn-lt"/>
              </a:rPr>
              <a:t> </a:t>
            </a:r>
            <a:r>
              <a:rPr lang="ru-RU" sz="3000" b="1" dirty="0" err="1" smtClean="0">
                <a:solidFill>
                  <a:srgbClr val="002060"/>
                </a:solidFill>
                <a:latin typeface="+mn-lt"/>
              </a:rPr>
              <a:t>програм</a:t>
            </a:r>
            <a:r>
              <a:rPr lang="ru-RU" sz="3000" b="1" dirty="0" smtClean="0">
                <a:solidFill>
                  <a:srgbClr val="002060"/>
                </a:solidFill>
                <a:latin typeface="+mn-lt"/>
              </a:rPr>
              <a:t>, </a:t>
            </a:r>
            <a:r>
              <a:rPr lang="ru-RU" sz="3000" b="1" dirty="0" err="1" smtClean="0">
                <a:solidFill>
                  <a:srgbClr val="002060"/>
                </a:solidFill>
                <a:latin typeface="+mn-lt"/>
              </a:rPr>
              <a:t>спрямованих</a:t>
            </a:r>
            <a:r>
              <a:rPr lang="ru-RU" sz="3000" b="1" dirty="0" smtClean="0">
                <a:solidFill>
                  <a:srgbClr val="002060"/>
                </a:solidFill>
                <a:latin typeface="+mn-lt"/>
              </a:rPr>
              <a:t> </a:t>
            </a:r>
            <a:r>
              <a:rPr lang="ru-RU" sz="3000" b="1" dirty="0">
                <a:solidFill>
                  <a:srgbClr val="002060"/>
                </a:solidFill>
                <a:latin typeface="+mn-lt"/>
              </a:rPr>
              <a:t>на </a:t>
            </a:r>
            <a:r>
              <a:rPr lang="ru-RU" sz="3000" b="1" dirty="0" err="1">
                <a:solidFill>
                  <a:srgbClr val="002060"/>
                </a:solidFill>
                <a:latin typeface="+mn-lt"/>
              </a:rPr>
              <a:t>надання</a:t>
            </a:r>
            <a:r>
              <a:rPr lang="ru-RU" sz="3000" b="1" dirty="0">
                <a:solidFill>
                  <a:srgbClr val="002060"/>
                </a:solidFill>
                <a:latin typeface="+mn-lt"/>
              </a:rPr>
              <a:t> </a:t>
            </a:r>
            <a:r>
              <a:rPr lang="ru-RU" sz="3000" b="1" dirty="0" err="1">
                <a:solidFill>
                  <a:srgbClr val="002060"/>
                </a:solidFill>
                <a:latin typeface="+mn-lt"/>
              </a:rPr>
              <a:t>допомоги</a:t>
            </a:r>
            <a:r>
              <a:rPr lang="ru-RU" sz="3000" b="1" dirty="0">
                <a:solidFill>
                  <a:srgbClr val="002060"/>
                </a:solidFill>
                <a:latin typeface="+mn-lt"/>
              </a:rPr>
              <a:t> в </a:t>
            </a:r>
            <a:r>
              <a:rPr lang="ru-RU" sz="3000" b="1" dirty="0" err="1" smtClean="0">
                <a:solidFill>
                  <a:srgbClr val="002060"/>
                </a:solidFill>
                <a:latin typeface="+mn-lt"/>
              </a:rPr>
              <a:t>утриманні</a:t>
            </a:r>
            <a:r>
              <a:rPr lang="ru-RU" sz="3000" b="1" dirty="0" smtClean="0">
                <a:solidFill>
                  <a:srgbClr val="002060"/>
                </a:solidFill>
                <a:latin typeface="+mn-lt"/>
              </a:rPr>
              <a:t> </a:t>
            </a:r>
            <a:r>
              <a:rPr lang="ru-RU" sz="3000" b="1" dirty="0" err="1">
                <a:solidFill>
                  <a:srgbClr val="002060"/>
                </a:solidFill>
                <a:latin typeface="+mn-lt"/>
              </a:rPr>
              <a:t>будинків</a:t>
            </a:r>
            <a:endParaRPr lang="uk-UA" sz="3000" b="1" dirty="0">
              <a:solidFill>
                <a:srgbClr val="002060"/>
              </a:solidFill>
              <a:latin typeface="+mn-lt"/>
            </a:endParaRPr>
          </a:p>
        </p:txBody>
      </p:sp>
      <p:pic>
        <p:nvPicPr>
          <p:cNvPr id="3" name="Рисунок 2"/>
          <p:cNvPicPr>
            <a:picLocks noChangeAspect="1"/>
          </p:cNvPicPr>
          <p:nvPr/>
        </p:nvPicPr>
        <p:blipFill>
          <a:blip r:embed="rId3">
            <a:extLst/>
          </a:blip>
          <a:stretch>
            <a:fillRect/>
          </a:stretch>
        </p:blipFill>
        <p:spPr>
          <a:xfrm>
            <a:off x="809933" y="1579146"/>
            <a:ext cx="3420000" cy="192186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Скругленный прямоугольник 7"/>
          <p:cNvSpPr/>
          <p:nvPr/>
        </p:nvSpPr>
        <p:spPr>
          <a:xfrm>
            <a:off x="323850" y="3645024"/>
            <a:ext cx="4392166" cy="304946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just">
              <a:defRPr/>
            </a:pPr>
            <a:r>
              <a:rPr lang="uk-UA" sz="1400" b="1" dirty="0">
                <a:solidFill>
                  <a:srgbClr val="C00000"/>
                </a:solidFill>
              </a:rPr>
              <a:t>З огляду на рівень доходів громадян, остаточне перенесення всіх видатків з утримання належного їм майна видається передчасним. </a:t>
            </a:r>
            <a:r>
              <a:rPr lang="uk-UA" sz="1400" b="1" dirty="0">
                <a:solidFill>
                  <a:srgbClr val="002060"/>
                </a:solidFill>
              </a:rPr>
              <a:t>Значна частина громадян </a:t>
            </a:r>
            <a:r>
              <a:rPr lang="uk-UA" sz="1400" b="1" dirty="0">
                <a:solidFill>
                  <a:srgbClr val="C00000"/>
                </a:solidFill>
              </a:rPr>
              <a:t>не готова</a:t>
            </a:r>
            <a:r>
              <a:rPr lang="uk-UA" sz="1400" b="1" dirty="0">
                <a:solidFill>
                  <a:srgbClr val="002060"/>
                </a:solidFill>
              </a:rPr>
              <a:t> до цього ні  </a:t>
            </a:r>
            <a:r>
              <a:rPr lang="uk-UA" sz="1400" b="1" dirty="0">
                <a:solidFill>
                  <a:srgbClr val="C00000"/>
                </a:solidFill>
              </a:rPr>
              <a:t>фінансово</a:t>
            </a:r>
            <a:r>
              <a:rPr lang="uk-UA" sz="1400" b="1" dirty="0">
                <a:solidFill>
                  <a:srgbClr val="002060"/>
                </a:solidFill>
              </a:rPr>
              <a:t>, ні морально. </a:t>
            </a:r>
          </a:p>
          <a:p>
            <a:pPr algn="just">
              <a:defRPr/>
            </a:pPr>
            <a:r>
              <a:rPr lang="uk-UA" sz="1400" b="1" dirty="0">
                <a:solidFill>
                  <a:srgbClr val="002060"/>
                </a:solidFill>
              </a:rPr>
              <a:t>Розуміючи це та ураховуючи, що оплатити вартість більшості необхідних робіт співвласники багатоквартирних будинків не в змозі,  </a:t>
            </a:r>
            <a:r>
              <a:rPr lang="uk-UA" sz="1400" b="1" dirty="0">
                <a:solidFill>
                  <a:srgbClr val="C00000"/>
                </a:solidFill>
              </a:rPr>
              <a:t>у місті постійно </a:t>
            </a:r>
            <a:r>
              <a:rPr lang="uk-UA" sz="1400" b="1" dirty="0" err="1">
                <a:solidFill>
                  <a:srgbClr val="C00000"/>
                </a:solidFill>
              </a:rPr>
              <a:t>ініціюються</a:t>
            </a:r>
            <a:r>
              <a:rPr lang="uk-UA" sz="1400" b="1" dirty="0">
                <a:solidFill>
                  <a:srgbClr val="C00000"/>
                </a:solidFill>
              </a:rPr>
              <a:t> різноманітні Програми, спрямовані на надання допомоги в утримання будинків</a:t>
            </a:r>
            <a:r>
              <a:rPr lang="uk-UA" sz="1400" b="1" dirty="0">
                <a:solidFill>
                  <a:srgbClr val="002060"/>
                </a:solidFill>
              </a:rPr>
              <a:t> (фінансуванні капітальних ремонтів житлового фонду, впровадження енергозберігаючих заходів, тощо).</a:t>
            </a:r>
          </a:p>
        </p:txBody>
      </p:sp>
      <p:pic>
        <p:nvPicPr>
          <p:cNvPr id="21511" name="Рисунок 3"/>
          <p:cNvPicPr>
            <a:picLocks noChangeAspect="1"/>
          </p:cNvPicPr>
          <p:nvPr/>
        </p:nvPicPr>
        <p:blipFill>
          <a:blip r:embed="rId4"/>
          <a:srcRect/>
          <a:stretch>
            <a:fillRect/>
          </a:stretch>
        </p:blipFill>
        <p:spPr bwMode="auto">
          <a:xfrm>
            <a:off x="323850" y="620713"/>
            <a:ext cx="1190625" cy="1447800"/>
          </a:xfrm>
          <a:prstGeom prst="rect">
            <a:avLst/>
          </a:prstGeom>
          <a:noFill/>
          <a:ln w="9525">
            <a:noFill/>
            <a:miter lim="800000"/>
            <a:headEnd/>
            <a:tailEnd/>
          </a:ln>
        </p:spPr>
      </p:pic>
      <p:pic>
        <p:nvPicPr>
          <p:cNvPr id="4" name="Рисунок 3"/>
          <p:cNvPicPr>
            <a:picLocks noChangeAspect="1"/>
          </p:cNvPicPr>
          <p:nvPr/>
        </p:nvPicPr>
        <p:blipFill>
          <a:blip r:embed="rId5" cstate="print">
            <a:extLst/>
          </a:blip>
          <a:stretch>
            <a:fillRect/>
          </a:stretch>
        </p:blipFill>
        <p:spPr>
          <a:xfrm>
            <a:off x="4860352" y="1521915"/>
            <a:ext cx="2880000" cy="399531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Рисунок 4"/>
          <p:cNvPicPr>
            <a:picLocks noChangeAspect="1"/>
          </p:cNvPicPr>
          <p:nvPr/>
        </p:nvPicPr>
        <p:blipFill>
          <a:blip r:embed="rId6" cstate="print">
            <a:extLst/>
          </a:blip>
          <a:stretch>
            <a:fillRect/>
          </a:stretch>
        </p:blipFill>
        <p:spPr>
          <a:xfrm rot="1020000">
            <a:off x="5381170" y="2052283"/>
            <a:ext cx="2880000" cy="399531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Рисунок 5"/>
          <p:cNvPicPr>
            <a:picLocks noChangeAspect="1"/>
          </p:cNvPicPr>
          <p:nvPr/>
        </p:nvPicPr>
        <p:blipFill>
          <a:blip r:embed="rId7" cstate="print">
            <a:extLst/>
          </a:blip>
          <a:stretch>
            <a:fillRect/>
          </a:stretch>
        </p:blipFill>
        <p:spPr>
          <a:xfrm rot="480000">
            <a:off x="5124039" y="1771439"/>
            <a:ext cx="2880000" cy="399531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1515" name="Picture 3"/>
          <p:cNvPicPr>
            <a:picLocks noChangeAspect="1" noChangeArrowheads="1"/>
          </p:cNvPicPr>
          <p:nvPr/>
        </p:nvPicPr>
        <p:blipFill>
          <a:blip r:embed="rId8"/>
          <a:srcRect/>
          <a:stretch>
            <a:fillRect/>
          </a:stretch>
        </p:blipFill>
        <p:spPr bwMode="auto">
          <a:xfrm>
            <a:off x="6762750" y="5084763"/>
            <a:ext cx="2201863" cy="1609725"/>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C:\Users\Alisa-TML\Desktop\Доклад для мэра\Безымянный-1.jpg"/>
          <p:cNvPicPr>
            <a:picLocks noChangeAspect="1" noChangeArrowheads="1"/>
          </p:cNvPicPr>
          <p:nvPr/>
        </p:nvPicPr>
        <p:blipFill>
          <a:blip r:embed="rId2"/>
          <a:srcRect/>
          <a:stretch>
            <a:fillRect/>
          </a:stretch>
        </p:blipFill>
        <p:spPr bwMode="auto">
          <a:xfrm>
            <a:off x="-39688" y="0"/>
            <a:ext cx="9180513" cy="6858000"/>
          </a:xfrm>
          <a:prstGeom prst="rect">
            <a:avLst/>
          </a:prstGeom>
          <a:noFill/>
          <a:ln w="9525">
            <a:noFill/>
            <a:miter lim="800000"/>
            <a:headEnd/>
            <a:tailEnd/>
          </a:ln>
        </p:spPr>
      </p:pic>
      <p:graphicFrame>
        <p:nvGraphicFramePr>
          <p:cNvPr id="10" name="Диаграмма 3"/>
          <p:cNvGraphicFramePr>
            <a:graphicFrameLocks/>
          </p:cNvGraphicFramePr>
          <p:nvPr/>
        </p:nvGraphicFramePr>
        <p:xfrm>
          <a:off x="3536950" y="2898775"/>
          <a:ext cx="5441950" cy="3451225"/>
        </p:xfrm>
        <a:graphic>
          <a:graphicData uri="http://schemas.openxmlformats.org/drawingml/2006/chart">
            <c:chart xmlns:c="http://schemas.openxmlformats.org/drawingml/2006/chart" xmlns:r="http://schemas.openxmlformats.org/officeDocument/2006/relationships" r:id="rId3"/>
          </a:graphicData>
        </a:graphic>
      </p:graphicFrame>
      <p:sp>
        <p:nvSpPr>
          <p:cNvPr id="3" name="Стрелка вправо 2"/>
          <p:cNvSpPr/>
          <p:nvPr/>
        </p:nvSpPr>
        <p:spPr>
          <a:xfrm>
            <a:off x="325115" y="2146573"/>
            <a:ext cx="4176465" cy="4625975"/>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anchor="ctr"/>
          <a:lstStyle/>
          <a:p>
            <a:endParaRPr lang="uk-UA" sz="1400" b="1" dirty="0">
              <a:solidFill>
                <a:srgbClr val="002060"/>
              </a:solidFill>
              <a:cs typeface="Arial" charset="0"/>
            </a:endParaRPr>
          </a:p>
          <a:p>
            <a:r>
              <a:rPr lang="uk-UA" sz="1400" b="1" dirty="0">
                <a:solidFill>
                  <a:srgbClr val="002060"/>
                </a:solidFill>
                <a:cs typeface="Arial" charset="0"/>
              </a:rPr>
              <a:t>2008 – 23 ОСББ</a:t>
            </a:r>
          </a:p>
          <a:p>
            <a:r>
              <a:rPr lang="uk-UA" sz="1400" b="1" dirty="0">
                <a:solidFill>
                  <a:srgbClr val="002060"/>
                </a:solidFill>
                <a:cs typeface="Arial" charset="0"/>
              </a:rPr>
              <a:t>2009 – 20 ОСББ</a:t>
            </a:r>
          </a:p>
          <a:p>
            <a:r>
              <a:rPr lang="uk-UA" sz="1400" b="1" dirty="0">
                <a:solidFill>
                  <a:srgbClr val="002060"/>
                </a:solidFill>
                <a:cs typeface="Arial" charset="0"/>
              </a:rPr>
              <a:t>2010 – 14 ОСББ</a:t>
            </a:r>
          </a:p>
          <a:p>
            <a:r>
              <a:rPr lang="uk-UA" sz="1400" b="1" dirty="0">
                <a:solidFill>
                  <a:srgbClr val="002060"/>
                </a:solidFill>
                <a:cs typeface="Arial" charset="0"/>
              </a:rPr>
              <a:t>2011 – 16 ОСББ</a:t>
            </a:r>
          </a:p>
          <a:p>
            <a:r>
              <a:rPr lang="uk-UA" sz="1400" b="1" dirty="0">
                <a:solidFill>
                  <a:srgbClr val="002060"/>
                </a:solidFill>
                <a:cs typeface="Arial" charset="0"/>
              </a:rPr>
              <a:t>2012 – 11 ОСББ</a:t>
            </a:r>
          </a:p>
          <a:p>
            <a:r>
              <a:rPr lang="uk-UA" sz="1400" b="1" dirty="0">
                <a:solidFill>
                  <a:srgbClr val="002060"/>
                </a:solidFill>
                <a:cs typeface="Arial" charset="0"/>
              </a:rPr>
              <a:t>2013 – 19 ОСББ</a:t>
            </a:r>
          </a:p>
          <a:p>
            <a:r>
              <a:rPr lang="uk-UA" sz="1400" b="1" dirty="0">
                <a:solidFill>
                  <a:srgbClr val="002060"/>
                </a:solidFill>
                <a:cs typeface="Arial" charset="0"/>
              </a:rPr>
              <a:t>2014 –  21 ОСББ</a:t>
            </a:r>
          </a:p>
          <a:p>
            <a:r>
              <a:rPr lang="uk-UA" sz="1400" b="1" dirty="0">
                <a:solidFill>
                  <a:srgbClr val="002060"/>
                </a:solidFill>
                <a:cs typeface="Arial" charset="0"/>
              </a:rPr>
              <a:t>2015 – 7 ОСББ</a:t>
            </a:r>
          </a:p>
          <a:p>
            <a:r>
              <a:rPr lang="uk-UA" sz="1400" b="1" dirty="0">
                <a:solidFill>
                  <a:srgbClr val="002060"/>
                </a:solidFill>
                <a:cs typeface="Arial" charset="0"/>
              </a:rPr>
              <a:t>2016 – 238 ОСББ</a:t>
            </a:r>
          </a:p>
          <a:p>
            <a:r>
              <a:rPr lang="uk-UA" sz="1400" b="1" dirty="0">
                <a:solidFill>
                  <a:srgbClr val="002060"/>
                </a:solidFill>
                <a:cs typeface="Arial" charset="0"/>
              </a:rPr>
              <a:t>2017 – 26 ОСББ</a:t>
            </a:r>
            <a:endParaRPr lang="uk-UA" sz="1400" b="1" dirty="0">
              <a:solidFill>
                <a:srgbClr val="002060"/>
              </a:solidFill>
              <a:latin typeface="Arial" charset="0"/>
              <a:cs typeface="Arial" charset="0"/>
            </a:endParaRPr>
          </a:p>
          <a:p>
            <a:r>
              <a:rPr lang="uk-UA" sz="1400" b="1" dirty="0">
                <a:solidFill>
                  <a:srgbClr val="002060"/>
                </a:solidFill>
                <a:cs typeface="Arial" charset="0"/>
              </a:rPr>
              <a:t>2018 –</a:t>
            </a:r>
            <a:r>
              <a:rPr lang="uk-UA" sz="1400" b="1" dirty="0">
                <a:solidFill>
                  <a:srgbClr val="002060"/>
                </a:solidFill>
                <a:latin typeface="Arial" charset="0"/>
                <a:cs typeface="Arial" charset="0"/>
              </a:rPr>
              <a:t>   </a:t>
            </a:r>
            <a:r>
              <a:rPr lang="uk-UA" sz="1400" b="1" dirty="0" smtClean="0">
                <a:solidFill>
                  <a:srgbClr val="002060"/>
                </a:solidFill>
                <a:latin typeface="Arial" charset="0"/>
                <a:cs typeface="Arial" charset="0"/>
              </a:rPr>
              <a:t>9 </a:t>
            </a:r>
            <a:r>
              <a:rPr lang="uk-UA" sz="1400" b="1" dirty="0" smtClean="0">
                <a:solidFill>
                  <a:srgbClr val="002060"/>
                </a:solidFill>
                <a:cs typeface="Arial" charset="0"/>
              </a:rPr>
              <a:t>ОСББ</a:t>
            </a:r>
            <a:endParaRPr lang="uk-UA" sz="1400" b="1" dirty="0">
              <a:solidFill>
                <a:srgbClr val="002060"/>
              </a:solidFill>
              <a:cs typeface="Arial" charset="0"/>
            </a:endParaRPr>
          </a:p>
          <a:p>
            <a:endParaRPr lang="uk-UA" sz="1400" b="1" dirty="0">
              <a:solidFill>
                <a:schemeClr val="accent1"/>
              </a:solidFill>
              <a:cs typeface="Arial" charset="0"/>
            </a:endParaRPr>
          </a:p>
        </p:txBody>
      </p:sp>
      <p:sp>
        <p:nvSpPr>
          <p:cNvPr id="4" name="TextBox 3"/>
          <p:cNvSpPr txBox="1"/>
          <p:nvPr/>
        </p:nvSpPr>
        <p:spPr>
          <a:xfrm>
            <a:off x="1782763" y="3797300"/>
            <a:ext cx="2176462" cy="1322388"/>
          </a:xfrm>
          <a:prstGeom prst="rect">
            <a:avLst/>
          </a:prstGeom>
          <a:noFill/>
        </p:spPr>
        <p:txBody>
          <a:bodyPr wrap="none">
            <a:spAutoFit/>
          </a:bodyPr>
          <a:lstStyle/>
          <a:p>
            <a:pPr fontAlgn="auto">
              <a:spcBef>
                <a:spcPts val="0"/>
              </a:spcBef>
              <a:spcAft>
                <a:spcPts val="0"/>
              </a:spcAft>
              <a:defRPr sz="2160" b="1" i="0" u="none" strike="noStrike" kern="1200" baseline="0">
                <a:solidFill>
                  <a:srgbClr val="000000"/>
                </a:solidFill>
                <a:latin typeface="+mn-lt"/>
                <a:ea typeface="+mn-ea"/>
                <a:cs typeface="+mn-cs"/>
              </a:defRPr>
            </a:pPr>
            <a:r>
              <a:rPr lang="uk-UA" sz="1600" b="1" dirty="0">
                <a:solidFill>
                  <a:srgbClr val="002060"/>
                </a:solidFill>
                <a:latin typeface="+mn-lt"/>
                <a:cs typeface="+mn-cs"/>
              </a:rPr>
              <a:t>У Кривому Розі</a:t>
            </a:r>
          </a:p>
          <a:p>
            <a:pPr fontAlgn="auto">
              <a:spcBef>
                <a:spcPts val="0"/>
              </a:spcBef>
              <a:spcAft>
                <a:spcPts val="0"/>
              </a:spcAft>
              <a:defRPr sz="2160" b="1" i="0" u="none" strike="noStrike" kern="1200" baseline="0">
                <a:solidFill>
                  <a:srgbClr val="000000"/>
                </a:solidFill>
                <a:latin typeface="+mn-lt"/>
                <a:ea typeface="+mn-ea"/>
                <a:cs typeface="+mn-cs"/>
              </a:defRPr>
            </a:pPr>
            <a:r>
              <a:rPr lang="uk-UA" sz="1600" b="1" dirty="0">
                <a:solidFill>
                  <a:srgbClr val="002060"/>
                </a:solidFill>
                <a:latin typeface="+mn-lt"/>
                <a:cs typeface="+mn-cs"/>
              </a:rPr>
              <a:t>перше ОСББ було</a:t>
            </a:r>
          </a:p>
          <a:p>
            <a:pPr fontAlgn="auto">
              <a:spcBef>
                <a:spcPts val="0"/>
              </a:spcBef>
              <a:spcAft>
                <a:spcPts val="0"/>
              </a:spcAft>
              <a:defRPr sz="2160" b="1" i="0" u="none" strike="noStrike" kern="1200" baseline="0">
                <a:solidFill>
                  <a:srgbClr val="000000"/>
                </a:solidFill>
                <a:latin typeface="+mn-lt"/>
                <a:ea typeface="+mn-ea"/>
                <a:cs typeface="+mn-cs"/>
              </a:defRPr>
            </a:pPr>
            <a:r>
              <a:rPr lang="uk-UA" sz="1600" b="1" dirty="0">
                <a:solidFill>
                  <a:srgbClr val="002060"/>
                </a:solidFill>
                <a:latin typeface="+mn-lt"/>
                <a:cs typeface="+mn-cs"/>
              </a:rPr>
              <a:t>створено у 2007 році. </a:t>
            </a:r>
          </a:p>
          <a:p>
            <a:pPr fontAlgn="auto">
              <a:spcBef>
                <a:spcPts val="0"/>
              </a:spcBef>
              <a:spcAft>
                <a:spcPts val="0"/>
              </a:spcAft>
              <a:defRPr sz="2160" b="1" i="0" u="none" strike="noStrike" kern="1200" baseline="0">
                <a:solidFill>
                  <a:srgbClr val="000000"/>
                </a:solidFill>
                <a:latin typeface="+mn-lt"/>
                <a:ea typeface="+mn-ea"/>
                <a:cs typeface="+mn-cs"/>
              </a:defRPr>
            </a:pPr>
            <a:endParaRPr lang="uk-UA" sz="1600" b="1" dirty="0">
              <a:solidFill>
                <a:srgbClr val="002060"/>
              </a:solidFill>
              <a:latin typeface="+mn-lt"/>
              <a:cs typeface="+mn-cs"/>
            </a:endParaRPr>
          </a:p>
          <a:p>
            <a:pPr>
              <a:defRPr/>
            </a:pPr>
            <a:endParaRPr lang="uk-UA" sz="1600" dirty="0"/>
          </a:p>
        </p:txBody>
      </p:sp>
      <p:sp>
        <p:nvSpPr>
          <p:cNvPr id="13" name="Заголовок 1"/>
          <p:cNvSpPr>
            <a:spLocks noGrp="1"/>
          </p:cNvSpPr>
          <p:nvPr>
            <p:ph type="title" idx="4294967295"/>
          </p:nvPr>
        </p:nvSpPr>
        <p:spPr>
          <a:xfrm>
            <a:off x="1320800" y="338138"/>
            <a:ext cx="7427913" cy="1252537"/>
          </a:xfrm>
        </p:spPr>
        <p:txBody>
          <a:bodyPr rtlCol="0">
            <a:noAutofit/>
          </a:bodyPr>
          <a:lstStyle/>
          <a:p>
            <a:pPr eaLnBrk="1" fontAlgn="auto" hangingPunct="1">
              <a:spcAft>
                <a:spcPts val="0"/>
              </a:spcAft>
              <a:defRPr/>
            </a:pPr>
            <a:r>
              <a:rPr lang="ru-RU" sz="2800" b="1" dirty="0">
                <a:solidFill>
                  <a:srgbClr val="002060"/>
                </a:solidFill>
                <a:latin typeface="+mn-lt"/>
              </a:rPr>
              <a:t>ОСББ</a:t>
            </a:r>
            <a:br>
              <a:rPr lang="ru-RU" sz="2800" b="1" dirty="0">
                <a:solidFill>
                  <a:srgbClr val="002060"/>
                </a:solidFill>
                <a:latin typeface="+mn-lt"/>
              </a:rPr>
            </a:br>
            <a:r>
              <a:rPr lang="ru-RU" sz="2800" b="1" dirty="0" err="1">
                <a:solidFill>
                  <a:srgbClr val="002060"/>
                </a:solidFill>
                <a:latin typeface="+mn-lt"/>
              </a:rPr>
              <a:t>найефективніша</a:t>
            </a:r>
            <a:r>
              <a:rPr lang="ru-RU" sz="2800" b="1" dirty="0">
                <a:solidFill>
                  <a:srgbClr val="002060"/>
                </a:solidFill>
                <a:latin typeface="+mn-lt"/>
              </a:rPr>
              <a:t> форма </a:t>
            </a:r>
            <a:r>
              <a:rPr lang="ru-RU" sz="2800" b="1" dirty="0" err="1">
                <a:solidFill>
                  <a:srgbClr val="002060"/>
                </a:solidFill>
                <a:latin typeface="+mn-lt"/>
              </a:rPr>
              <a:t>управління</a:t>
            </a:r>
            <a:r>
              <a:rPr lang="ru-RU" sz="2800" b="1" dirty="0">
                <a:solidFill>
                  <a:srgbClr val="002060"/>
                </a:solidFill>
                <a:latin typeface="+mn-lt"/>
              </a:rPr>
              <a:t> </a:t>
            </a:r>
            <a:r>
              <a:rPr lang="ru-RU" sz="2800" b="1" dirty="0" err="1" smtClean="0">
                <a:solidFill>
                  <a:srgbClr val="002060"/>
                </a:solidFill>
                <a:latin typeface="+mn-lt"/>
              </a:rPr>
              <a:t>спільним</a:t>
            </a:r>
            <a:r>
              <a:rPr lang="ru-RU" sz="2800" b="1" dirty="0" smtClean="0">
                <a:solidFill>
                  <a:srgbClr val="002060"/>
                </a:solidFill>
                <a:latin typeface="+mn-lt"/>
              </a:rPr>
              <a:t> </a:t>
            </a:r>
            <a:r>
              <a:rPr lang="ru-RU" sz="2800" b="1" dirty="0" err="1" smtClean="0">
                <a:solidFill>
                  <a:srgbClr val="002060"/>
                </a:solidFill>
                <a:latin typeface="+mn-lt"/>
              </a:rPr>
              <a:t>майном</a:t>
            </a:r>
            <a:r>
              <a:rPr lang="ru-RU" sz="2800" b="1" dirty="0" smtClean="0">
                <a:solidFill>
                  <a:srgbClr val="002060"/>
                </a:solidFill>
                <a:latin typeface="+mn-lt"/>
              </a:rPr>
              <a:t> </a:t>
            </a:r>
            <a:r>
              <a:rPr lang="ru-RU" sz="2800" b="1" dirty="0">
                <a:solidFill>
                  <a:srgbClr val="002060"/>
                </a:solidFill>
                <a:latin typeface="+mn-lt"/>
              </a:rPr>
              <a:t>у </a:t>
            </a:r>
            <a:r>
              <a:rPr lang="ru-RU" sz="2800" b="1" dirty="0" err="1" smtClean="0">
                <a:solidFill>
                  <a:srgbClr val="002060"/>
                </a:solidFill>
                <a:latin typeface="+mn-lt"/>
              </a:rPr>
              <a:t>багатоквартирному</a:t>
            </a:r>
            <a:r>
              <a:rPr lang="ru-RU" sz="2800" b="1" dirty="0" smtClean="0">
                <a:solidFill>
                  <a:srgbClr val="002060"/>
                </a:solidFill>
                <a:latin typeface="+mn-lt"/>
              </a:rPr>
              <a:t> </a:t>
            </a:r>
            <a:r>
              <a:rPr lang="ru-RU" sz="2800" b="1" dirty="0" err="1">
                <a:solidFill>
                  <a:srgbClr val="002060"/>
                </a:solidFill>
                <a:latin typeface="+mn-lt"/>
              </a:rPr>
              <a:t>будинку</a:t>
            </a:r>
            <a:endParaRPr lang="ru-RU" sz="2800" b="1" dirty="0">
              <a:solidFill>
                <a:srgbClr val="002060"/>
              </a:solidFill>
              <a:latin typeface="+mn-lt"/>
            </a:endParaRPr>
          </a:p>
        </p:txBody>
      </p:sp>
      <p:sp>
        <p:nvSpPr>
          <p:cNvPr id="14" name="Скругленный прямоугольник 13"/>
          <p:cNvSpPr/>
          <p:nvPr/>
        </p:nvSpPr>
        <p:spPr>
          <a:xfrm>
            <a:off x="3779912" y="1700808"/>
            <a:ext cx="4752850" cy="125178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just">
              <a:defRPr/>
            </a:pPr>
            <a:r>
              <a:rPr lang="uk-UA" sz="1400" b="1" dirty="0">
                <a:solidFill>
                  <a:srgbClr val="002060"/>
                </a:solidFill>
              </a:rPr>
              <a:t>Найбільш активним роком у місті Кривому Розі створення об’єднань  співвласників багатоквартирних будинків був 2016 рік, коли вступив в законну силу Закон України «Про особливості здійснення права власності у багатоквартирному будинку».</a:t>
            </a:r>
          </a:p>
        </p:txBody>
      </p:sp>
      <p:pic>
        <p:nvPicPr>
          <p:cNvPr id="22539" name="Picture 3"/>
          <p:cNvPicPr>
            <a:picLocks noChangeAspect="1" noChangeArrowheads="1"/>
          </p:cNvPicPr>
          <p:nvPr/>
        </p:nvPicPr>
        <p:blipFill>
          <a:blip r:embed="rId4"/>
          <a:srcRect/>
          <a:stretch>
            <a:fillRect/>
          </a:stretch>
        </p:blipFill>
        <p:spPr bwMode="auto">
          <a:xfrm>
            <a:off x="6762750" y="5084763"/>
            <a:ext cx="2201863" cy="1609725"/>
          </a:xfrm>
          <a:prstGeom prst="rect">
            <a:avLst/>
          </a:prstGeom>
          <a:noFill/>
          <a:ln w="9525">
            <a:noFill/>
            <a:miter lim="800000"/>
            <a:headEnd/>
            <a:tailEnd/>
          </a:ln>
        </p:spPr>
      </p:pic>
      <p:pic>
        <p:nvPicPr>
          <p:cNvPr id="22540" name="Рисунок 3"/>
          <p:cNvPicPr>
            <a:picLocks noChangeAspect="1"/>
          </p:cNvPicPr>
          <p:nvPr/>
        </p:nvPicPr>
        <p:blipFill>
          <a:blip r:embed="rId5"/>
          <a:srcRect/>
          <a:stretch>
            <a:fillRect/>
          </a:stretch>
        </p:blipFill>
        <p:spPr bwMode="auto">
          <a:xfrm>
            <a:off x="323850" y="620713"/>
            <a:ext cx="1190625" cy="1447800"/>
          </a:xfrm>
          <a:prstGeom prst="rect">
            <a:avLst/>
          </a:prstGeom>
          <a:noFill/>
          <a:ln w="9525">
            <a:noFill/>
            <a:miter lim="800000"/>
            <a:headEnd/>
            <a:tailEnd/>
          </a:ln>
        </p:spPr>
      </p:pic>
      <p:graphicFrame>
        <p:nvGraphicFramePr>
          <p:cNvPr id="2" name="Диаграмма 3"/>
          <p:cNvGraphicFramePr>
            <a:graphicFrameLocks/>
          </p:cNvGraphicFramePr>
          <p:nvPr/>
        </p:nvGraphicFramePr>
        <p:xfrm>
          <a:off x="3419475" y="2997200"/>
          <a:ext cx="5441950" cy="3451225"/>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C:\Users\Alisa-TML\Desktop\Доклад для мэра\Безымянный-1.jpg"/>
          <p:cNvPicPr>
            <a:picLocks noChangeAspect="1" noChangeArrowheads="1"/>
          </p:cNvPicPr>
          <p:nvPr/>
        </p:nvPicPr>
        <p:blipFill>
          <a:blip r:embed="rId2"/>
          <a:srcRect/>
          <a:stretch>
            <a:fillRect/>
          </a:stretch>
        </p:blipFill>
        <p:spPr bwMode="auto">
          <a:xfrm>
            <a:off x="-39688" y="0"/>
            <a:ext cx="9180513" cy="6858000"/>
          </a:xfrm>
          <a:prstGeom prst="rect">
            <a:avLst/>
          </a:prstGeom>
          <a:noFill/>
          <a:ln w="9525">
            <a:noFill/>
            <a:miter lim="800000"/>
            <a:headEnd/>
            <a:tailEnd/>
          </a:ln>
        </p:spPr>
      </p:pic>
      <p:pic>
        <p:nvPicPr>
          <p:cNvPr id="23554" name="Picture 3"/>
          <p:cNvPicPr>
            <a:picLocks noChangeAspect="1" noChangeArrowheads="1"/>
          </p:cNvPicPr>
          <p:nvPr/>
        </p:nvPicPr>
        <p:blipFill>
          <a:blip r:embed="rId3"/>
          <a:srcRect/>
          <a:stretch>
            <a:fillRect/>
          </a:stretch>
        </p:blipFill>
        <p:spPr bwMode="auto">
          <a:xfrm>
            <a:off x="6762750" y="5084763"/>
            <a:ext cx="2201863" cy="1609725"/>
          </a:xfrm>
          <a:prstGeom prst="rect">
            <a:avLst/>
          </a:prstGeom>
          <a:noFill/>
          <a:ln w="9525">
            <a:noFill/>
            <a:miter lim="800000"/>
            <a:headEnd/>
            <a:tailEnd/>
          </a:ln>
        </p:spPr>
      </p:pic>
      <p:pic>
        <p:nvPicPr>
          <p:cNvPr id="23555" name="Рисунок 3"/>
          <p:cNvPicPr>
            <a:picLocks noChangeAspect="1"/>
          </p:cNvPicPr>
          <p:nvPr/>
        </p:nvPicPr>
        <p:blipFill>
          <a:blip r:embed="rId4"/>
          <a:srcRect/>
          <a:stretch>
            <a:fillRect/>
          </a:stretch>
        </p:blipFill>
        <p:spPr bwMode="auto">
          <a:xfrm>
            <a:off x="323850" y="620713"/>
            <a:ext cx="1190625" cy="1447800"/>
          </a:xfrm>
          <a:prstGeom prst="rect">
            <a:avLst/>
          </a:prstGeom>
          <a:noFill/>
          <a:ln w="9525">
            <a:noFill/>
            <a:miter lim="800000"/>
            <a:headEnd/>
            <a:tailEnd/>
          </a:ln>
        </p:spPr>
      </p:pic>
      <p:sp>
        <p:nvSpPr>
          <p:cNvPr id="13" name="Заголовок 1"/>
          <p:cNvSpPr txBox="1">
            <a:spLocks/>
          </p:cNvSpPr>
          <p:nvPr/>
        </p:nvSpPr>
        <p:spPr bwMode="auto">
          <a:xfrm>
            <a:off x="1514475" y="338138"/>
            <a:ext cx="7450138" cy="1252537"/>
          </a:xfrm>
          <a:prstGeom prst="rect">
            <a:avLst/>
          </a:prstGeom>
          <a:noFill/>
          <a:ln w="9525">
            <a:noFill/>
            <a:miter lim="800000"/>
            <a:headEnd/>
            <a:tailEnd/>
          </a:ln>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fontAlgn="auto" hangingPunct="1">
              <a:spcAft>
                <a:spcPts val="0"/>
              </a:spcAft>
              <a:defRPr/>
            </a:pPr>
            <a:r>
              <a:rPr lang="ru-RU" sz="2800" b="1" smtClean="0">
                <a:solidFill>
                  <a:srgbClr val="002060"/>
                </a:solidFill>
                <a:latin typeface="+mn-lt"/>
              </a:rPr>
              <a:t>Конкурс проектів «Мій дім – ОСББ»</a:t>
            </a:r>
            <a:endParaRPr lang="uk-UA" sz="2800" b="1" dirty="0">
              <a:solidFill>
                <a:srgbClr val="002060"/>
              </a:solidFill>
              <a:latin typeface="+mn-lt"/>
            </a:endParaRPr>
          </a:p>
        </p:txBody>
      </p:sp>
      <p:pic>
        <p:nvPicPr>
          <p:cNvPr id="23557" name="Рисунок 3"/>
          <p:cNvPicPr>
            <a:picLocks/>
          </p:cNvPicPr>
          <p:nvPr/>
        </p:nvPicPr>
        <p:blipFill>
          <a:blip r:embed="rId5"/>
          <a:srcRect/>
          <a:stretch>
            <a:fillRect/>
          </a:stretch>
        </p:blipFill>
        <p:spPr bwMode="auto">
          <a:xfrm rot="-969133">
            <a:off x="642938" y="2185988"/>
            <a:ext cx="4859337" cy="2805112"/>
          </a:xfrm>
          <a:prstGeom prst="rect">
            <a:avLst/>
          </a:prstGeom>
          <a:noFill/>
          <a:ln w="9525">
            <a:noFill/>
            <a:miter lim="800000"/>
            <a:headEnd/>
            <a:tailEnd/>
          </a:ln>
        </p:spPr>
      </p:pic>
      <p:sp>
        <p:nvSpPr>
          <p:cNvPr id="5" name="Скругленный прямоугольник 4"/>
          <p:cNvSpPr/>
          <p:nvPr/>
        </p:nvSpPr>
        <p:spPr>
          <a:xfrm>
            <a:off x="5455568" y="1590675"/>
            <a:ext cx="3220888" cy="385454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just">
              <a:defRPr/>
            </a:pPr>
            <a:r>
              <a:rPr lang="ru-RU" b="1" dirty="0" err="1">
                <a:solidFill>
                  <a:srgbClr val="002060"/>
                </a:solidFill>
              </a:rPr>
              <a:t>Розроблено</a:t>
            </a:r>
            <a:r>
              <a:rPr lang="ru-RU" b="1" dirty="0">
                <a:solidFill>
                  <a:srgbClr val="002060"/>
                </a:solidFill>
              </a:rPr>
              <a:t> </a:t>
            </a:r>
            <a:r>
              <a:rPr lang="ru-RU" b="1" dirty="0" err="1">
                <a:solidFill>
                  <a:srgbClr val="002060"/>
                </a:solidFill>
              </a:rPr>
              <a:t>Положення</a:t>
            </a:r>
            <a:r>
              <a:rPr lang="ru-RU" b="1" dirty="0">
                <a:solidFill>
                  <a:srgbClr val="002060"/>
                </a:solidFill>
              </a:rPr>
              <a:t> про конкурс </a:t>
            </a:r>
            <a:r>
              <a:rPr lang="ru-RU" b="1" dirty="0" err="1">
                <a:solidFill>
                  <a:srgbClr val="002060"/>
                </a:solidFill>
              </a:rPr>
              <a:t>міні-проектів</a:t>
            </a:r>
            <a:r>
              <a:rPr lang="ru-RU" b="1" dirty="0">
                <a:solidFill>
                  <a:srgbClr val="002060"/>
                </a:solidFill>
              </a:rPr>
              <a:t> </a:t>
            </a:r>
            <a:r>
              <a:rPr lang="ru-RU" b="1" dirty="0">
                <a:solidFill>
                  <a:srgbClr val="C00000"/>
                </a:solidFill>
              </a:rPr>
              <a:t>«</a:t>
            </a:r>
            <a:r>
              <a:rPr lang="ru-RU" b="1" dirty="0" err="1">
                <a:solidFill>
                  <a:srgbClr val="C00000"/>
                </a:solidFill>
              </a:rPr>
              <a:t>Мій</a:t>
            </a:r>
            <a:r>
              <a:rPr lang="ru-RU" b="1" dirty="0">
                <a:solidFill>
                  <a:srgbClr val="C00000"/>
                </a:solidFill>
              </a:rPr>
              <a:t> </a:t>
            </a:r>
            <a:r>
              <a:rPr lang="ru-RU" b="1" dirty="0" err="1">
                <a:solidFill>
                  <a:srgbClr val="C00000"/>
                </a:solidFill>
              </a:rPr>
              <a:t>дім</a:t>
            </a:r>
            <a:r>
              <a:rPr lang="ru-RU" b="1" dirty="0">
                <a:solidFill>
                  <a:srgbClr val="C00000"/>
                </a:solidFill>
              </a:rPr>
              <a:t> – ОСББ»</a:t>
            </a:r>
            <a:r>
              <a:rPr lang="ru-RU" b="1" dirty="0">
                <a:solidFill>
                  <a:srgbClr val="002060"/>
                </a:solidFill>
              </a:rPr>
              <a:t>.</a:t>
            </a:r>
            <a:r>
              <a:rPr lang="uk-UA" b="1" dirty="0">
                <a:solidFill>
                  <a:srgbClr val="002060"/>
                </a:solidFill>
              </a:rPr>
              <a:t> </a:t>
            </a:r>
          </a:p>
          <a:p>
            <a:pPr algn="just">
              <a:defRPr/>
            </a:pPr>
            <a:r>
              <a:rPr lang="uk-UA" b="1" dirty="0">
                <a:solidFill>
                  <a:srgbClr val="002060"/>
                </a:solidFill>
              </a:rPr>
              <a:t>Запрошуються лише ті об’єднання, які не отримували допомогу з міського бюджету.</a:t>
            </a:r>
          </a:p>
          <a:p>
            <a:pPr algn="just">
              <a:defRPr/>
            </a:pPr>
            <a:r>
              <a:rPr lang="uk-UA" b="1" dirty="0">
                <a:solidFill>
                  <a:srgbClr val="002060"/>
                </a:solidFill>
              </a:rPr>
              <a:t>Виявили бажання </a:t>
            </a:r>
            <a:r>
              <a:rPr lang="uk-UA" b="1" dirty="0">
                <a:solidFill>
                  <a:srgbClr val="C00000"/>
                </a:solidFill>
              </a:rPr>
              <a:t>60 об’єднань</a:t>
            </a:r>
            <a:r>
              <a:rPr lang="uk-UA" b="1" dirty="0">
                <a:solidFill>
                  <a:srgbClr val="002060"/>
                </a:solidFill>
              </a:rPr>
              <a:t>,</a:t>
            </a:r>
          </a:p>
          <a:p>
            <a:pPr algn="just">
              <a:defRPr/>
            </a:pPr>
            <a:r>
              <a:rPr lang="uk-UA" b="1" dirty="0">
                <a:solidFill>
                  <a:srgbClr val="C00000"/>
                </a:solidFill>
              </a:rPr>
              <a:t>23</a:t>
            </a:r>
            <a:r>
              <a:rPr lang="uk-UA" b="1" dirty="0">
                <a:solidFill>
                  <a:srgbClr val="002060"/>
                </a:solidFill>
              </a:rPr>
              <a:t> стали переможцями.</a:t>
            </a:r>
          </a:p>
          <a:p>
            <a:pPr algn="just">
              <a:defRPr/>
            </a:pPr>
            <a:r>
              <a:rPr lang="ru-RU" b="1" dirty="0">
                <a:solidFill>
                  <a:srgbClr val="002060"/>
                </a:solidFill>
              </a:rPr>
              <a:t>На </a:t>
            </a:r>
            <a:r>
              <a:rPr lang="ru-RU" b="1" dirty="0" err="1">
                <a:solidFill>
                  <a:srgbClr val="002060"/>
                </a:solidFill>
              </a:rPr>
              <a:t>реалізацію</a:t>
            </a:r>
            <a:r>
              <a:rPr lang="ru-RU" b="1" dirty="0">
                <a:solidFill>
                  <a:srgbClr val="002060"/>
                </a:solidFill>
              </a:rPr>
              <a:t> </a:t>
            </a:r>
            <a:r>
              <a:rPr lang="ru-RU" b="1" dirty="0" err="1">
                <a:solidFill>
                  <a:srgbClr val="002060"/>
                </a:solidFill>
              </a:rPr>
              <a:t>проектів</a:t>
            </a:r>
            <a:r>
              <a:rPr lang="ru-RU" b="1" dirty="0">
                <a:solidFill>
                  <a:srgbClr val="002060"/>
                </a:solidFill>
              </a:rPr>
              <a:t> </a:t>
            </a:r>
            <a:r>
              <a:rPr lang="ru-RU" b="1" dirty="0" err="1">
                <a:solidFill>
                  <a:srgbClr val="002060"/>
                </a:solidFill>
              </a:rPr>
              <a:t>передбачено</a:t>
            </a:r>
            <a:r>
              <a:rPr lang="ru-RU" b="1" dirty="0">
                <a:solidFill>
                  <a:srgbClr val="002060"/>
                </a:solidFill>
              </a:rPr>
              <a:t> </a:t>
            </a:r>
            <a:r>
              <a:rPr lang="ru-RU" b="1" dirty="0" err="1">
                <a:solidFill>
                  <a:srgbClr val="002060"/>
                </a:solidFill>
              </a:rPr>
              <a:t>кошти</a:t>
            </a:r>
            <a:r>
              <a:rPr lang="ru-RU" b="1" dirty="0">
                <a:solidFill>
                  <a:srgbClr val="002060"/>
                </a:solidFill>
              </a:rPr>
              <a:t> в </a:t>
            </a:r>
            <a:r>
              <a:rPr lang="ru-RU" b="1" dirty="0" err="1">
                <a:solidFill>
                  <a:srgbClr val="002060"/>
                </a:solidFill>
              </a:rPr>
              <a:t>розмірі</a:t>
            </a:r>
            <a:r>
              <a:rPr lang="ru-RU" b="1" dirty="0">
                <a:solidFill>
                  <a:srgbClr val="002060"/>
                </a:solidFill>
              </a:rPr>
              <a:t> </a:t>
            </a:r>
            <a:r>
              <a:rPr lang="ru-RU" b="1" dirty="0">
                <a:solidFill>
                  <a:srgbClr val="C00000"/>
                </a:solidFill>
              </a:rPr>
              <a:t>15,5 </a:t>
            </a:r>
            <a:r>
              <a:rPr lang="ru-RU" b="1" dirty="0" err="1">
                <a:solidFill>
                  <a:srgbClr val="C00000"/>
                </a:solidFill>
              </a:rPr>
              <a:t>млн.грн</a:t>
            </a:r>
            <a:r>
              <a:rPr lang="ru-RU" b="1" dirty="0">
                <a:solidFill>
                  <a:srgbClr val="C00000"/>
                </a:solidFill>
              </a:rPr>
              <a:t>.</a:t>
            </a:r>
            <a:r>
              <a:rPr lang="ru-RU" b="1" dirty="0">
                <a:solidFill>
                  <a:srgbClr val="002060"/>
                </a:solidFill>
              </a:rPr>
              <a:t> </a:t>
            </a:r>
            <a:endParaRPr lang="uk-UA" b="1" dirty="0">
              <a:solidFill>
                <a:srgbClr val="002060"/>
              </a:solidFill>
            </a:endParaRP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C:\Users\Alisa-TML\Desktop\Доклад для мэра\Безымянный-1.jpg"/>
          <p:cNvPicPr>
            <a:picLocks noChangeAspect="1" noChangeArrowheads="1"/>
          </p:cNvPicPr>
          <p:nvPr/>
        </p:nvPicPr>
        <p:blipFill>
          <a:blip r:embed="rId2"/>
          <a:srcRect/>
          <a:stretch>
            <a:fillRect/>
          </a:stretch>
        </p:blipFill>
        <p:spPr bwMode="auto">
          <a:xfrm>
            <a:off x="-39688" y="0"/>
            <a:ext cx="9180513" cy="6858000"/>
          </a:xfrm>
          <a:prstGeom prst="rect">
            <a:avLst/>
          </a:prstGeom>
          <a:noFill/>
          <a:ln w="9525">
            <a:noFill/>
            <a:miter lim="800000"/>
            <a:headEnd/>
            <a:tailEnd/>
          </a:ln>
        </p:spPr>
      </p:pic>
      <p:pic>
        <p:nvPicPr>
          <p:cNvPr id="24578" name="Рисунок 1"/>
          <p:cNvPicPr>
            <a:picLocks noChangeAspect="1"/>
          </p:cNvPicPr>
          <p:nvPr/>
        </p:nvPicPr>
        <p:blipFill>
          <a:blip r:embed="rId3"/>
          <a:srcRect/>
          <a:stretch>
            <a:fillRect/>
          </a:stretch>
        </p:blipFill>
        <p:spPr bwMode="auto">
          <a:xfrm>
            <a:off x="1044575" y="1582738"/>
            <a:ext cx="2159000" cy="2881312"/>
          </a:xfrm>
          <a:prstGeom prst="rect">
            <a:avLst/>
          </a:prstGeom>
          <a:noFill/>
          <a:ln w="9525">
            <a:noFill/>
            <a:miter lim="800000"/>
            <a:headEnd/>
            <a:tailEnd/>
          </a:ln>
        </p:spPr>
      </p:pic>
      <p:pic>
        <p:nvPicPr>
          <p:cNvPr id="24579" name="Picture 4" descr="C:\Users\Lisiy\Desktop\Трамвайная 10\Трамвайна,10 до ремонту ОСББ Зелений кут.jpg"/>
          <p:cNvPicPr>
            <a:picLocks noChangeAspect="1" noChangeArrowheads="1"/>
          </p:cNvPicPr>
          <p:nvPr/>
        </p:nvPicPr>
        <p:blipFill>
          <a:blip r:embed="rId4"/>
          <a:srcRect/>
          <a:stretch>
            <a:fillRect/>
          </a:stretch>
        </p:blipFill>
        <p:spPr bwMode="auto">
          <a:xfrm>
            <a:off x="4024313" y="1412875"/>
            <a:ext cx="3838575" cy="2879725"/>
          </a:xfrm>
          <a:prstGeom prst="rect">
            <a:avLst/>
          </a:prstGeom>
          <a:noFill/>
          <a:ln w="9525">
            <a:noFill/>
            <a:miter lim="800000"/>
            <a:headEnd/>
            <a:tailEnd/>
          </a:ln>
        </p:spPr>
      </p:pic>
      <p:pic>
        <p:nvPicPr>
          <p:cNvPr id="4099" name="Picture 3" descr="C:\Users\Lisiy\Desktop\Трамвайная 10\Трамвайна,10 після кап ремонту.jpg"/>
          <p:cNvPicPr>
            <a:picLocks noChangeAspect="1" noChangeArrowheads="1"/>
          </p:cNvPicPr>
          <p:nvPr/>
        </p:nvPicPr>
        <p:blipFill>
          <a:blip r:embed="rId5"/>
          <a:srcRect/>
          <a:stretch>
            <a:fillRect/>
          </a:stretch>
        </p:blipFill>
        <p:spPr bwMode="auto">
          <a:xfrm>
            <a:off x="3181350" y="3460750"/>
            <a:ext cx="3840163" cy="2879725"/>
          </a:xfrm>
          <a:prstGeom prst="rect">
            <a:avLst/>
          </a:prstGeom>
          <a:noFill/>
          <a:ln w="9525">
            <a:noFill/>
            <a:miter lim="800000"/>
            <a:headEnd/>
            <a:tailEnd/>
          </a:ln>
        </p:spPr>
      </p:pic>
      <p:pic>
        <p:nvPicPr>
          <p:cNvPr id="12" name="Рисунок 2"/>
          <p:cNvPicPr>
            <a:picLocks noChangeAspect="1"/>
          </p:cNvPicPr>
          <p:nvPr/>
        </p:nvPicPr>
        <p:blipFill>
          <a:blip r:embed="rId6"/>
          <a:srcRect/>
          <a:stretch>
            <a:fillRect/>
          </a:stretch>
        </p:blipFill>
        <p:spPr bwMode="auto">
          <a:xfrm>
            <a:off x="434975" y="3460750"/>
            <a:ext cx="2159000" cy="2879725"/>
          </a:xfrm>
          <a:prstGeom prst="rect">
            <a:avLst/>
          </a:prstGeom>
          <a:noFill/>
          <a:ln w="9525">
            <a:noFill/>
            <a:miter lim="800000"/>
            <a:headEnd/>
            <a:tailEnd/>
          </a:ln>
        </p:spPr>
      </p:pic>
      <p:pic>
        <p:nvPicPr>
          <p:cNvPr id="4098" name="Picture 2" descr="C:\Users\Lisiy\Desktop\Трамвайная 10\Трамвайна,10 після кап ремонту Зелений кут.jpg"/>
          <p:cNvPicPr>
            <a:picLocks noChangeAspect="1" noChangeArrowheads="1"/>
          </p:cNvPicPr>
          <p:nvPr/>
        </p:nvPicPr>
        <p:blipFill>
          <a:blip r:embed="rId7"/>
          <a:srcRect/>
          <a:stretch>
            <a:fillRect/>
          </a:stretch>
        </p:blipFill>
        <p:spPr bwMode="auto">
          <a:xfrm>
            <a:off x="4932363" y="2420938"/>
            <a:ext cx="3840162" cy="2879725"/>
          </a:xfrm>
          <a:prstGeom prst="rect">
            <a:avLst/>
          </a:prstGeom>
          <a:noFill/>
          <a:ln w="9525">
            <a:noFill/>
            <a:miter lim="800000"/>
            <a:headEnd/>
            <a:tailEnd/>
          </a:ln>
        </p:spPr>
      </p:pic>
      <p:pic>
        <p:nvPicPr>
          <p:cNvPr id="24583" name="Picture 3"/>
          <p:cNvPicPr>
            <a:picLocks noChangeAspect="1" noChangeArrowheads="1"/>
          </p:cNvPicPr>
          <p:nvPr/>
        </p:nvPicPr>
        <p:blipFill>
          <a:blip r:embed="rId8"/>
          <a:srcRect/>
          <a:stretch>
            <a:fillRect/>
          </a:stretch>
        </p:blipFill>
        <p:spPr bwMode="auto">
          <a:xfrm>
            <a:off x="6762750" y="5084763"/>
            <a:ext cx="2201863" cy="1609725"/>
          </a:xfrm>
          <a:prstGeom prst="rect">
            <a:avLst/>
          </a:prstGeom>
          <a:noFill/>
          <a:ln w="9525">
            <a:noFill/>
            <a:miter lim="800000"/>
            <a:headEnd/>
            <a:tailEnd/>
          </a:ln>
        </p:spPr>
      </p:pic>
      <p:pic>
        <p:nvPicPr>
          <p:cNvPr id="24584" name="Рисунок 3"/>
          <p:cNvPicPr>
            <a:picLocks noChangeAspect="1"/>
          </p:cNvPicPr>
          <p:nvPr/>
        </p:nvPicPr>
        <p:blipFill>
          <a:blip r:embed="rId9"/>
          <a:srcRect/>
          <a:stretch>
            <a:fillRect/>
          </a:stretch>
        </p:blipFill>
        <p:spPr bwMode="auto">
          <a:xfrm>
            <a:off x="323850" y="620713"/>
            <a:ext cx="1190625" cy="1447800"/>
          </a:xfrm>
          <a:prstGeom prst="rect">
            <a:avLst/>
          </a:prstGeom>
          <a:noFill/>
          <a:ln w="9525">
            <a:noFill/>
            <a:miter lim="800000"/>
            <a:headEnd/>
            <a:tailEnd/>
          </a:ln>
        </p:spPr>
      </p:pic>
      <p:sp>
        <p:nvSpPr>
          <p:cNvPr id="13" name="Заголовок 1"/>
          <p:cNvSpPr txBox="1">
            <a:spLocks/>
          </p:cNvSpPr>
          <p:nvPr/>
        </p:nvSpPr>
        <p:spPr bwMode="auto">
          <a:xfrm>
            <a:off x="1514475" y="338138"/>
            <a:ext cx="7450138" cy="1252537"/>
          </a:xfrm>
          <a:prstGeom prst="rect">
            <a:avLst/>
          </a:prstGeom>
          <a:noFill/>
          <a:ln w="9525">
            <a:noFill/>
            <a:miter lim="800000"/>
            <a:headEnd/>
            <a:tailEnd/>
          </a:ln>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fontAlgn="auto" hangingPunct="1">
              <a:spcAft>
                <a:spcPts val="0"/>
              </a:spcAft>
              <a:defRPr/>
            </a:pPr>
            <a:r>
              <a:rPr lang="ru-RU" sz="2800" b="1" smtClean="0">
                <a:solidFill>
                  <a:srgbClr val="002060"/>
                </a:solidFill>
                <a:latin typeface="+mn-lt"/>
              </a:rPr>
              <a:t>Конкурс проектів «Мій дім – ОСББ»</a:t>
            </a:r>
            <a:endParaRPr lang="uk-UA" sz="2800" b="1" dirty="0">
              <a:solidFill>
                <a:srgbClr val="002060"/>
              </a:solidFill>
              <a:latin typeface="+mn-l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gtEl>
                                        <p:attrNameLst>
                                          <p:attrName>style.visibility</p:attrName>
                                        </p:attrNameLst>
                                      </p:cBhvr>
                                      <p:to>
                                        <p:strVal val="visible"/>
                                      </p:to>
                                    </p:set>
                                    <p:anim calcmode="lin" valueType="num">
                                      <p:cBhvr additive="base">
                                        <p:cTn id="13" dur="500" fill="hold"/>
                                        <p:tgtEl>
                                          <p:spTgt spid="4099"/>
                                        </p:tgtEl>
                                        <p:attrNameLst>
                                          <p:attrName>ppt_x</p:attrName>
                                        </p:attrNameLst>
                                      </p:cBhvr>
                                      <p:tavLst>
                                        <p:tav tm="0">
                                          <p:val>
                                            <p:strVal val="#ppt_x"/>
                                          </p:val>
                                        </p:tav>
                                        <p:tav tm="100000">
                                          <p:val>
                                            <p:strVal val="#ppt_x"/>
                                          </p:val>
                                        </p:tav>
                                      </p:tavLst>
                                    </p:anim>
                                    <p:anim calcmode="lin" valueType="num">
                                      <p:cBhvr additive="base">
                                        <p:cTn id="14"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additive="base">
                                        <p:cTn id="19" dur="500" fill="hold"/>
                                        <p:tgtEl>
                                          <p:spTgt spid="4098"/>
                                        </p:tgtEl>
                                        <p:attrNameLst>
                                          <p:attrName>ppt_x</p:attrName>
                                        </p:attrNameLst>
                                      </p:cBhvr>
                                      <p:tavLst>
                                        <p:tav tm="0">
                                          <p:val>
                                            <p:strVal val="#ppt_x"/>
                                          </p:val>
                                        </p:tav>
                                        <p:tav tm="100000">
                                          <p:val>
                                            <p:strVal val="#ppt_x"/>
                                          </p:val>
                                        </p:tav>
                                      </p:tavLst>
                                    </p:anim>
                                    <p:anim calcmode="lin" valueType="num">
                                      <p:cBhvr additive="base">
                                        <p:cTn id="20"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Другая 1">
      <a:dk1>
        <a:srgbClr val="000000"/>
      </a:dk1>
      <a:lt1>
        <a:srgbClr val="FFFFFF"/>
      </a:lt1>
      <a:dk2>
        <a:srgbClr val="C00000"/>
      </a:dk2>
      <a:lt2>
        <a:srgbClr val="217435"/>
      </a:lt2>
      <a:accent1>
        <a:srgbClr val="FF0000"/>
      </a:accent1>
      <a:accent2>
        <a:srgbClr val="FFC000"/>
      </a:accent2>
      <a:accent3>
        <a:srgbClr val="92D050"/>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2885</TotalTime>
  <Words>968</Words>
  <Application>Microsoft Office PowerPoint</Application>
  <PresentationFormat>Экран (4:3)</PresentationFormat>
  <Paragraphs>82</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Волна</vt:lpstr>
      <vt:lpstr>Презентация PowerPoint</vt:lpstr>
      <vt:lpstr>Протягом останніх років житлова політика держави реформується. Постійно змінюються  нормативно-правові акти та основні поняття, розставляються нові акценти та пріоритети. Зменшуються вплив держави та органів місцевого самоврядування на процес експлуатації житлового фонду. На сьогодні поняття власності та пов’язаних  з нею прав та обов’язків є домінуючим.</vt:lpstr>
      <vt:lpstr>Структура житлового фонду (ЖФ) до 1992 року (млн.кв.м)</vt:lpstr>
      <vt:lpstr>Презентация PowerPoint</vt:lpstr>
      <vt:lpstr>Право власності на квартиру є визначальним, а право власності на спільне майно будинку – похідне від нього. </vt:lpstr>
      <vt:lpstr>Необхідність програм, спрямованих на надання допомоги в утриманні будинків</vt:lpstr>
      <vt:lpstr>ОСББ найефективніша форма управління спільним майном у багатоквартирному будинку</vt:lpstr>
      <vt:lpstr>Презентация PowerPoint</vt:lpstr>
      <vt:lpstr>Презентация PowerPoint</vt:lpstr>
      <vt:lpstr>Презентация PowerPoint</vt:lpstr>
      <vt:lpstr>Презентация PowerPoint</vt:lpstr>
      <vt:lpstr>Програма підтримки ОСББ 2012-2017р.р.</vt:lpstr>
      <vt:lpstr>Програма «Теплий дім»</vt:lpstr>
      <vt:lpstr>Програма «Теплий дім»</vt:lpstr>
      <vt:lpstr>Програма відшкодування частини кредитів, що надаються ОСББ та ЖБК на 2016-2018 роки</vt:lpstr>
      <vt:lpstr>Презентация PowerPoint</vt:lpstr>
      <vt:lpstr>Капітальні ремонти ліфтів</vt:lpstr>
      <vt:lpstr>Капітальні ремонти ліфтів</vt:lpstr>
      <vt:lpstr>ПРОГРАМИ ДІЮТЬ! ПОТРІБНА ЛИШЕ  ІНІЦІАТИВА МЕШКАНЦІВ!</vt:lpstr>
      <vt:lpstr>ДЯКУЄМО ЗА УВАГУ!</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Lisiy</dc:creator>
  <cp:lastModifiedBy>ugkx446_02</cp:lastModifiedBy>
  <cp:revision>205</cp:revision>
  <dcterms:created xsi:type="dcterms:W3CDTF">2015-02-15T12:22:18Z</dcterms:created>
  <dcterms:modified xsi:type="dcterms:W3CDTF">2018-05-14T12:01:40Z</dcterms:modified>
</cp:coreProperties>
</file>