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3" r:id="rId2"/>
    <p:sldId id="293" r:id="rId3"/>
    <p:sldId id="292" r:id="rId4"/>
    <p:sldId id="300" r:id="rId5"/>
    <p:sldId id="301" r:id="rId6"/>
    <p:sldId id="302" r:id="rId7"/>
    <p:sldId id="298" r:id="rId8"/>
    <p:sldId id="299" r:id="rId9"/>
    <p:sldId id="288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38" autoAdjust="0"/>
  </p:normalViewPr>
  <p:slideViewPr>
    <p:cSldViewPr>
      <p:cViewPr>
        <p:scale>
          <a:sx n="113" d="100"/>
          <a:sy n="113" d="100"/>
        </p:scale>
        <p:origin x="-14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36CF9-15A4-47BF-93E4-7781F62F799D}" type="datetimeFigureOut">
              <a:rPr lang="uk-UA" smtClean="0"/>
              <a:pPr/>
              <a:t>07.11.2017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278B5-9B57-41C1-A1F2-7FB2CED0861E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7044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CFD66-80FC-479D-9B02-407B61100DB4}" type="datetimeFigureOut">
              <a:rPr lang="uk-UA" smtClean="0"/>
              <a:pPr/>
              <a:t>07.11.2017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EF43D-EA63-44D8-8C93-6419CB223E6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142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604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07.11.2017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07.11.2017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07.11.2017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07.11.2017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07.11.2017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07.11.2017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07.11.2017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07.11.2017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07.11.2017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07.11.2017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07.11.2017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CAA32-5C90-4FEC-9E23-14059E7C17AE}" type="datetimeFigureOut">
              <a:rPr lang="uk-UA" smtClean="0"/>
              <a:pPr/>
              <a:t>07.11.2017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20A94-3277-4FCC-A422-8C2A3DD49FCF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2708920"/>
            <a:ext cx="71287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 впровадження реформи житлово-комунального господарства та реалізації стратегії Асоціації міст України</a:t>
            </a:r>
          </a:p>
          <a:p>
            <a:endParaRPr lang="uk-UA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92080" y="4941168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/>
              <a:t>Олег </a:t>
            </a:r>
            <a:r>
              <a:rPr lang="uk-UA" sz="1600" b="1" dirty="0" err="1" smtClean="0"/>
              <a:t>Гарник</a:t>
            </a:r>
            <a:r>
              <a:rPr lang="uk-UA" sz="1600" dirty="0" smtClean="0"/>
              <a:t>,</a:t>
            </a:r>
          </a:p>
          <a:p>
            <a:r>
              <a:rPr lang="uk-UA" sz="1600" dirty="0" smtClean="0"/>
              <a:t>аналітик Асоціації міст України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275856" y="580526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Київ - 2017</a:t>
            </a:r>
            <a:endParaRPr lang="ru-RU" dirty="0"/>
          </a:p>
        </p:txBody>
      </p:sp>
      <p:pic>
        <p:nvPicPr>
          <p:cNvPr id="1026" name="Picture 2" descr="C:\Users\mozgova\Desktop\картинки\logo_forum_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533" y="1268760"/>
            <a:ext cx="3480387" cy="2088232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923928" y="1264406"/>
            <a:ext cx="493204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Галузевий форум з обговорення фінансування та реформування </a:t>
            </a:r>
            <a:r>
              <a:rPr lang="uk-U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сфери житлово-комунального господарства, земельних ресурсів та комунального майна, місцевих фінансів та економічного розвитку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5" name="Прямокутник 9"/>
          <p:cNvSpPr/>
          <p:nvPr/>
        </p:nvSpPr>
        <p:spPr>
          <a:xfrm>
            <a:off x="539552" y="1268760"/>
            <a:ext cx="4608512" cy="1800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Секторальна стратегія: </a:t>
            </a: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Житлово-комунальне господарство</a:t>
            </a: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r">
              <a:defRPr/>
            </a:pPr>
            <a:r>
              <a:rPr lang="uk-UA" sz="155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Розроблена  Асоціацією міст України</a:t>
            </a:r>
          </a:p>
        </p:txBody>
      </p:sp>
      <p:sp>
        <p:nvSpPr>
          <p:cNvPr id="16" name="Прямокутник 9"/>
          <p:cNvSpPr/>
          <p:nvPr/>
        </p:nvSpPr>
        <p:spPr>
          <a:xfrm>
            <a:off x="4355976" y="2636912"/>
            <a:ext cx="4608512" cy="1800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/>
            <a:r>
              <a:rPr lang="uk-UA" sz="1600" b="1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Схвалена на </a:t>
            </a:r>
            <a:r>
              <a:rPr lang="uk-UA" sz="1600" b="1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Форумі місцевого самоврядування </a:t>
            </a:r>
            <a:endParaRPr lang="uk-UA" sz="1600" dirty="0"/>
          </a:p>
          <a:p>
            <a:pPr algn="ctr"/>
            <a:r>
              <a:rPr lang="uk-UA" sz="1600" b="1" dirty="0"/>
              <a:t>«Секторальні реформи в призмі децентралізації:</a:t>
            </a:r>
            <a:br>
              <a:rPr lang="uk-UA" sz="1600" b="1" dirty="0"/>
            </a:br>
            <a:r>
              <a:rPr lang="uk-UA" sz="1600" b="1" dirty="0"/>
              <a:t>місцеві фінанси, сталий розвиток, земля та майно</a:t>
            </a:r>
            <a:r>
              <a:rPr lang="uk-UA" sz="1600" b="1" dirty="0" smtClean="0"/>
              <a:t>, житлово-комунальне </a:t>
            </a:r>
            <a:r>
              <a:rPr lang="uk-UA" sz="1600" b="1" dirty="0"/>
              <a:t>господарство</a:t>
            </a:r>
            <a:r>
              <a:rPr lang="uk-UA" sz="1600" b="1" dirty="0" smtClean="0"/>
              <a:t>»</a:t>
            </a:r>
          </a:p>
          <a:p>
            <a:pPr algn="ctr"/>
            <a:endParaRPr lang="uk-UA" sz="1600" i="1" dirty="0" smtClean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r">
              <a:defRPr/>
            </a:pPr>
            <a:r>
              <a:rPr lang="uk-UA" sz="1600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(24-25 листопада 2016 року, м. Харків) 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395536" y="4365104"/>
            <a:ext cx="4608512" cy="1800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lvl="0" algn="ctr">
              <a:defRPr/>
            </a:pPr>
            <a:r>
              <a:rPr lang="uk-UA" sz="1600" b="1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З</a:t>
            </a:r>
            <a:r>
              <a:rPr lang="uk-UA" sz="1600" b="1" i="1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атверджена на засіданні Правління </a:t>
            </a:r>
          </a:p>
          <a:p>
            <a:pPr lvl="0" algn="ctr">
              <a:defRPr/>
            </a:pPr>
            <a:r>
              <a:rPr lang="uk-UA" sz="1600" i="1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Асоціації міст України </a:t>
            </a:r>
          </a:p>
          <a:p>
            <a:pPr lvl="0" algn="ctr">
              <a:defRPr/>
            </a:pPr>
            <a:r>
              <a:rPr lang="uk-UA" sz="1600" i="1" dirty="0" smtClean="0">
                <a:solidFill>
                  <a:schemeClr val="tx1"/>
                </a:solidFill>
                <a:ea typeface="Calibri" pitchFamily="34" charset="0"/>
                <a:cs typeface="Arial" pitchFamily="34" charset="0"/>
              </a:rPr>
              <a:t>(9 грудня 2016 року, м. Київ)</a:t>
            </a:r>
            <a:endParaRPr lang="uk-UA" sz="16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899592" y="5100572"/>
            <a:ext cx="3491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1052736"/>
            <a:ext cx="8208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Частково</a:t>
            </a:r>
            <a:r>
              <a:rPr lang="ru-RU" sz="4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4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реалізовано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763688" y="1976066"/>
            <a:ext cx="6877272" cy="8048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Ціль 1.2. 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Погасити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існуючу заборгованість з різниці у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тарифах»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1741488" y="2996953"/>
            <a:ext cx="6877272" cy="15121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Прийнято: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виконання Закону України «Про заходи, спрямовані на врегулювання заборгованості теплопостачальних та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теплогенеруючих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організацій та підприємств централізованого водопостачання і водовідведення за спожиті енергоносії» в Державному Бюджеті України закладені кошти для погашення заборгованості,  прийнято 4 постанови Кабінету Міністрів України та наказ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Мінрегіону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683568" y="2348880"/>
            <a:ext cx="1080120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кутник 9"/>
          <p:cNvSpPr/>
          <p:nvPr/>
        </p:nvSpPr>
        <p:spPr>
          <a:xfrm>
            <a:off x="5292080" y="4869160"/>
            <a:ext cx="3312368" cy="144016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участі АМУ у підготовці НПА:</a:t>
            </a:r>
          </a:p>
          <a:p>
            <a:pPr algn="ctr">
              <a:defRPr/>
            </a:pPr>
            <a:r>
              <a:rPr lang="uk-UA" sz="15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у робочих групах, лобіювання законопроектів, доопрацювання та погодження проектів НПА</a:t>
            </a: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1" name="Прямокутник 9"/>
          <p:cNvSpPr/>
          <p:nvPr/>
        </p:nvSpPr>
        <p:spPr>
          <a:xfrm>
            <a:off x="395536" y="5013176"/>
            <a:ext cx="4608512" cy="144016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 для ОМС:</a:t>
            </a:r>
          </a:p>
          <a:p>
            <a:pPr algn="ctr">
              <a:defRPr/>
            </a:pP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Створено механізм погашення заборгованості держави перед підприємствами житлово-комунального господарства у розмірі 5 </a:t>
            </a:r>
            <a:r>
              <a:rPr lang="uk-UA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млрд.грн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за надані послуги</a:t>
            </a: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1052736"/>
            <a:ext cx="8208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Частково</a:t>
            </a:r>
            <a:r>
              <a:rPr lang="ru-RU" sz="4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4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реалізовано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763688" y="1988840"/>
            <a:ext cx="687727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Ціль 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2.1 </a:t>
            </a:r>
            <a:r>
              <a:rPr lang="uk-UA" sz="1600" dirty="0" smtClean="0"/>
              <a:t>«Створити </a:t>
            </a:r>
            <a:r>
              <a:rPr lang="uk-UA" sz="1600" dirty="0"/>
              <a:t>і фінансово наповнити державні та місцеві фонди енергоефективності, за рахунок яких будуть реалізовуватися енергоефективні </a:t>
            </a:r>
            <a:r>
              <a:rPr lang="uk-UA" sz="1600" dirty="0" smtClean="0"/>
              <a:t>проекти»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1741488" y="3196787"/>
            <a:ext cx="6877272" cy="10243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Прийнято:</a:t>
            </a:r>
            <a:r>
              <a:rPr lang="uk-UA" sz="15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smtClean="0"/>
              <a:t>Закони </a:t>
            </a:r>
            <a:r>
              <a:rPr lang="uk-UA" sz="1600" dirty="0"/>
              <a:t>України «Про енергетичну ефективність будівель» (від 22.06.2017 № 2118-VIII) та «Про Фонд енергоефективності» </a:t>
            </a:r>
            <a:r>
              <a:rPr lang="uk-UA" sz="1600" dirty="0"/>
              <a:t>(від 08.06.2017 № 2095-VIII)</a:t>
            </a: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683568" y="2348880"/>
            <a:ext cx="1080120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кутник 9"/>
          <p:cNvSpPr/>
          <p:nvPr/>
        </p:nvSpPr>
        <p:spPr>
          <a:xfrm>
            <a:off x="5868144" y="4437112"/>
            <a:ext cx="2736304" cy="1728192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Формат участі АМУ у підготовці НПА:</a:t>
            </a:r>
          </a:p>
          <a:p>
            <a:pPr algn="ctr">
              <a:defRPr/>
            </a:pPr>
            <a:r>
              <a:rPr lang="uk-UA" sz="1550" dirty="0" smtClean="0">
                <a:solidFill>
                  <a:schemeClr val="tx1"/>
                </a:solidFill>
              </a:rPr>
              <a:t>Участь у робочих </a:t>
            </a:r>
            <a:r>
              <a:rPr lang="uk-UA" sz="1550" dirty="0" smtClean="0">
                <a:solidFill>
                  <a:schemeClr val="tx1"/>
                </a:solidFill>
              </a:rPr>
              <a:t>групах з  доопрацювання проектів, </a:t>
            </a:r>
          </a:p>
          <a:p>
            <a:pPr algn="ctr">
              <a:defRPr/>
            </a:pPr>
            <a:r>
              <a:rPr lang="uk-UA" sz="1550" dirty="0" smtClean="0">
                <a:solidFill>
                  <a:schemeClr val="tx1"/>
                </a:solidFill>
              </a:rPr>
              <a:t>погодження та підтримка прийняття</a:t>
            </a: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1" name="Прямокутник 9"/>
          <p:cNvSpPr/>
          <p:nvPr/>
        </p:nvSpPr>
        <p:spPr>
          <a:xfrm>
            <a:off x="395536" y="4293096"/>
            <a:ext cx="5256584" cy="216024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 для ОМС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defRPr/>
            </a:pPr>
            <a:r>
              <a:rPr lang="uk-UA" sz="1600" dirty="0" smtClean="0"/>
              <a:t>Вказані акти </a:t>
            </a:r>
            <a:r>
              <a:rPr lang="uk-UA" sz="1600" dirty="0"/>
              <a:t>передбачають </a:t>
            </a:r>
            <a:r>
              <a:rPr lang="uk-UA" sz="1600" dirty="0" smtClean="0"/>
              <a:t>можливість </a:t>
            </a:r>
            <a:r>
              <a:rPr lang="uk-UA" sz="1600" dirty="0"/>
              <a:t>реалізації енергоефективних проектів за допомогою коштів </a:t>
            </a:r>
            <a:r>
              <a:rPr lang="uk-UA" sz="1600" dirty="0" smtClean="0"/>
              <a:t> </a:t>
            </a:r>
            <a:r>
              <a:rPr lang="uk-UA" sz="1600" dirty="0"/>
              <a:t>Державного </a:t>
            </a:r>
            <a:r>
              <a:rPr lang="uk-UA" sz="1600" dirty="0" smtClean="0"/>
              <a:t>бюджету,  донорів,  </a:t>
            </a:r>
            <a:r>
              <a:rPr lang="uk-UA" sz="1600" dirty="0"/>
              <a:t>місцевих </a:t>
            </a:r>
            <a:r>
              <a:rPr lang="uk-UA" sz="1600" dirty="0" smtClean="0"/>
              <a:t>бюджетів. Запроваджується система </a:t>
            </a:r>
            <a:r>
              <a:rPr lang="uk-UA" sz="1600" dirty="0" err="1" smtClean="0"/>
              <a:t>обов</a:t>
            </a:r>
            <a:r>
              <a:rPr lang="en-US" sz="1600" dirty="0" smtClean="0"/>
              <a:t>’</a:t>
            </a:r>
            <a:r>
              <a:rPr lang="uk-UA" sz="1600" dirty="0" err="1" smtClean="0"/>
              <a:t>язкової</a:t>
            </a:r>
            <a:r>
              <a:rPr lang="uk-UA" sz="1600" dirty="0" smtClean="0"/>
              <a:t> енергоефективної сертифікації для окремих категорій будівель, яка</a:t>
            </a:r>
            <a:r>
              <a:rPr lang="ru-RU" sz="1600" dirty="0" err="1" smtClean="0"/>
              <a:t>забезпечить</a:t>
            </a:r>
            <a:r>
              <a:rPr lang="ru-RU" sz="1600" dirty="0" smtClean="0"/>
              <a:t> </a:t>
            </a:r>
            <a:r>
              <a:rPr lang="ru-RU" sz="1600" dirty="0" err="1"/>
              <a:t>власників</a:t>
            </a:r>
            <a:r>
              <a:rPr lang="ru-RU" sz="1600" dirty="0"/>
              <a:t> актуальною </a:t>
            </a:r>
            <a:r>
              <a:rPr lang="ru-RU" sz="1600" dirty="0" err="1"/>
              <a:t>інформацією</a:t>
            </a:r>
            <a:r>
              <a:rPr lang="ru-RU" sz="1600" dirty="0"/>
              <a:t> про </a:t>
            </a:r>
            <a:r>
              <a:rPr lang="ru-RU" sz="1600" dirty="0" err="1"/>
              <a:t>енергетичні</a:t>
            </a:r>
            <a:r>
              <a:rPr lang="ru-RU" sz="1600" dirty="0"/>
              <a:t> характеристики </a:t>
            </a:r>
            <a:r>
              <a:rPr lang="ru-RU" sz="1600" dirty="0" err="1"/>
              <a:t>будівель</a:t>
            </a:r>
            <a:r>
              <a:rPr lang="uk-UA" sz="1600" dirty="0" smtClean="0"/>
              <a:t>.   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35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1052736"/>
            <a:ext cx="8208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Частково</a:t>
            </a:r>
            <a:r>
              <a:rPr lang="ru-RU" sz="4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4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реалізовано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763688" y="1844824"/>
            <a:ext cx="6877272" cy="1008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Ціль 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4.1 </a:t>
            </a:r>
            <a:r>
              <a:rPr lang="uk-UA" sz="1600" dirty="0" smtClean="0"/>
              <a:t>«Передати </a:t>
            </a:r>
            <a:r>
              <a:rPr lang="uk-UA" sz="1600" dirty="0"/>
              <a:t>повноваження з встановлення тарифів на всі житлово-комунальні послуги органам місцевого </a:t>
            </a:r>
            <a:r>
              <a:rPr lang="uk-UA" sz="1600" dirty="0" smtClean="0"/>
              <a:t>самоврядування»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1741488" y="2996953"/>
            <a:ext cx="6877272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Прийнято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1600" dirty="0"/>
              <a:t> Закон України «Про внесення змін до закону «Про теплопостачання» щодо стимулювання виробництва теплової енергії з альтернативних джерел енергії» (від 21.03.2017  № 1959-VIII); постанова Національної комісії, що здійснює державне регулювання у сферах енергетики та комунальних послуг від 22.03.2017 № 308</a:t>
            </a: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683568" y="2348880"/>
            <a:ext cx="1080120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кутник 9"/>
          <p:cNvSpPr/>
          <p:nvPr/>
        </p:nvSpPr>
        <p:spPr>
          <a:xfrm>
            <a:off x="5436096" y="4365104"/>
            <a:ext cx="3168352" cy="2088232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Формат 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участі АМУ у підготовці НПА:</a:t>
            </a:r>
          </a:p>
          <a:p>
            <a:pPr algn="ctr">
              <a:defRPr/>
            </a:pPr>
            <a:r>
              <a:rPr lang="uk-UA" sz="1550" dirty="0" smtClean="0">
                <a:solidFill>
                  <a:schemeClr val="tx1"/>
                </a:solidFill>
              </a:rPr>
              <a:t>Постійне та активне лобіювання необхідності передачі  органам місцевого самоврядування повноважень з встановлення тарифів на житлово-комунальні послуги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1" name="Прямокутник 9"/>
          <p:cNvSpPr/>
          <p:nvPr/>
        </p:nvSpPr>
        <p:spPr>
          <a:xfrm>
            <a:off x="395536" y="4509120"/>
            <a:ext cx="4896544" cy="1944216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 для ОМС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defRPr/>
            </a:pPr>
            <a:r>
              <a:rPr lang="uk-UA" sz="1600" dirty="0" smtClean="0"/>
              <a:t>Вказаними актами </a:t>
            </a:r>
            <a:r>
              <a:rPr lang="uk-UA" sz="1600" dirty="0"/>
              <a:t>органам місцевого самоврядування розширені  повноваження з встановлення тарифів на послуги </a:t>
            </a:r>
            <a:r>
              <a:rPr lang="uk-UA" sz="1600" dirty="0" smtClean="0"/>
              <a:t>теплопостачання  </a:t>
            </a:r>
            <a:r>
              <a:rPr lang="uk-UA" sz="1600" dirty="0"/>
              <a:t>для виробників як з традиційних, так і з альтернативних джерел енергії</a:t>
            </a:r>
            <a:r>
              <a:rPr lang="uk-UA" sz="1600" dirty="0" smtClean="0"/>
              <a:t>. Розширені також повноваження в частині тарифів на водопостачання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96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1052736"/>
            <a:ext cx="8208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Частково</a:t>
            </a:r>
            <a:r>
              <a:rPr lang="ru-RU" sz="4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4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реалізовано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763688" y="1844824"/>
            <a:ext cx="6877272" cy="936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Ціль 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6.1 </a:t>
            </a:r>
            <a:r>
              <a:rPr lang="uk-UA" sz="1600" dirty="0" smtClean="0"/>
              <a:t>«Чітко </a:t>
            </a:r>
            <a:r>
              <a:rPr lang="uk-UA" sz="1600" dirty="0"/>
              <a:t>розподілити між державою та органами місцевого самоврядування контрольні функції у галузі житлово-комунального господарства»</a:t>
            </a:r>
            <a:r>
              <a:rPr lang="uk-UA" sz="1600" dirty="0" smtClean="0"/>
              <a:t>»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1741488" y="2996953"/>
            <a:ext cx="6877272" cy="115212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Підготовано до другого читання:</a:t>
            </a:r>
            <a:r>
              <a:rPr lang="uk-UA" sz="1600" dirty="0" smtClean="0"/>
              <a:t> проект Закону </a:t>
            </a:r>
            <a:r>
              <a:rPr lang="uk-UA" sz="1600" dirty="0"/>
              <a:t>України </a:t>
            </a:r>
            <a:r>
              <a:rPr lang="uk-UA" sz="1600" dirty="0" smtClean="0"/>
              <a:t>«</a:t>
            </a:r>
            <a:r>
              <a:rPr lang="uk-UA" sz="1600" dirty="0"/>
              <a:t>Про житлово-комунальні послуги</a:t>
            </a:r>
            <a:r>
              <a:rPr lang="uk-UA" sz="1600" dirty="0" smtClean="0"/>
              <a:t>» </a:t>
            </a:r>
            <a:r>
              <a:rPr lang="uk-UA" sz="1600" dirty="0"/>
              <a:t>(№ 1581-д</a:t>
            </a:r>
            <a:r>
              <a:rPr lang="uk-UA" sz="1600" dirty="0" smtClean="0"/>
              <a:t>) </a:t>
            </a:r>
            <a:endParaRPr lang="uk-UA" sz="1600" dirty="0"/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683568" y="2348880"/>
            <a:ext cx="1080120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кутник 9"/>
          <p:cNvSpPr/>
          <p:nvPr/>
        </p:nvSpPr>
        <p:spPr>
          <a:xfrm>
            <a:off x="5436096" y="4437112"/>
            <a:ext cx="3168352" cy="1584176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Формат 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участі АМУ у підготовці 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НПА:</a:t>
            </a:r>
          </a:p>
          <a:p>
            <a:pPr algn="ctr">
              <a:defRPr/>
            </a:pPr>
            <a:r>
              <a:rPr lang="uk-UA" sz="15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</a:t>
            </a:r>
            <a:r>
              <a:rPr lang="uk-UA" sz="1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робочих групах</a:t>
            </a:r>
            <a:r>
              <a:rPr lang="uk-UA" sz="15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надання пропозицій, доопрацювання та </a:t>
            </a:r>
            <a:r>
              <a:rPr lang="uk-UA" sz="1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лобіювання </a:t>
            </a:r>
            <a:r>
              <a:rPr lang="uk-UA" sz="15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законопроекту</a:t>
            </a: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1" name="Прямокутник 9"/>
          <p:cNvSpPr/>
          <p:nvPr/>
        </p:nvSpPr>
        <p:spPr>
          <a:xfrm>
            <a:off x="395536" y="4437112"/>
            <a:ext cx="4896544" cy="1584176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 для ОМС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defRPr/>
            </a:pPr>
            <a:r>
              <a:rPr lang="uk-UA" sz="1600" dirty="0" smtClean="0"/>
              <a:t>Після його прийняття будуть чітко розмежовані контрольні повноваження органів державної влади та органів місцевого самоврядування в частині контрольних функцій у сфері ЖКГ</a:t>
            </a: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88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Прямокутник 9"/>
          <p:cNvSpPr/>
          <p:nvPr/>
        </p:nvSpPr>
        <p:spPr>
          <a:xfrm>
            <a:off x="1763688" y="1988840"/>
            <a:ext cx="6877272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Ціль </a:t>
            </a:r>
            <a:r>
              <a:rPr lang="uk-UA" sz="1600" b="1" dirty="0" smtClean="0"/>
              <a:t>1.5 «</a:t>
            </a:r>
            <a:r>
              <a:rPr lang="uk-UA" sz="1600" dirty="0"/>
              <a:t>Розширити коло суб’єктів отримання послуг, кінцевим споживачем визнаються громадянин, юридична особа – індивідуальний споживач, юридична особа – колективний споживач</a:t>
            </a:r>
            <a:r>
              <a:rPr lang="uk-UA" sz="1600" b="1" dirty="0" smtClean="0"/>
              <a:t>»</a:t>
            </a:r>
            <a:endParaRPr lang="uk-UA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1777191" y="3140968"/>
            <a:ext cx="687727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НПА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  <a:r>
              <a:rPr lang="uk-UA" sz="1600" dirty="0"/>
              <a:t> </a:t>
            </a:r>
            <a:r>
              <a:rPr lang="uk-UA" sz="1600" dirty="0" smtClean="0"/>
              <a:t>Не </a:t>
            </a:r>
            <a:r>
              <a:rPr lang="uk-UA" sz="1600" dirty="0"/>
              <a:t>ухвалений  проект Закону «Про житлово-комунальні послуги» (№ 1581-д від 10.12.2015</a:t>
            </a:r>
            <a:r>
              <a:rPr lang="uk-UA" sz="1600" dirty="0" smtClean="0"/>
              <a:t>)</a:t>
            </a:r>
            <a:endParaRPr lang="uk-UA" sz="1600" dirty="0"/>
          </a:p>
          <a:p>
            <a:pPr algn="just">
              <a:defRPr/>
            </a:pPr>
            <a:endParaRPr lang="uk-UA" sz="155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683568" y="2348880"/>
            <a:ext cx="1080120" cy="15841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кутник 9"/>
          <p:cNvSpPr/>
          <p:nvPr/>
        </p:nvSpPr>
        <p:spPr>
          <a:xfrm>
            <a:off x="5292080" y="4725144"/>
            <a:ext cx="3312368" cy="1296144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Формат участі АМУ у підготовці НПА:</a:t>
            </a:r>
          </a:p>
          <a:p>
            <a:pPr algn="ctr">
              <a:defRPr/>
            </a:pPr>
            <a:r>
              <a:rPr lang="uk-UA" sz="1550" dirty="0">
                <a:solidFill>
                  <a:schemeClr val="tx1"/>
                </a:solidFill>
                <a:latin typeface="Cambria" pitchFamily="18" charset="0"/>
              </a:rPr>
              <a:t>Лобіювання прийняття</a:t>
            </a: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1" name="Прямокутник 9"/>
          <p:cNvSpPr/>
          <p:nvPr/>
        </p:nvSpPr>
        <p:spPr>
          <a:xfrm>
            <a:off x="395536" y="4437112"/>
            <a:ext cx="4608512" cy="18002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Негатив 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для ОМС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</a:p>
          <a:p>
            <a:pPr algn="ctr">
              <a:defRPr/>
            </a:pPr>
            <a:endParaRPr lang="uk-UA" sz="155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r>
              <a:rPr lang="uk-UA" sz="1500" dirty="0" smtClean="0">
                <a:solidFill>
                  <a:schemeClr val="tx1"/>
                </a:solidFill>
                <a:latin typeface="Cambria" pitchFamily="18" charset="0"/>
              </a:rPr>
              <a:t>Комунальні підприємства позбавлені можливості більш ефективно та взаємовигідно взаємодіяти з споживачами. Не реалізовуються всі можливі механізми надання послуг споживачам – мешканцям територіальних громад</a:t>
            </a:r>
            <a:endParaRPr lang="uk-UA" sz="15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35696" y="1052736"/>
            <a:ext cx="50754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Не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реалізується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501326" cy="6818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83968" y="141277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Прямокутник 9"/>
          <p:cNvSpPr/>
          <p:nvPr/>
        </p:nvSpPr>
        <p:spPr>
          <a:xfrm>
            <a:off x="1763688" y="1916832"/>
            <a:ext cx="6877272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1763688" y="2870939"/>
            <a:ext cx="6877272" cy="135014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55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3" name="Прямокутник 9"/>
          <p:cNvSpPr/>
          <p:nvPr/>
        </p:nvSpPr>
        <p:spPr>
          <a:xfrm>
            <a:off x="1763688" y="4509120"/>
            <a:ext cx="6877272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/>
              <a:t>Участь у розробці та доопрацюванні нормативно-правових актів, прийняття яких передбачене Законом України «Про комерційний облік теплової енергії та водопостачання» (від 22.06.2017 № 2119-VIII</a:t>
            </a:r>
            <a:r>
              <a:rPr lang="uk-UA" sz="1600" dirty="0" smtClean="0"/>
              <a:t>).</a:t>
            </a:r>
            <a:endParaRPr lang="uk-UA" sz="16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63688" y="2039942"/>
            <a:ext cx="67687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senal"/>
              </a:rPr>
              <a:t>Лобіювання прийняття Парламентом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senal"/>
              </a:rPr>
              <a:t>проекту закону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senal"/>
              </a:rPr>
              <a:t>України </a:t>
            </a:r>
            <a:r>
              <a:rPr lang="uk-UA" sz="1600" dirty="0" smtClean="0"/>
              <a:t>«</a:t>
            </a:r>
            <a:r>
              <a:rPr lang="uk-UA" sz="1600" dirty="0"/>
              <a:t>Про житлово-комунальні послуги» ( № 1581-д від 10.12.2015).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835696" y="2623265"/>
            <a:ext cx="66967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uk-UA" sz="1600" dirty="0" smtClean="0">
              <a:solidFill>
                <a:srgbClr val="000000"/>
              </a:solidFill>
              <a:ea typeface="Calibri" pitchFamily="34" charset="0"/>
              <a:cs typeface="Arsenal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600" dirty="0" smtClean="0">
                <a:solidFill>
                  <a:srgbClr val="000000"/>
                </a:solidFill>
                <a:ea typeface="Calibri" pitchFamily="34" charset="0"/>
                <a:cs typeface="Arsenal"/>
              </a:rPr>
              <a:t>Лобіювання </a:t>
            </a:r>
            <a:r>
              <a:rPr lang="uk-UA" sz="1600" dirty="0">
                <a:solidFill>
                  <a:srgbClr val="000000"/>
                </a:solidFill>
                <a:ea typeface="Calibri" pitchFamily="34" charset="0"/>
                <a:cs typeface="Arsenal"/>
              </a:rPr>
              <a:t>прийняття Парламентом проекту закону </a:t>
            </a:r>
            <a:r>
              <a:rPr lang="uk-UA" sz="1600" dirty="0" smtClean="0">
                <a:solidFill>
                  <a:srgbClr val="000000"/>
                </a:solidFill>
                <a:ea typeface="Calibri" pitchFamily="34" charset="0"/>
                <a:cs typeface="Arsenal"/>
              </a:rPr>
              <a:t>України </a:t>
            </a:r>
            <a:r>
              <a:rPr lang="uk-UA" sz="1600" dirty="0" smtClean="0"/>
              <a:t>«Про </a:t>
            </a:r>
            <a:r>
              <a:rPr lang="uk-UA" sz="1600" dirty="0"/>
              <a:t>внесення змін до деяких законів України щодо врегулювання заборгованості теплопостачальних та </a:t>
            </a:r>
            <a:r>
              <a:rPr lang="uk-UA" sz="1600" dirty="0" err="1"/>
              <a:t>теплогенеруючих</a:t>
            </a:r>
            <a:r>
              <a:rPr lang="uk-UA" sz="1600" dirty="0"/>
              <a:t> організацій та підприємств централізованого водопостачання і водовідведення за спожиті енергоносії» (№ 7083 від 06.09.2017).</a:t>
            </a:r>
            <a:endParaRPr lang="uk-UA" sz="1600" b="1" dirty="0"/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339752" y="1052736"/>
            <a:ext cx="45618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Найближчі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дії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5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6184" y="1916832"/>
            <a:ext cx="1056117" cy="792088"/>
          </a:xfrm>
          <a:prstGeom prst="rect">
            <a:avLst/>
          </a:prstGeom>
          <a:noFill/>
        </p:spPr>
      </p:pic>
      <p:pic>
        <p:nvPicPr>
          <p:cNvPr id="26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6183" y="3068960"/>
            <a:ext cx="1056117" cy="792088"/>
          </a:xfrm>
          <a:prstGeom prst="rect">
            <a:avLst/>
          </a:prstGeom>
          <a:noFill/>
        </p:spPr>
      </p:pic>
      <p:pic>
        <p:nvPicPr>
          <p:cNvPr id="27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537" y="4701716"/>
            <a:ext cx="1056117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827584" y="126876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775147" y="2967335"/>
            <a:ext cx="55937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Дякую</a:t>
            </a: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за </a:t>
            </a:r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увагу</a:t>
            </a: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!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2253</TotalTime>
  <Words>682</Words>
  <Application>Microsoft Office PowerPoint</Application>
  <PresentationFormat>Екран (4:3)</PresentationFormat>
  <Paragraphs>107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Концепція реформування сфери соціального захисту населення</dc:title>
  <dc:creator>n.mukoliuk</dc:creator>
  <cp:lastModifiedBy>Гарник Олег Володимирович</cp:lastModifiedBy>
  <cp:revision>244</cp:revision>
  <cp:lastPrinted>2017-04-18T13:49:13Z</cp:lastPrinted>
  <dcterms:created xsi:type="dcterms:W3CDTF">2016-06-13T07:24:54Z</dcterms:created>
  <dcterms:modified xsi:type="dcterms:W3CDTF">2017-11-07T18:14:12Z</dcterms:modified>
</cp:coreProperties>
</file>