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eba" ContentType="audio/webm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3">
  <p:sldMasterIdLst>
    <p:sldMasterId id="2147483648" r:id="rId1"/>
  </p:sldMasterIdLst>
  <p:notesMasterIdLst>
    <p:notesMasterId r:id="rId10"/>
  </p:notesMasterIdLst>
  <p:sldIdLst>
    <p:sldId id="256" r:id="rId2"/>
    <p:sldId id="353" r:id="rId3"/>
    <p:sldId id="396" r:id="rId4"/>
    <p:sldId id="395" r:id="rId5"/>
    <p:sldId id="394" r:id="rId6"/>
    <p:sldId id="397" r:id="rId7"/>
    <p:sldId id="393" r:id="rId8"/>
    <p:sldId id="274" r:id="rId9"/>
  </p:sldIdLst>
  <p:sldSz cx="12192000" cy="6858000"/>
  <p:notesSz cx="6858000" cy="9144000"/>
  <p:embeddedFontLst>
    <p:embeddedFont>
      <p:font typeface="Proxima Nova" panose="02000506030000020004" pitchFamily="50" charset="0"/>
      <p:bold r:id="rId11"/>
    </p:embeddedFont>
    <p:embeddedFont>
      <p:font typeface="Wingdings 3" panose="05040102010807070707" pitchFamily="18" charset="2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8" roundtripDataSignature="AMtx7mgOb7eX4zXvN0qA1SOX0Mq9rSaA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61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68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6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та вміс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розділу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’єкти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Лише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міст і підпис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і підпис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і вертикальни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ий заголовок і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eba"/><Relationship Id="rId1" Type="http://schemas.microsoft.com/office/2007/relationships/media" Target="../media/media1.weba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 descr="Зображення, що містить дерево, надворі&#10;&#10;Автоматично згенерований опис"/>
          <p:cNvPicPr preferRelativeResize="0"/>
          <p:nvPr/>
        </p:nvPicPr>
        <p:blipFill rotWithShape="1">
          <a:blip r:embed="rId5">
            <a:alphaModFix/>
          </a:blip>
          <a:srcRect t="9090" r="1525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/>
          <p:nvPr/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8823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ctrTitle"/>
          </p:nvPr>
        </p:nvSpPr>
        <p:spPr>
          <a:xfrm>
            <a:off x="477978" y="1321317"/>
            <a:ext cx="7607243" cy="343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l">
              <a:buClr>
                <a:srgbClr val="073763"/>
              </a:buClr>
              <a:buSzPts val="3600"/>
            </a:pPr>
            <a:r>
              <a:rPr lang="uk-UA" sz="3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Попередження та реагуванн</a:t>
            </a:r>
            <a:r>
              <a:rPr lang="uk-UA" sz="36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я на корупційні ризики </a:t>
            </a:r>
            <a:br>
              <a:rPr lang="uk-UA" sz="36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uk-UA" sz="3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у інфраструктурних проектах: </a:t>
            </a:r>
            <a:br>
              <a:rPr lang="uk-UA" sz="3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uk-UA" sz="3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к</a:t>
            </a:r>
            <a:r>
              <a:rPr lang="uk-UA" sz="36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ращі практики та засвоєнні </a:t>
            </a:r>
            <a:r>
              <a:rPr lang="uk-UA" sz="3600" b="1" dirty="0" err="1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уроки</a:t>
            </a:r>
            <a:r>
              <a:rPr lang="uk-UA" sz="36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надання технічної підтримки ПРООН </a:t>
            </a:r>
            <a:r>
              <a:rPr lang="uk-UA" sz="36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 рамках Програм відновлення України</a:t>
            </a:r>
            <a:endParaRPr lang="ru-RU" sz="3600" dirty="0">
              <a:solidFill>
                <a:srgbClr val="0000FF"/>
              </a:solidFill>
            </a:endParaRPr>
          </a:p>
        </p:txBody>
      </p:sp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571499" y="5090292"/>
            <a:ext cx="6705056" cy="126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A9F3"/>
              </a:buClr>
              <a:buSzPct val="100000"/>
              <a:buNone/>
            </a:pPr>
            <a:r>
              <a:rPr lang="uk-UA" b="1" i="1" dirty="0">
                <a:solidFill>
                  <a:schemeClr val="tx1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Іван Сікора</a:t>
            </a:r>
            <a:r>
              <a:rPr lang="en-US" b="1" i="1" dirty="0">
                <a:solidFill>
                  <a:schemeClr val="tx1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, </a:t>
            </a:r>
            <a:endParaRPr lang="uk-UA" b="1" i="1" dirty="0">
              <a:solidFill>
                <a:schemeClr val="tx1"/>
              </a:solidFill>
              <a:latin typeface="Calibri" panose="020F0502020204030204" pitchFamily="34" charset="0"/>
              <a:ea typeface="Proxima Nova"/>
              <a:cs typeface="Calibri" panose="020F0502020204030204" pitchFamily="34" charset="0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A9F3"/>
              </a:buClr>
              <a:buSzPct val="100000"/>
              <a:buNone/>
            </a:pPr>
            <a:r>
              <a:rPr lang="en-US" i="1" dirty="0" err="1">
                <a:solidFill>
                  <a:schemeClr val="tx1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ключовий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експерт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 з </a:t>
            </a:r>
            <a:r>
              <a:rPr lang="uk-UA" i="1" dirty="0">
                <a:solidFill>
                  <a:schemeClr val="tx1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антикорупційної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діяльності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 ГТП ПРООН</a:t>
            </a:r>
            <a:endParaRPr lang="uk-UA" i="1" dirty="0">
              <a:solidFill>
                <a:schemeClr val="tx1"/>
              </a:solidFill>
              <a:latin typeface="Calibri" panose="020F0502020204030204" pitchFamily="34" charset="0"/>
              <a:ea typeface="Proxima Nova"/>
              <a:cs typeface="Calibri" panose="020F0502020204030204" pitchFamily="34" charset="0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A9F3"/>
              </a:buClr>
              <a:buSzPct val="100000"/>
              <a:buNone/>
            </a:pPr>
            <a:endParaRPr lang="uk-UA" i="1" dirty="0">
              <a:solidFill>
                <a:schemeClr val="tx1"/>
              </a:solidFill>
              <a:latin typeface="Calibri" panose="020F0502020204030204" pitchFamily="34" charset="0"/>
              <a:ea typeface="Proxima Nova"/>
              <a:cs typeface="Calibri" panose="020F0502020204030204" pitchFamily="34" charset="0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A9F3"/>
              </a:buClr>
              <a:buSzPct val="100000"/>
              <a:buNone/>
            </a:pPr>
            <a:endParaRPr lang="uk-UA" sz="1800" i="1" dirty="0">
              <a:solidFill>
                <a:schemeClr val="tx1"/>
              </a:solidFill>
              <a:latin typeface="Calibri" panose="020F0502020204030204" pitchFamily="34" charset="0"/>
              <a:ea typeface="Proxima Nova"/>
              <a:cs typeface="Calibri" panose="020F0502020204030204" pitchFamily="34" charset="0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A9F3"/>
              </a:buClr>
              <a:buSzPct val="100000"/>
              <a:buNone/>
            </a:pPr>
            <a:endParaRPr sz="2000" i="1" dirty="0">
              <a:solidFill>
                <a:schemeClr val="tx1"/>
              </a:solidFill>
              <a:latin typeface="Calibri" panose="020F0502020204030204" pitchFamily="34" charset="0"/>
              <a:ea typeface="Proxima Nova"/>
              <a:cs typeface="Calibri" panose="020F0502020204030204" pitchFamily="34" charset="0"/>
              <a:sym typeface="Proxima Nova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i="1" dirty="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89" name="Google Shape;89;p1"/>
          <p:cNvSpPr/>
          <p:nvPr/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10899" y="276116"/>
            <a:ext cx="825500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6438" y="405063"/>
            <a:ext cx="2320117" cy="420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52225" y="276115"/>
            <a:ext cx="2243196" cy="5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Изображение выглядит как текст, дизайн, круг, Шрифт&#10;&#10;Автоматически созданное описание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65261" y="137505"/>
            <a:ext cx="470373" cy="955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videoplayback-гра-престолів">
            <a:hlinkClick r:id="" action="ppaction://media"/>
            <a:extLst>
              <a:ext uri="{FF2B5EF4-FFF2-40B4-BE49-F238E27FC236}">
                <a16:creationId xmlns:a16="http://schemas.microsoft.com/office/drawing/2014/main" id="{23BCBFEC-B9CA-4C37-AE36-52CC452DDC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17704" y="598932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12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C85E8-2A2F-9C17-2EC0-34B16A66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01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Програма раннього відновлення та Програма відновлення України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EBF42CF-1576-2BA3-EFAB-87E2CA927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01" y="1520792"/>
            <a:ext cx="11348248" cy="493776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uk-UA" sz="2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Цілі: </a:t>
            </a:r>
            <a:r>
              <a:rPr lang="uk-UA" sz="2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відновлення об’єктів інфраструктури, створення гідних умов життя для внутрішньо переміщених осіб та приймаючих громад, забезпечення доступу до якісних освітніх, медичних та інших соціальних послуг</a:t>
            </a:r>
          </a:p>
          <a:p>
            <a:pPr marL="114300" indent="0" algn="ctr">
              <a:buNone/>
            </a:pPr>
            <a:r>
              <a:rPr lang="az-Cyrl-AZ" sz="1800" b="1" i="0" dirty="0">
                <a:solidFill>
                  <a:srgbClr val="000000"/>
                </a:solidFill>
                <a:effectLst/>
                <a:latin typeface="ProximaNova"/>
              </a:rPr>
              <a:t>НКПВУ розпочалася у вересні 2015 року. ПВУ є логічним продовженням першої програми і реалізується з грудня 2021 року. Програми впроваджуються на підставі відповідних Фінансових угод між Україною та ЄІБ.</a:t>
            </a:r>
            <a:endParaRPr lang="uk-UA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НКПВУ (раннє відновлення) – 200 млн ЄВРО; ПВУ – 340 млн ЄВРО </a:t>
            </a:r>
          </a:p>
          <a:p>
            <a:pPr algn="ctr"/>
            <a:r>
              <a:rPr lang="uk-U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104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проектів завершено;  </a:t>
            </a:r>
            <a:r>
              <a:rPr lang="uk-UA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218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uk-UA" sz="1800" b="1" dirty="0">
                <a:latin typeface="Calibri" panose="020F0502020204030204" pitchFamily="34" charset="0"/>
                <a:ea typeface="Calibri" panose="020F0502020204030204" pitchFamily="34" charset="0"/>
              </a:rPr>
              <a:t>проектів двох програм</a:t>
            </a: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знаходяться на різних стадіях впровадження </a:t>
            </a:r>
          </a:p>
          <a:p>
            <a:pPr algn="ctr"/>
            <a:endParaRPr lang="uk-UA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" indent="0" algn="ctr">
              <a:buNone/>
            </a:pPr>
            <a:r>
              <a:rPr lang="uk-UA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Група технічної підтримки ПРООН </a:t>
            </a:r>
            <a:r>
              <a:rPr lang="az-Cyrl-AZ" sz="1800" b="1" i="0" dirty="0">
                <a:solidFill>
                  <a:srgbClr val="000000"/>
                </a:solidFill>
                <a:effectLst/>
                <a:latin typeface="ProximaNova"/>
              </a:rPr>
              <a:t>підтримує належну реалізації НКПВУ/ПВУ шляхом ефективного комплексного моніторингу проєктів разом із розвитком потенціалу кінцевих бенефіціарів. </a:t>
            </a:r>
          </a:p>
          <a:p>
            <a:pPr marL="114300" indent="0" algn="ctr">
              <a:buNone/>
            </a:pPr>
            <a:r>
              <a:rPr lang="az-Cyrl-AZ" sz="1800" b="1" i="0" dirty="0">
                <a:solidFill>
                  <a:srgbClr val="000000"/>
                </a:solidFill>
                <a:effectLst/>
                <a:latin typeface="ProximaNova"/>
              </a:rPr>
              <a:t>Експерти ПРООН надають консультативну допомогу на всіх етапах проєктного циклу, зокрема, планування, проєктування, будівництва, закупівель та моніторингу проектів на стадії будівництва.</a:t>
            </a:r>
            <a:endParaRPr lang="uk-UA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14300" indent="0" algn="ctr">
              <a:buNone/>
            </a:pPr>
            <a:endParaRPr lang="uk-UA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ctr"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213466A-0B5D-B0EB-F564-9D28468B6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521" y="312766"/>
            <a:ext cx="381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3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C85E8-2A2F-9C17-2EC0-34B16A66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01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uk-U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r>
              <a:rPr lang="uk-UA" sz="32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ГТП ПРООН надає технічну підтримку у таких секторах: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EBF42CF-1576-2BA3-EFAB-87E2CA927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521" y="1328286"/>
            <a:ext cx="10992051" cy="513026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uk-UA" sz="1800" b="1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buFont typeface="+mj-lt"/>
              <a:buAutoNum type="arabicPeriod"/>
            </a:pPr>
            <a:r>
              <a:rPr lang="uk-UA" sz="2000" b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Інжиніринг та будівництво: </a:t>
            </a:r>
            <a:r>
              <a:rPr lang="uk-UA" sz="20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технічний моніторинг, перевірка </a:t>
            </a:r>
            <a:r>
              <a:rPr lang="uk-UA" sz="2000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проєктної</a:t>
            </a:r>
            <a:r>
              <a:rPr lang="uk-UA" sz="20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документації та рекомендації щодо її коригування, моніторинг об’єктів на всіх стадіях будівництва, включаючи вибіркові перевірки </a:t>
            </a:r>
            <a:r>
              <a:rPr lang="uk-UA" sz="2000" kern="1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проєктів</a:t>
            </a:r>
            <a:endParaRPr lang="uk-UA" sz="2000" b="1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>
              <a:buFont typeface="+mj-lt"/>
              <a:buAutoNum type="arabicPeriod"/>
            </a:pPr>
            <a:r>
              <a:rPr lang="uk-UA" sz="20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Закупівлі та фінансування: </a:t>
            </a:r>
            <a:r>
              <a:rPr lang="uk-UA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перевірка угод про передачу коштів позики та тендерних досьє, аналіз питомих витрат за </a:t>
            </a:r>
            <a:r>
              <a:rPr lang="uk-UA" sz="20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проєктами</a:t>
            </a:r>
            <a:r>
              <a:rPr lang="uk-UA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порівняння цін та аналіз факторів підвищення витрат, моніторинг тендерних процедур та перевірка договірної документації (у разі потреби)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20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Антикорупційна діяльність </a:t>
            </a:r>
            <a:r>
              <a:rPr lang="uk-UA" sz="2000" b="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охоплює як питання корупційних ризиків, які стосуються інженерних питань, </a:t>
            </a:r>
            <a:r>
              <a:rPr lang="uk-UA" sz="2000" b="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закупівель</a:t>
            </a:r>
            <a:r>
              <a:rPr lang="uk-UA" sz="2000" b="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фінансування, так і питання ризиків роботи з підрядниками проектів з точки зору переважно управління репутаційними, правовими та фінансовими ризиками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uk-UA" sz="20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Соціальний менеджмент та залучення зацікавлених сторін</a:t>
            </a:r>
            <a:r>
              <a:rPr lang="uk-UA" sz="2000" b="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задля дотримання </a:t>
            </a:r>
            <a:r>
              <a:rPr lang="uk-UA" sz="20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екологічних і соціальних стандартів ЄІБ та залучення зацікавлених сторін і громад</a:t>
            </a:r>
            <a:endParaRPr lang="uk-UA" sz="20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uk-U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Постійна консультативна підтримка та підвищення </a:t>
            </a:r>
            <a:r>
              <a:rPr lang="uk-U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антикорупційної спроможності замовників проектів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ctr"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213466A-0B5D-B0EB-F564-9D28468B6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521" y="312766"/>
            <a:ext cx="381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66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C85E8-2A2F-9C17-2EC0-34B16A66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01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uk-UA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Програма раннього відновлення та Програма відновлення України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EBF42CF-1576-2BA3-EFAB-87E2CA927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521" y="1328286"/>
            <a:ext cx="10992051" cy="5130266"/>
          </a:xfrm>
        </p:spPr>
        <p:txBody>
          <a:bodyPr>
            <a:normAutofit fontScale="32500" lnSpcReduction="20000"/>
          </a:bodyPr>
          <a:lstStyle/>
          <a:p>
            <a:pPr marL="114300" indent="0" algn="ctr">
              <a:buNone/>
            </a:pPr>
            <a:endParaRPr lang="uk-UA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 algn="ctr">
              <a:buNone/>
            </a:pPr>
            <a:r>
              <a:rPr lang="uk-UA" sz="1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Корупційні ризики є на різних стадіях реалізації інфраструктурних проектів </a:t>
            </a:r>
          </a:p>
          <a:p>
            <a:pPr marL="114300" indent="0" algn="ctr">
              <a:buNone/>
            </a:pPr>
            <a:r>
              <a:rPr lang="uk-UA" sz="8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(переважно це проектування, закупівлі, будівництво</a:t>
            </a:r>
            <a:r>
              <a:rPr lang="uk-UA" sz="8600" b="1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114300" indent="0" algn="ctr">
              <a:buNone/>
            </a:pPr>
            <a:endParaRPr lang="en-US" sz="1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uk-UA" sz="9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Адекватне та вчасне реагування на корупційні ризики </a:t>
            </a:r>
          </a:p>
          <a:p>
            <a:pPr marL="114300" indent="0" algn="ctr">
              <a:buNone/>
            </a:pPr>
            <a:r>
              <a:rPr lang="uk-UA" sz="9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є запорукою </a:t>
            </a:r>
            <a:r>
              <a:rPr lang="uk-UA" sz="9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довіри українських та європейських платників податків </a:t>
            </a:r>
            <a:r>
              <a:rPr lang="uk-UA" sz="9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 здатності України як держави та замовників проектів працювати </a:t>
            </a:r>
          </a:p>
          <a:p>
            <a:pPr marL="114300" indent="0" algn="ctr">
              <a:buNone/>
            </a:pPr>
            <a:r>
              <a:rPr lang="uk-UA" sz="9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прозоро, </a:t>
            </a:r>
            <a:r>
              <a:rPr lang="uk-UA" sz="9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підзвітно</a:t>
            </a:r>
            <a:r>
              <a:rPr lang="uk-UA" sz="9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та згідно вимог чинного законодавства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213466A-0B5D-B0EB-F564-9D28468B6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521" y="312766"/>
            <a:ext cx="381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7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C85E8-2A2F-9C17-2EC0-34B16A66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01" y="500063"/>
            <a:ext cx="10863778" cy="9052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uk-UA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Причини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 наслідки корупційних ризиків у інфраструктурних проектах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EBF42CF-1576-2BA3-EFAB-87E2CA927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521" y="1328286"/>
            <a:ext cx="10992051" cy="5130266"/>
          </a:xfrm>
        </p:spPr>
        <p:txBody>
          <a:bodyPr>
            <a:normAutofit lnSpcReduction="10000"/>
          </a:bodyPr>
          <a:lstStyle/>
          <a:p>
            <a:pPr marL="114300" indent="0" algn="ctr">
              <a:buNone/>
            </a:pP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uk-UA" sz="2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Проектна документація (ПКД)\проектування:</a:t>
            </a:r>
            <a:r>
              <a:rPr lang="uk-UA" sz="2000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завищення потреб, маніпуляції з первинними даними для отримання більшого фінансування, вплив зацікавлених сторін на визначення пріоритетів, застаріла ПКД, ухвалення недосконалих або завідомо завищених за вартістю проектів, конфлікт інтересів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uk-U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НАСЛІДКИ</a:t>
            </a:r>
            <a:r>
              <a:rPr lang="uk-U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неякісна ПКД з корупційними ризиками та необхідністю її коригування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Закупівлі:</a:t>
            </a:r>
            <a:r>
              <a:rPr lang="uk-UA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тендерна документація під потенційного переможця, </a:t>
            </a:r>
            <a:r>
              <a:rPr lang="uk-UA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змови\конфлікт інтересів </a:t>
            </a:r>
            <a:r>
              <a:rPr lang="uk-UA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учасників торгів та замовника закупівлі, завищені ціни у кошторисах переможців за результатами торгів, підрядники із сумнівною діловою репутацією або з ознаками сумнівів щодо відповідності кваліфікаційним  критеріям, замовник та технічний нагляд в одній особі  </a:t>
            </a: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НАСЛІДКИ</a:t>
            </a:r>
            <a:r>
              <a:rPr lang="uk-U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можливості неправомірного впливу на вибір переможця торгів, необґрунтовані дискваліфікації учасників торгів, оскарження результатів торгів, кримінальні провадження за статтями ККУ 366, 367, 364, негативне висвітлення  у медіа </a:t>
            </a:r>
            <a:r>
              <a:rPr lang="uk-UA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213466A-0B5D-B0EB-F564-9D28468B6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521" y="312766"/>
            <a:ext cx="381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19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C85E8-2A2F-9C17-2EC0-34B16A66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01" y="500063"/>
            <a:ext cx="10863778" cy="9052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uk-UA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Причини</a:t>
            </a: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 наслідки корупційних ризиків у інфраструктурних проектах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EBF42CF-1576-2BA3-EFAB-87E2CA927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521" y="1270535"/>
            <a:ext cx="10992051" cy="5188017"/>
          </a:xfrm>
        </p:spPr>
        <p:txBody>
          <a:bodyPr>
            <a:normAutofit/>
          </a:bodyPr>
          <a:lstStyle/>
          <a:p>
            <a:pPr algn="just"/>
            <a:endParaRPr lang="uk-U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uk-UA" sz="20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b="1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Будівництво:</a:t>
            </a:r>
            <a:r>
              <a:rPr lang="uk-UA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часті коригування ПКД, закриття </a:t>
            </a:r>
            <a:r>
              <a:rPr lang="uk-UA" sz="2000" i="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Акт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uk-UA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приймання виконаних будівельних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uk-UA" sz="2000" i="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робіт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uk-UA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завищеними цінами від середньо ринкових, змови підрядника \ замовника \ технічного нагляду, невідповідність виконаних робіт ПКД та ДБН, «актування» неіснуючих обсягів робіт </a:t>
            </a:r>
            <a:r>
              <a:rPr lang="uk-UA" sz="20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14300" indent="0" algn="just">
              <a:buNone/>
            </a:pPr>
            <a:endParaRPr lang="en-US" sz="20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uk-U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НАСЛІДКИ</a:t>
            </a:r>
            <a:r>
              <a:rPr lang="uk-UA" sz="20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можливості неправомірного впливу на рішення замовника та виконавців проекту,  </a:t>
            </a:r>
            <a:r>
              <a:rPr lang="uk-UA" sz="20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зростання вартості проекту та строків його виконання, </a:t>
            </a:r>
            <a:r>
              <a:rPr lang="uk-UA" sz="20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кримінальні провадження за статтями ККУ 191, 366, 367, 364, </a:t>
            </a:r>
            <a:r>
              <a:rPr lang="uk-U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негативне висвітлення  у медіа </a:t>
            </a:r>
            <a:r>
              <a:rPr lang="uk-UA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213466A-0B5D-B0EB-F564-9D28468B6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521" y="312766"/>
            <a:ext cx="381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7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C85E8-2A2F-9C17-2EC0-34B16A665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00" y="312766"/>
            <a:ext cx="10963239" cy="10732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uk-UA" sz="2800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uk-UA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uk-UA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ращі практики та засвоєнні </a:t>
            </a:r>
            <a:r>
              <a:rPr lang="uk-UA" sz="28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уроки</a:t>
            </a:r>
            <a:r>
              <a:rPr lang="uk-UA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рамках надання технічної підтримки ПРООН замовникам проектів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EBF42CF-1576-2BA3-EFAB-87E2CA927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01" y="1386038"/>
            <a:ext cx="11242372" cy="5072514"/>
          </a:xfrm>
        </p:spPr>
        <p:txBody>
          <a:bodyPr>
            <a:normAutofit fontScale="70000" lnSpcReduction="20000"/>
          </a:bodyPr>
          <a:lstStyle/>
          <a:p>
            <a:pPr marL="114300" indent="0" algn="just"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GB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 checks</a:t>
            </a:r>
            <a:r>
              <a:rPr lang="uk-UA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uk-U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перевірка відповідність проекту чинному законодавству та ДБН, відповідність графічної/текстової частини проектів кошторисній частині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 Cost checks </a:t>
            </a:r>
            <a:r>
              <a:rPr lang="uk-UA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перевірка ПКД відповідності ключовим кількісним показникам та загальної ціни проекту, виявлення відхилень від прийнятих норм втручання за м2, подвійне фінансування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uk-UA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Примірна тендерна документація</a:t>
            </a:r>
            <a:r>
              <a:rPr lang="uk-U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Примірний договір у її складі</a:t>
            </a:r>
            <a:r>
              <a:rPr lang="uk-UA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більш жорсткі кваліфікаційні критерії до учасників торгів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uk-UA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Незалежний технічний нагляд</a:t>
            </a:r>
            <a:r>
              <a:rPr lang="uk-U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(окремий договір) та </a:t>
            </a:r>
            <a:r>
              <a:rPr lang="uk-UA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перевірка його звітів ГТП ПРООН</a:t>
            </a:r>
            <a:r>
              <a:rPr lang="uk-U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(в </a:t>
            </a:r>
            <a:r>
              <a:rPr lang="uk-UA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uk-U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за допомогою моніторингових візитів на будівельні </a:t>
            </a:r>
            <a:r>
              <a:rPr lang="uk-UA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майданички</a:t>
            </a:r>
            <a:r>
              <a:rPr lang="uk-U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uk-UA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Оцінка корупційних та пов’язаних ризиків співпраці з підрядниками</a:t>
            </a:r>
            <a:r>
              <a:rPr lang="uk-U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як </a:t>
            </a:r>
            <a:r>
              <a:rPr lang="uk-UA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низьких </a:t>
            </a:r>
            <a:r>
              <a:rPr lang="uk-U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uk-UA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високих та отримання чи не отримання </a:t>
            </a:r>
            <a:r>
              <a:rPr lang="uk-U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запиту ЄІБ на проведення  </a:t>
            </a:r>
            <a:r>
              <a:rPr lang="uk-UA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ex-post</a:t>
            </a:r>
            <a:r>
              <a:rPr lang="uk-UA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аудиту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3" panose="05040102010807070707" pitchFamily="18" charset="2"/>
              <a:buChar char=""/>
              <a:tabLst>
                <a:tab pos="457200" algn="l"/>
              </a:tabLst>
            </a:pPr>
            <a:r>
              <a:rPr lang="uk-UA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Моніторинг корупційних та пов’язаних ризиків в рамках виконання проектів </a:t>
            </a:r>
            <a:r>
              <a:rPr lang="uk-U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(моніторинг виконання  проекту та його відповідності ПКД та ДБН шляхом </a:t>
            </a:r>
            <a:r>
              <a:rPr lang="uk-UA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аналізу звітів Технічного нагляду, моніторингових візитів, моніторингу підрядників </a:t>
            </a:r>
            <a:r>
              <a:rPr lang="uk-UA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щодо кримінальних проваджень, фінансових обтяжень, санкцій, стану висвітлення проектів у медіа, тощо)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213466A-0B5D-B0EB-F564-9D28468B6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521" y="312766"/>
            <a:ext cx="381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08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9"/>
          <p:cNvSpPr/>
          <p:nvPr/>
        </p:nvSpPr>
        <p:spPr>
          <a:xfrm>
            <a:off x="345420" y="1442942"/>
            <a:ext cx="11501160" cy="31513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19"/>
          <p:cNvSpPr/>
          <p:nvPr/>
        </p:nvSpPr>
        <p:spPr>
          <a:xfrm>
            <a:off x="1114425" y="0"/>
            <a:ext cx="9635351" cy="5415058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39700" sx="102000" sy="102000" algn="ctr" rotWithShape="0">
              <a:srgbClr val="D8D8D8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19"/>
          <p:cNvSpPr/>
          <p:nvPr/>
        </p:nvSpPr>
        <p:spPr>
          <a:xfrm>
            <a:off x="1996636" y="0"/>
            <a:ext cx="9073700" cy="5373384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19"/>
          <p:cNvSpPr txBox="1">
            <a:spLocks noGrp="1"/>
          </p:cNvSpPr>
          <p:nvPr>
            <p:ph type="title"/>
          </p:nvPr>
        </p:nvSpPr>
        <p:spPr>
          <a:xfrm>
            <a:off x="1251502" y="1780606"/>
            <a:ext cx="9346058" cy="341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Clr>
                <a:srgbClr val="073763"/>
              </a:buClr>
              <a:buSzPts val="6000"/>
            </a:pPr>
            <a:r>
              <a:rPr lang="uk-UA" b="1" dirty="0">
                <a:solidFill>
                  <a:srgbClr val="0070C0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ПРЯМУЄМО РАЗОМ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 </a:t>
            </a:r>
            <a:br>
              <a:rPr lang="uk-UA" b="1" dirty="0">
                <a:solidFill>
                  <a:srgbClr val="0070C0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</a:br>
            <a:r>
              <a:rPr lang="uk-UA" b="1" dirty="0">
                <a:solidFill>
                  <a:srgbClr val="0070C0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до </a:t>
            </a:r>
            <a:r>
              <a:rPr lang="uk-UA" b="1" dirty="0">
                <a:solidFill>
                  <a:srgbClr val="0070C0"/>
                </a:solidFill>
              </a:rPr>
              <a:t>успішних, якісних та прозорих інфраструктурних проектів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Proxima Nova"/>
                <a:cs typeface="Calibri" panose="020F0502020204030204" pitchFamily="34" charset="0"/>
                <a:sym typeface="Proxima Nova"/>
              </a:rPr>
              <a:t>!</a:t>
            </a:r>
            <a:endParaRPr dirty="0">
              <a:solidFill>
                <a:srgbClr val="0070C0"/>
              </a:solidFill>
              <a:latin typeface="Calibri" panose="020F0502020204030204" pitchFamily="34" charset="0"/>
              <a:ea typeface="Proxima Nova"/>
              <a:cs typeface="Calibri" panose="020F0502020204030204" pitchFamily="34" charset="0"/>
              <a:sym typeface="Proxima Nova"/>
            </a:endParaRPr>
          </a:p>
        </p:txBody>
      </p:sp>
      <p:sp>
        <p:nvSpPr>
          <p:cNvPr id="382" name="Google Shape;382;p19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D2554F8-371C-F18F-7406-8F73FEC9B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7521" y="312766"/>
            <a:ext cx="381000" cy="771525"/>
          </a:xfrm>
          <a:prstGeom prst="rect">
            <a:avLst/>
          </a:prstGeom>
        </p:spPr>
      </p:pic>
      <p:sp>
        <p:nvSpPr>
          <p:cNvPr id="5" name="Google Shape;133;p16">
            <a:extLst>
              <a:ext uri="{FF2B5EF4-FFF2-40B4-BE49-F238E27FC236}">
                <a16:creationId xmlns:a16="http://schemas.microsoft.com/office/drawing/2014/main" id="{55673264-E76D-5701-5B6C-C99559A941EC}"/>
              </a:ext>
            </a:extLst>
          </p:cNvPr>
          <p:cNvSpPr/>
          <p:nvPr/>
        </p:nvSpPr>
        <p:spPr>
          <a:xfrm rot="5400000">
            <a:off x="45763" y="1928858"/>
            <a:ext cx="1905109" cy="1305795"/>
          </a:xfrm>
          <a:prstGeom prst="chevron">
            <a:avLst>
              <a:gd name="adj" fmla="val 66808"/>
            </a:avLst>
          </a:prstGeom>
          <a:gradFill>
            <a:gsLst>
              <a:gs pos="0">
                <a:srgbClr val="5E80C9"/>
              </a:gs>
              <a:gs pos="50000">
                <a:srgbClr val="3B6FC9"/>
              </a:gs>
              <a:gs pos="100000">
                <a:srgbClr val="2E5FB8"/>
              </a:gs>
            </a:gsLst>
            <a:lin ang="5400000" scaled="0"/>
          </a:gradFill>
          <a:ln w="9525" cap="flat" cmpd="sng">
            <a:solidFill>
              <a:srgbClr val="4371C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121;p16">
            <a:extLst>
              <a:ext uri="{FF2B5EF4-FFF2-40B4-BE49-F238E27FC236}">
                <a16:creationId xmlns:a16="http://schemas.microsoft.com/office/drawing/2014/main" id="{C2390625-9145-67DD-A7CD-61B3C455F43A}"/>
              </a:ext>
            </a:extLst>
          </p:cNvPr>
          <p:cNvSpPr/>
          <p:nvPr/>
        </p:nvSpPr>
        <p:spPr>
          <a:xfrm rot="5400000">
            <a:off x="9856348" y="1831255"/>
            <a:ext cx="1709895" cy="1305795"/>
          </a:xfrm>
          <a:prstGeom prst="chevron">
            <a:avLst>
              <a:gd name="adj" fmla="val 53093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ій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93156</TotalTime>
  <Words>795</Words>
  <Application>Microsoft Office PowerPoint</Application>
  <PresentationFormat>Широкий екран</PresentationFormat>
  <Paragraphs>50</Paragraphs>
  <Slides>8</Slides>
  <Notes>2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4" baseType="lpstr">
      <vt:lpstr>Calibri</vt:lpstr>
      <vt:lpstr>ProximaNova</vt:lpstr>
      <vt:lpstr>Proxima Nova</vt:lpstr>
      <vt:lpstr>Wingdings 3</vt:lpstr>
      <vt:lpstr>Arial</vt:lpstr>
      <vt:lpstr>Тема Office</vt:lpstr>
      <vt:lpstr>Попередження та реагування на корупційні ризики  у інфраструктурних проектах:  кращі практики та засвоєнні уроки надання технічної підтримки ПРООН в рамках Програм відновлення України</vt:lpstr>
      <vt:lpstr>Програма раннього відновлення та Програма відновлення України </vt:lpstr>
      <vt:lpstr>     ГТП ПРООН надає технічну підтримку у таких секторах:</vt:lpstr>
      <vt:lpstr> Програма раннього відновлення та Програма відновлення України </vt:lpstr>
      <vt:lpstr> Причини та наслідки корупційних ризиків у інфраструктурних проектах</vt:lpstr>
      <vt:lpstr> Причини та наслідки корупційних ризиків у інфраструктурних проектах</vt:lpstr>
      <vt:lpstr>  Кращі практики та засвоєнні уроки в рамках надання технічної підтримки ПРООН замовникам проектів</vt:lpstr>
      <vt:lpstr>ПРЯМУЄМО РАЗОМ  до успішних, якісних та прозорих інфраструктурних проектів!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Антикорупційні аспекти ефективної реалізації субпроєктів НКПВУ та ПВУ</dc:title>
  <dc:creator>Ivan Sikora</dc:creator>
  <cp:lastModifiedBy>Ivan Sikora</cp:lastModifiedBy>
  <cp:revision>169</cp:revision>
  <dcterms:created xsi:type="dcterms:W3CDTF">2021-08-26T11:28:50Z</dcterms:created>
  <dcterms:modified xsi:type="dcterms:W3CDTF">2024-10-21T19:57:29Z</dcterms:modified>
</cp:coreProperties>
</file>