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7" r:id="rId1"/>
    <p:sldMasterId id="2147483671" r:id="rId2"/>
  </p:sldMasterIdLst>
  <p:notesMasterIdLst>
    <p:notesMasterId r:id="rId15"/>
  </p:notesMasterIdLst>
  <p:sldIdLst>
    <p:sldId id="256" r:id="rId3"/>
    <p:sldId id="314" r:id="rId4"/>
    <p:sldId id="315" r:id="rId5"/>
    <p:sldId id="303" r:id="rId6"/>
    <p:sldId id="302" r:id="rId7"/>
    <p:sldId id="298" r:id="rId8"/>
    <p:sldId id="299" r:id="rId9"/>
    <p:sldId id="308" r:id="rId10"/>
    <p:sldId id="309" r:id="rId11"/>
    <p:sldId id="305" r:id="rId12"/>
    <p:sldId id="310" r:id="rId13"/>
    <p:sldId id="287" r:id="rId14"/>
  </p:sldIdLst>
  <p:sldSz cx="10693400" cy="7561263"/>
  <p:notesSz cx="6858000" cy="9144000"/>
  <p:embeddedFontLst>
    <p:embeddedFont>
      <p:font typeface="Mariupol-Regular" panose="02010500020201010004" pitchFamily="50" charset="-52"/>
      <p:regular r:id="rId16"/>
    </p:embeddedFont>
    <p:embeddedFont>
      <p:font typeface="Mariupol Medium" panose="02010600020201010004" pitchFamily="50" charset="-5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Mariupol Symbols" panose="050A0506020000020004" pitchFamily="82" charset="-52"/>
      <p:regular r:id="rId26"/>
    </p:embeddedFont>
    <p:embeddedFont>
      <p:font typeface="Karla" panose="020B0604020202020204" charset="0"/>
      <p:regular r:id="rId27"/>
      <p:bold r:id="rId28"/>
      <p:italic r:id="rId29"/>
      <p:boldItalic r:id="rId30"/>
    </p:embeddedFont>
    <p:embeddedFont>
      <p:font typeface="Mariupol" panose="02010500020201010004" pitchFamily="50" charset="-52"/>
      <p:regular r:id="rId31"/>
      <p:bold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57E"/>
    <a:srgbClr val="4C80BD"/>
    <a:srgbClr val="30ADD2"/>
    <a:srgbClr val="4D75E6"/>
    <a:srgbClr val="7F8BBF"/>
    <a:srgbClr val="667BBF"/>
    <a:srgbClr val="2666DD"/>
    <a:srgbClr val="093290"/>
    <a:srgbClr val="FFFFFF"/>
    <a:srgbClr val="1E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1E1CA7-9293-417C-856D-FEDCD2B6EEBE}">
  <a:tblStyle styleId="{451E1CA7-9293-417C-856D-FEDCD2B6EEB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52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99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4119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8237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2356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6475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0594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4712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8831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2950" algn="l" defTabSz="1168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62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3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98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4C5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4704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think-cell Slide" r:id="rId4" imgW="407" imgH="305" progId="TCLayout.ActiveDocument.1">
                  <p:embed/>
                </p:oleObj>
              </mc:Choice>
              <mc:Fallback>
                <p:oleObj name="think-cell Slide" r:id="rId4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9"/>
          <p:cNvSpPr/>
          <p:nvPr/>
        </p:nvSpPr>
        <p:spPr>
          <a:xfrm flipH="1">
            <a:off x="7046" y="443335"/>
            <a:ext cx="10700475" cy="6610496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6900" y="1117219"/>
            <a:ext cx="10693575" cy="5541839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" y="1986200"/>
            <a:ext cx="10707521" cy="4247100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010305" y="2928107"/>
            <a:ext cx="6672849" cy="1704976"/>
          </a:xfrm>
          <a:prstGeom prst="rect">
            <a:avLst/>
          </a:prstGeom>
        </p:spPr>
        <p:txBody>
          <a:bodyPr lIns="116805" tIns="116805" rIns="116805" bIns="116805" anchor="ctr" anchorCtr="0"/>
          <a:lstStyle>
            <a:lvl1pPr lvl="0" algn="ctr">
              <a:spcBef>
                <a:spcPts val="0"/>
              </a:spcBef>
              <a:buSzPct val="100000"/>
              <a:defRPr sz="6100"/>
            </a:lvl1pPr>
            <a:lvl2pPr lvl="1" algn="ctr">
              <a:spcBef>
                <a:spcPts val="0"/>
              </a:spcBef>
              <a:buSzPct val="100000"/>
              <a:defRPr sz="6100"/>
            </a:lvl2pPr>
            <a:lvl3pPr lvl="2" algn="ctr">
              <a:spcBef>
                <a:spcPts val="0"/>
              </a:spcBef>
              <a:buSzPct val="100000"/>
              <a:defRPr sz="6100"/>
            </a:lvl3pPr>
            <a:lvl4pPr lvl="3" algn="ctr">
              <a:spcBef>
                <a:spcPts val="0"/>
              </a:spcBef>
              <a:buSzPct val="100000"/>
              <a:defRPr sz="6100"/>
            </a:lvl4pPr>
            <a:lvl5pPr lvl="4" algn="ctr">
              <a:spcBef>
                <a:spcPts val="0"/>
              </a:spcBef>
              <a:buSzPct val="100000"/>
              <a:defRPr sz="6100"/>
            </a:lvl5pPr>
            <a:lvl6pPr lvl="5" algn="ctr">
              <a:spcBef>
                <a:spcPts val="0"/>
              </a:spcBef>
              <a:buSzPct val="100000"/>
              <a:defRPr sz="6100"/>
            </a:lvl6pPr>
            <a:lvl7pPr lvl="6" algn="ctr">
              <a:spcBef>
                <a:spcPts val="0"/>
              </a:spcBef>
              <a:buSzPct val="100000"/>
              <a:defRPr sz="6100"/>
            </a:lvl7pPr>
            <a:lvl8pPr lvl="7" algn="ctr">
              <a:spcBef>
                <a:spcPts val="0"/>
              </a:spcBef>
              <a:buSzPct val="100000"/>
              <a:defRPr sz="6100"/>
            </a:lvl8pPr>
            <a:lvl9pPr lvl="8" algn="ctr">
              <a:spcBef>
                <a:spcPts val="0"/>
              </a:spcBef>
              <a:buSzPct val="100000"/>
              <a:defRPr sz="61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ABE33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7046" y="443335"/>
            <a:ext cx="10700475" cy="6610496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5" name="Shape 15"/>
          <p:cNvSpPr/>
          <p:nvPr/>
        </p:nvSpPr>
        <p:spPr>
          <a:xfrm>
            <a:off x="-6900" y="1108353"/>
            <a:ext cx="10693575" cy="5541839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1" y="1986200"/>
            <a:ext cx="10707521" cy="4247100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123156" y="2999736"/>
            <a:ext cx="6447264" cy="1704976"/>
          </a:xfrm>
          <a:prstGeom prst="rect">
            <a:avLst/>
          </a:prstGeom>
        </p:spPr>
        <p:txBody>
          <a:bodyPr lIns="116805" tIns="116805" rIns="116805" bIns="116805" anchor="b" anchorCtr="0"/>
          <a:lstStyle>
            <a:lvl1pPr lvl="0" algn="ctr" rtl="0">
              <a:spcBef>
                <a:spcPts val="0"/>
              </a:spcBef>
              <a:buSzPct val="100000"/>
              <a:defRPr sz="4600"/>
            </a:lvl1pPr>
            <a:lvl2pPr lvl="1" algn="ctr" rtl="0">
              <a:spcBef>
                <a:spcPts val="0"/>
              </a:spcBef>
              <a:buSzPct val="100000"/>
              <a:defRPr sz="4600"/>
            </a:lvl2pPr>
            <a:lvl3pPr lvl="2" algn="ctr" rtl="0">
              <a:spcBef>
                <a:spcPts val="0"/>
              </a:spcBef>
              <a:buSzPct val="100000"/>
              <a:defRPr sz="4600"/>
            </a:lvl3pPr>
            <a:lvl4pPr lvl="3" algn="ctr" rtl="0">
              <a:spcBef>
                <a:spcPts val="0"/>
              </a:spcBef>
              <a:buSzPct val="100000"/>
              <a:defRPr sz="4600"/>
            </a:lvl4pPr>
            <a:lvl5pPr lvl="4" algn="ctr" rtl="0">
              <a:spcBef>
                <a:spcPts val="0"/>
              </a:spcBef>
              <a:buSzPct val="100000"/>
              <a:defRPr sz="4600"/>
            </a:lvl5pPr>
            <a:lvl6pPr lvl="5" algn="ctr" rtl="0">
              <a:spcBef>
                <a:spcPts val="0"/>
              </a:spcBef>
              <a:buSzPct val="100000"/>
              <a:defRPr sz="4600"/>
            </a:lvl6pPr>
            <a:lvl7pPr lvl="6" algn="ctr" rtl="0">
              <a:spcBef>
                <a:spcPts val="0"/>
              </a:spcBef>
              <a:buSzPct val="100000"/>
              <a:defRPr sz="4600"/>
            </a:lvl7pPr>
            <a:lvl8pPr lvl="7" algn="ctr" rtl="0">
              <a:spcBef>
                <a:spcPts val="0"/>
              </a:spcBef>
              <a:buSzPct val="100000"/>
              <a:defRPr sz="4600"/>
            </a:lvl8pPr>
            <a:lvl9pPr lvl="8" algn="ctr" rtl="0">
              <a:spcBef>
                <a:spcPts val="0"/>
              </a:spcBef>
              <a:buSzPct val="100000"/>
              <a:defRPr sz="4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122980" y="4511106"/>
            <a:ext cx="6447264" cy="1153703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2300" b="1"/>
            </a:lvl1pPr>
            <a:lvl2pPr lvl="1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2300" b="1"/>
            </a:lvl2pPr>
            <a:lvl3pPr lvl="2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2300" b="1"/>
            </a:lvl3pPr>
            <a:lvl4pPr lvl="3" algn="ctr" rtl="0">
              <a:spcBef>
                <a:spcPts val="0"/>
              </a:spcBef>
              <a:buSzPct val="100000"/>
              <a:buNone/>
              <a:defRPr sz="2300" b="1"/>
            </a:lvl4pPr>
            <a:lvl5pPr lvl="4" algn="ctr" rtl="0">
              <a:spcBef>
                <a:spcPts val="0"/>
              </a:spcBef>
              <a:buSzPct val="100000"/>
              <a:buNone/>
              <a:defRPr sz="2300" b="1"/>
            </a:lvl5pPr>
            <a:lvl6pPr lvl="5" algn="ctr" rtl="0">
              <a:spcBef>
                <a:spcPts val="0"/>
              </a:spcBef>
              <a:buSzPct val="100000"/>
              <a:buNone/>
              <a:defRPr sz="2300" b="1"/>
            </a:lvl6pPr>
            <a:lvl7pPr lvl="6" algn="ctr" rtl="0">
              <a:spcBef>
                <a:spcPts val="0"/>
              </a:spcBef>
              <a:buSzPct val="100000"/>
              <a:buNone/>
              <a:defRPr sz="2300" b="1"/>
            </a:lvl7pPr>
            <a:lvl8pPr lvl="7" algn="ctr" rtl="0">
              <a:spcBef>
                <a:spcPts val="0"/>
              </a:spcBef>
              <a:buSzPct val="100000"/>
              <a:buNone/>
              <a:defRPr sz="2300" b="1"/>
            </a:lvl8pPr>
            <a:lvl9pPr lvl="8" algn="ctr" rtl="0">
              <a:spcBef>
                <a:spcPts val="0"/>
              </a:spcBef>
              <a:buSzPct val="100000"/>
              <a:buNone/>
              <a:defRPr sz="23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20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7045" y="443335"/>
            <a:ext cx="10700475" cy="6610496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1" name="Shape 21"/>
          <p:cNvSpPr/>
          <p:nvPr/>
        </p:nvSpPr>
        <p:spPr>
          <a:xfrm>
            <a:off x="0" y="2322863"/>
            <a:ext cx="10693400" cy="4912457"/>
          </a:xfrm>
          <a:custGeom>
            <a:avLst/>
            <a:gdLst/>
            <a:ahLst/>
            <a:cxnLst/>
            <a:rect l="0" t="0" r="0" b="0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6899" y="603521"/>
            <a:ext cx="10693577" cy="6546403"/>
          </a:xfrm>
          <a:custGeom>
            <a:avLst/>
            <a:gdLst/>
            <a:ahLst/>
            <a:cxnLst/>
            <a:rect l="0" t="0" r="0" b="0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144498" y="3402018"/>
            <a:ext cx="6404463" cy="1205302"/>
          </a:xfrm>
          <a:prstGeom prst="rect">
            <a:avLst/>
          </a:prstGeom>
        </p:spPr>
        <p:txBody>
          <a:bodyPr lIns="116805" tIns="116805" rIns="116805" bIns="11680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4202282" y="1596735"/>
            <a:ext cx="2288837" cy="960978"/>
          </a:xfrm>
          <a:prstGeom prst="rect">
            <a:avLst/>
          </a:prstGeom>
          <a:noFill/>
          <a:ln>
            <a:noFill/>
          </a:ln>
        </p:spPr>
        <p:txBody>
          <a:bodyPr lIns="116805" tIns="116805" rIns="116805" bIns="116805" anchor="t" anchorCtr="0">
            <a:noAutofit/>
          </a:bodyPr>
          <a:lstStyle/>
          <a:p>
            <a:pPr algn="ctr"/>
            <a:r>
              <a:rPr lang="en" sz="77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  <p:sp>
        <p:nvSpPr>
          <p:cNvPr id="25" name="Shape 25"/>
          <p:cNvSpPr/>
          <p:nvPr/>
        </p:nvSpPr>
        <p:spPr>
          <a:xfrm>
            <a:off x="4888161" y="1531621"/>
            <a:ext cx="917078" cy="1152822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16805" tIns="116805" rIns="116805" bIns="11680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7045" y="0"/>
            <a:ext cx="10721613" cy="7590076"/>
            <a:chOff x="-6025" y="0"/>
            <a:chExt cx="9168125" cy="51631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36889" y="585673"/>
            <a:ext cx="8619623" cy="1260431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36889" y="2349759"/>
            <a:ext cx="8619623" cy="4891335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51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-7045" y="0"/>
            <a:ext cx="10721613" cy="7590076"/>
            <a:chOff x="-6025" y="0"/>
            <a:chExt cx="9168125" cy="5163100"/>
          </a:xfrm>
        </p:grpSpPr>
        <p:sp>
          <p:nvSpPr>
            <p:cNvPr id="38" name="Shape 3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9" name="Shape 3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0" name="Shape 4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1" name="Shape 4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2" name="Shape 4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3" name="Shape 4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036889" y="585673"/>
            <a:ext cx="8619623" cy="1260431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58260" y="2198992"/>
            <a:ext cx="4163338" cy="5042165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>
              <a:spcBef>
                <a:spcPts val="0"/>
              </a:spcBef>
              <a:buSzPct val="100000"/>
              <a:defRPr sz="2300"/>
            </a:lvl1pPr>
            <a:lvl2pPr lvl="1">
              <a:spcBef>
                <a:spcPts val="0"/>
              </a:spcBef>
              <a:buSzPct val="100000"/>
              <a:defRPr sz="2300"/>
            </a:lvl2pPr>
            <a:lvl3pPr lvl="2">
              <a:spcBef>
                <a:spcPts val="0"/>
              </a:spcBef>
              <a:buSzPct val="100000"/>
              <a:defRPr sz="2300"/>
            </a:lvl3pPr>
            <a:lvl4pPr lvl="3">
              <a:spcBef>
                <a:spcPts val="0"/>
              </a:spcBef>
              <a:buSzPct val="100000"/>
              <a:defRPr sz="2300"/>
            </a:lvl4pPr>
            <a:lvl5pPr lvl="4">
              <a:spcBef>
                <a:spcPts val="0"/>
              </a:spcBef>
              <a:buSzPct val="100000"/>
              <a:defRPr sz="2300"/>
            </a:lvl5pPr>
            <a:lvl6pPr lvl="5">
              <a:spcBef>
                <a:spcPts val="0"/>
              </a:spcBef>
              <a:buSzPct val="100000"/>
              <a:defRPr sz="2300"/>
            </a:lvl6pPr>
            <a:lvl7pPr lvl="6">
              <a:spcBef>
                <a:spcPts val="0"/>
              </a:spcBef>
              <a:buSzPct val="100000"/>
              <a:defRPr sz="2300"/>
            </a:lvl7pPr>
            <a:lvl8pPr lvl="7">
              <a:spcBef>
                <a:spcPts val="0"/>
              </a:spcBef>
              <a:buSzPct val="100000"/>
              <a:defRPr sz="2300"/>
            </a:lvl8pPr>
            <a:lvl9pPr lvl="8">
              <a:spcBef>
                <a:spcPts val="0"/>
              </a:spcBef>
              <a:buSzPct val="100000"/>
              <a:defRPr sz="23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5472040" y="2198992"/>
            <a:ext cx="4163338" cy="5042165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>
              <a:spcBef>
                <a:spcPts val="0"/>
              </a:spcBef>
              <a:buSzPct val="100000"/>
              <a:defRPr sz="2300"/>
            </a:lvl1pPr>
            <a:lvl2pPr lvl="1">
              <a:spcBef>
                <a:spcPts val="0"/>
              </a:spcBef>
              <a:buSzPct val="100000"/>
              <a:defRPr sz="2300"/>
            </a:lvl2pPr>
            <a:lvl3pPr lvl="2">
              <a:spcBef>
                <a:spcPts val="0"/>
              </a:spcBef>
              <a:buSzPct val="100000"/>
              <a:defRPr sz="2300"/>
            </a:lvl3pPr>
            <a:lvl4pPr lvl="3">
              <a:spcBef>
                <a:spcPts val="0"/>
              </a:spcBef>
              <a:buSzPct val="100000"/>
              <a:defRPr sz="2300"/>
            </a:lvl4pPr>
            <a:lvl5pPr lvl="4">
              <a:spcBef>
                <a:spcPts val="0"/>
              </a:spcBef>
              <a:buSzPct val="100000"/>
              <a:defRPr sz="2300"/>
            </a:lvl5pPr>
            <a:lvl6pPr lvl="5">
              <a:spcBef>
                <a:spcPts val="0"/>
              </a:spcBef>
              <a:buSzPct val="100000"/>
              <a:defRPr sz="2300"/>
            </a:lvl6pPr>
            <a:lvl7pPr lvl="6">
              <a:spcBef>
                <a:spcPts val="0"/>
              </a:spcBef>
              <a:buSzPct val="100000"/>
              <a:defRPr sz="2300"/>
            </a:lvl7pPr>
            <a:lvl8pPr lvl="7">
              <a:spcBef>
                <a:spcPts val="0"/>
              </a:spcBef>
              <a:buSzPct val="100000"/>
              <a:defRPr sz="2300"/>
            </a:lvl8pPr>
            <a:lvl9pPr lvl="8">
              <a:spcBef>
                <a:spcPts val="0"/>
              </a:spcBef>
              <a:buSzPct val="100000"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18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-7045" y="0"/>
            <a:ext cx="10721613" cy="7590076"/>
            <a:chOff x="-6025" y="0"/>
            <a:chExt cx="9168125" cy="5163100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0" name="Shape 50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1" name="Shape 51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2" name="Shape 52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3" name="Shape 53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4" name="Shape 54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36889" y="585673"/>
            <a:ext cx="8619623" cy="1260431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18294" y="2198992"/>
            <a:ext cx="2765969" cy="5042165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926131" y="2198992"/>
            <a:ext cx="2765969" cy="5042165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6833968" y="2198992"/>
            <a:ext cx="2765969" cy="5042165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12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7045" y="0"/>
            <a:ext cx="10721613" cy="7590076"/>
            <a:chOff x="-6025" y="0"/>
            <a:chExt cx="9168125" cy="5163100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036889" y="585673"/>
            <a:ext cx="8619623" cy="1260431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62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-2754" y="0"/>
            <a:ext cx="6092304" cy="1445591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0" name="Shape 70"/>
          <p:cNvSpPr/>
          <p:nvPr/>
        </p:nvSpPr>
        <p:spPr>
          <a:xfrm>
            <a:off x="-7046" y="2"/>
            <a:ext cx="5198641" cy="1595962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1" name="Shape 71"/>
          <p:cNvSpPr/>
          <p:nvPr/>
        </p:nvSpPr>
        <p:spPr>
          <a:xfrm>
            <a:off x="7455764" y="6976541"/>
            <a:ext cx="2980812" cy="589317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2" name="Shape 72"/>
          <p:cNvSpPr/>
          <p:nvPr/>
        </p:nvSpPr>
        <p:spPr>
          <a:xfrm>
            <a:off x="8585103" y="7008232"/>
            <a:ext cx="2129669" cy="581865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73" name="Shape 73"/>
          <p:cNvSpPr/>
          <p:nvPr/>
        </p:nvSpPr>
        <p:spPr>
          <a:xfrm>
            <a:off x="9754005" y="6180250"/>
            <a:ext cx="957125" cy="140987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>
            <a:off x="1823194" y="-8857"/>
            <a:ext cx="4814340" cy="138902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34670" y="6477547"/>
            <a:ext cx="9624060" cy="763843"/>
          </a:xfrm>
          <a:prstGeom prst="rect">
            <a:avLst/>
          </a:prstGeom>
        </p:spPr>
        <p:txBody>
          <a:bodyPr lIns="116805" tIns="116805" rIns="116805" bIns="116805" anchor="t" anchorCtr="0"/>
          <a:lstStyle>
            <a:lvl1pPr lvl="0" algn="ctr">
              <a:spcBef>
                <a:spcPts val="4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54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Ref idx="1001">
        <a:schemeClr val="bg1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34611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think-cell Slide" r:id="rId4" imgW="407" imgH="305" progId="TCLayout.ActiveDocument.1">
                  <p:embed/>
                </p:oleObj>
              </mc:Choice>
              <mc:Fallback>
                <p:oleObj name="think-cell Slide" r:id="rId4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9"/>
          <p:cNvSpPr/>
          <p:nvPr/>
        </p:nvSpPr>
        <p:spPr>
          <a:xfrm flipH="1">
            <a:off x="7046" y="443335"/>
            <a:ext cx="10700475" cy="6610496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9AC7">
              <a:alpha val="81000"/>
            </a:srgb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Shape 10"/>
          <p:cNvSpPr/>
          <p:nvPr/>
        </p:nvSpPr>
        <p:spPr>
          <a:xfrm>
            <a:off x="-6900" y="1117219"/>
            <a:ext cx="10693575" cy="5541839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93190">
              <a:alpha val="81000"/>
            </a:srgb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" name="Shape 11"/>
          <p:cNvSpPr/>
          <p:nvPr/>
        </p:nvSpPr>
        <p:spPr>
          <a:xfrm>
            <a:off x="-27368" y="2052439"/>
            <a:ext cx="10707521" cy="3873551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4D75E6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010305" y="2928107"/>
            <a:ext cx="6672849" cy="1704976"/>
          </a:xfrm>
          <a:prstGeom prst="rect">
            <a:avLst/>
          </a:prstGeom>
        </p:spPr>
        <p:txBody>
          <a:bodyPr lIns="116805" tIns="116805" rIns="116805" bIns="116805" anchor="ctr" anchorCtr="0"/>
          <a:lstStyle>
            <a:lvl1pPr lvl="0" algn="ctr">
              <a:spcBef>
                <a:spcPts val="0"/>
              </a:spcBef>
              <a:buSzPct val="100000"/>
              <a:defRPr sz="6100"/>
            </a:lvl1pPr>
            <a:lvl2pPr lvl="1" algn="ctr">
              <a:spcBef>
                <a:spcPts val="0"/>
              </a:spcBef>
              <a:buSzPct val="100000"/>
              <a:defRPr sz="6100"/>
            </a:lvl2pPr>
            <a:lvl3pPr lvl="2" algn="ctr">
              <a:spcBef>
                <a:spcPts val="0"/>
              </a:spcBef>
              <a:buSzPct val="100000"/>
              <a:defRPr sz="6100"/>
            </a:lvl3pPr>
            <a:lvl4pPr lvl="3" algn="ctr">
              <a:spcBef>
                <a:spcPts val="0"/>
              </a:spcBef>
              <a:buSzPct val="100000"/>
              <a:defRPr sz="6100"/>
            </a:lvl4pPr>
            <a:lvl5pPr lvl="4" algn="ctr">
              <a:spcBef>
                <a:spcPts val="0"/>
              </a:spcBef>
              <a:buSzPct val="100000"/>
              <a:defRPr sz="6100"/>
            </a:lvl5pPr>
            <a:lvl6pPr lvl="5" algn="ctr">
              <a:spcBef>
                <a:spcPts val="0"/>
              </a:spcBef>
              <a:buSzPct val="100000"/>
              <a:defRPr sz="6100"/>
            </a:lvl6pPr>
            <a:lvl7pPr lvl="6" algn="ctr">
              <a:spcBef>
                <a:spcPts val="0"/>
              </a:spcBef>
              <a:buSzPct val="100000"/>
              <a:defRPr sz="6100"/>
            </a:lvl7pPr>
            <a:lvl8pPr lvl="7" algn="ctr">
              <a:spcBef>
                <a:spcPts val="0"/>
              </a:spcBef>
              <a:buSzPct val="100000"/>
              <a:defRPr sz="6100"/>
            </a:lvl8pPr>
            <a:lvl9pPr lvl="8" algn="ctr">
              <a:spcBef>
                <a:spcPts val="0"/>
              </a:spcBef>
              <a:buSzPct val="100000"/>
              <a:defRPr sz="6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17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">
    <p:bg>
      <p:bgRef idx="1001">
        <a:schemeClr val="bg1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36441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think-cell Slide" r:id="rId4" imgW="407" imgH="305" progId="TCLayout.ActiveDocument.1">
                  <p:embed/>
                </p:oleObj>
              </mc:Choice>
              <mc:Fallback>
                <p:oleObj name="think-cell Slide" r:id="rId4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9"/>
          <p:cNvSpPr/>
          <p:nvPr/>
        </p:nvSpPr>
        <p:spPr>
          <a:xfrm flipH="1">
            <a:off x="7046" y="443335"/>
            <a:ext cx="10700475" cy="6610496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9AC7">
              <a:alpha val="81000"/>
            </a:srgb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Shape 10"/>
          <p:cNvSpPr/>
          <p:nvPr/>
        </p:nvSpPr>
        <p:spPr>
          <a:xfrm>
            <a:off x="-6900" y="1117219"/>
            <a:ext cx="10693575" cy="5541839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2455E0">
              <a:alpha val="81000"/>
            </a:srgb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" name="Shape 11"/>
          <p:cNvSpPr/>
          <p:nvPr/>
        </p:nvSpPr>
        <p:spPr>
          <a:xfrm>
            <a:off x="-27368" y="2052439"/>
            <a:ext cx="10707521" cy="3873551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3257E">
              <a:alpha val="81150"/>
            </a:srgb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010305" y="2928107"/>
            <a:ext cx="6672849" cy="1704976"/>
          </a:xfrm>
          <a:prstGeom prst="rect">
            <a:avLst/>
          </a:prstGeom>
        </p:spPr>
        <p:txBody>
          <a:bodyPr lIns="116805" tIns="116805" rIns="116805" bIns="116805" anchor="ctr" anchorCtr="0"/>
          <a:lstStyle>
            <a:lvl1pPr lvl="0" algn="ctr">
              <a:spcBef>
                <a:spcPts val="0"/>
              </a:spcBef>
              <a:buSzPct val="100000"/>
              <a:defRPr sz="6100"/>
            </a:lvl1pPr>
            <a:lvl2pPr lvl="1" algn="ctr">
              <a:spcBef>
                <a:spcPts val="0"/>
              </a:spcBef>
              <a:buSzPct val="100000"/>
              <a:defRPr sz="6100"/>
            </a:lvl2pPr>
            <a:lvl3pPr lvl="2" algn="ctr">
              <a:spcBef>
                <a:spcPts val="0"/>
              </a:spcBef>
              <a:buSzPct val="100000"/>
              <a:defRPr sz="6100"/>
            </a:lvl3pPr>
            <a:lvl4pPr lvl="3" algn="ctr">
              <a:spcBef>
                <a:spcPts val="0"/>
              </a:spcBef>
              <a:buSzPct val="100000"/>
              <a:defRPr sz="6100"/>
            </a:lvl4pPr>
            <a:lvl5pPr lvl="4" algn="ctr">
              <a:spcBef>
                <a:spcPts val="0"/>
              </a:spcBef>
              <a:buSzPct val="100000"/>
              <a:defRPr sz="6100"/>
            </a:lvl5pPr>
            <a:lvl6pPr lvl="5" algn="ctr">
              <a:spcBef>
                <a:spcPts val="0"/>
              </a:spcBef>
              <a:buSzPct val="100000"/>
              <a:defRPr sz="6100"/>
            </a:lvl6pPr>
            <a:lvl7pPr lvl="6" algn="ctr">
              <a:spcBef>
                <a:spcPts val="0"/>
              </a:spcBef>
              <a:buSzPct val="100000"/>
              <a:defRPr sz="6100"/>
            </a:lvl7pPr>
            <a:lvl8pPr lvl="7" algn="ctr">
              <a:spcBef>
                <a:spcPts val="0"/>
              </a:spcBef>
              <a:buSzPct val="100000"/>
              <a:defRPr sz="6100"/>
            </a:lvl8pPr>
            <a:lvl9pPr lvl="8" algn="ctr">
              <a:spcBef>
                <a:spcPts val="0"/>
              </a:spcBef>
              <a:buSzPct val="100000"/>
              <a:defRPr sz="6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803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48938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think-cell Slide" r:id="rId4" imgW="407" imgH="305" progId="TCLayout.ActiveDocument.1">
                  <p:embed/>
                </p:oleObj>
              </mc:Choice>
              <mc:Fallback>
                <p:oleObj name="think-cell Slide" r:id="rId4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Shape 77"/>
          <p:cNvSpPr/>
          <p:nvPr/>
        </p:nvSpPr>
        <p:spPr>
          <a:xfrm>
            <a:off x="-2754" y="0"/>
            <a:ext cx="6092304" cy="1445591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3257E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-7046" y="2"/>
            <a:ext cx="5198641" cy="1595962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009AC7">
              <a:alpha val="80392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7455764" y="6976541"/>
            <a:ext cx="2980812" cy="589317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3257E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8585103" y="7008232"/>
            <a:ext cx="2129669" cy="581865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455E0">
              <a:alpha val="83460"/>
            </a:srgbClr>
          </a:solid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9754005" y="6180250"/>
            <a:ext cx="957125" cy="140987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009AC7">
              <a:alpha val="81150"/>
            </a:srgbClr>
          </a:solid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1823194" y="-8857"/>
            <a:ext cx="4814340" cy="138902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2455E0">
              <a:alpha val="8346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01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A77161EC-E3FD-4999-82C1-E065ADFC2B8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108E4C35-9BD0-4366-85A9-65DA907C2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7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4C5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3716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think-cell Slide" r:id="rId4" imgW="407" imgH="305" progId="TCLayout.ActiveDocument.1">
                  <p:embed/>
                </p:oleObj>
              </mc:Choice>
              <mc:Fallback>
                <p:oleObj name="think-cell Slide" r:id="rId4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9"/>
          <p:cNvSpPr/>
          <p:nvPr/>
        </p:nvSpPr>
        <p:spPr>
          <a:xfrm flipH="1">
            <a:off x="7046" y="443335"/>
            <a:ext cx="10700475" cy="6610496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6900" y="1117219"/>
            <a:ext cx="10693575" cy="5541839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" y="1986200"/>
            <a:ext cx="10707521" cy="4247100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010305" y="2928107"/>
            <a:ext cx="6672849" cy="1704976"/>
          </a:xfrm>
          <a:prstGeom prst="rect">
            <a:avLst/>
          </a:prstGeom>
        </p:spPr>
        <p:txBody>
          <a:bodyPr lIns="116805" tIns="116805" rIns="116805" bIns="116805" anchor="ctr" anchorCtr="0"/>
          <a:lstStyle>
            <a:lvl1pPr lvl="0" algn="ctr">
              <a:spcBef>
                <a:spcPts val="0"/>
              </a:spcBef>
              <a:buSzPct val="100000"/>
              <a:defRPr sz="6100"/>
            </a:lvl1pPr>
            <a:lvl2pPr lvl="1" algn="ctr">
              <a:spcBef>
                <a:spcPts val="0"/>
              </a:spcBef>
              <a:buSzPct val="100000"/>
              <a:defRPr sz="6100"/>
            </a:lvl2pPr>
            <a:lvl3pPr lvl="2" algn="ctr">
              <a:spcBef>
                <a:spcPts val="0"/>
              </a:spcBef>
              <a:buSzPct val="100000"/>
              <a:defRPr sz="6100"/>
            </a:lvl3pPr>
            <a:lvl4pPr lvl="3" algn="ctr">
              <a:spcBef>
                <a:spcPts val="0"/>
              </a:spcBef>
              <a:buSzPct val="100000"/>
              <a:defRPr sz="6100"/>
            </a:lvl4pPr>
            <a:lvl5pPr lvl="4" algn="ctr">
              <a:spcBef>
                <a:spcPts val="0"/>
              </a:spcBef>
              <a:buSzPct val="100000"/>
              <a:defRPr sz="6100"/>
            </a:lvl5pPr>
            <a:lvl6pPr lvl="5" algn="ctr">
              <a:spcBef>
                <a:spcPts val="0"/>
              </a:spcBef>
              <a:buSzPct val="100000"/>
              <a:defRPr sz="6100"/>
            </a:lvl6pPr>
            <a:lvl7pPr lvl="6" algn="ctr">
              <a:spcBef>
                <a:spcPts val="0"/>
              </a:spcBef>
              <a:buSzPct val="100000"/>
              <a:defRPr sz="6100"/>
            </a:lvl7pPr>
            <a:lvl8pPr lvl="7" algn="ctr">
              <a:spcBef>
                <a:spcPts val="0"/>
              </a:spcBef>
              <a:buSzPct val="100000"/>
              <a:defRPr sz="6100"/>
            </a:lvl8pPr>
            <a:lvl9pPr lvl="8" algn="ctr">
              <a:spcBef>
                <a:spcPts val="0"/>
              </a:spcBef>
              <a:buSzPct val="100000"/>
              <a:defRPr sz="6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45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Ref idx="1001">
        <a:schemeClr val="bg1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7174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think-cell Slide" r:id="rId4" imgW="407" imgH="305" progId="TCLayout.ActiveDocument.1">
                  <p:embed/>
                </p:oleObj>
              </mc:Choice>
              <mc:Fallback>
                <p:oleObj name="think-cell Slide" r:id="rId4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9"/>
          <p:cNvSpPr/>
          <p:nvPr/>
        </p:nvSpPr>
        <p:spPr>
          <a:xfrm flipH="1">
            <a:off x="7046" y="443335"/>
            <a:ext cx="10700475" cy="6610496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9AC7">
              <a:alpha val="8100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6900" y="1117219"/>
            <a:ext cx="10693575" cy="5541839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2455E0">
              <a:alpha val="8100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-27368" y="2052439"/>
            <a:ext cx="10707521" cy="3873551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3257E">
              <a:alpha val="81150"/>
            </a:srgbClr>
          </a:solidFill>
          <a:ln>
            <a:noFill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010305" y="2928107"/>
            <a:ext cx="6672849" cy="1704976"/>
          </a:xfrm>
          <a:prstGeom prst="rect">
            <a:avLst/>
          </a:prstGeom>
        </p:spPr>
        <p:txBody>
          <a:bodyPr lIns="116805" tIns="116805" rIns="116805" bIns="116805" anchor="ctr" anchorCtr="0"/>
          <a:lstStyle>
            <a:lvl1pPr lvl="0" algn="ctr">
              <a:spcBef>
                <a:spcPts val="0"/>
              </a:spcBef>
              <a:buSzPct val="100000"/>
              <a:defRPr sz="6100"/>
            </a:lvl1pPr>
            <a:lvl2pPr lvl="1" algn="ctr">
              <a:spcBef>
                <a:spcPts val="0"/>
              </a:spcBef>
              <a:buSzPct val="100000"/>
              <a:defRPr sz="6100"/>
            </a:lvl2pPr>
            <a:lvl3pPr lvl="2" algn="ctr">
              <a:spcBef>
                <a:spcPts val="0"/>
              </a:spcBef>
              <a:buSzPct val="100000"/>
              <a:defRPr sz="6100"/>
            </a:lvl3pPr>
            <a:lvl4pPr lvl="3" algn="ctr">
              <a:spcBef>
                <a:spcPts val="0"/>
              </a:spcBef>
              <a:buSzPct val="100000"/>
              <a:defRPr sz="6100"/>
            </a:lvl4pPr>
            <a:lvl5pPr lvl="4" algn="ctr">
              <a:spcBef>
                <a:spcPts val="0"/>
              </a:spcBef>
              <a:buSzPct val="100000"/>
              <a:defRPr sz="6100"/>
            </a:lvl5pPr>
            <a:lvl6pPr lvl="5" algn="ctr">
              <a:spcBef>
                <a:spcPts val="0"/>
              </a:spcBef>
              <a:buSzPct val="100000"/>
              <a:defRPr sz="6100"/>
            </a:lvl6pPr>
            <a:lvl7pPr lvl="6" algn="ctr">
              <a:spcBef>
                <a:spcPts val="0"/>
              </a:spcBef>
              <a:buSzPct val="100000"/>
              <a:defRPr sz="6100"/>
            </a:lvl7pPr>
            <a:lvl8pPr lvl="7" algn="ctr">
              <a:spcBef>
                <a:spcPts val="0"/>
              </a:spcBef>
              <a:buSzPct val="100000"/>
              <a:defRPr sz="6100"/>
            </a:lvl8pPr>
            <a:lvl9pPr lvl="8" algn="ctr">
              <a:spcBef>
                <a:spcPts val="0"/>
              </a:spcBef>
              <a:buSzPct val="100000"/>
              <a:defRPr sz="6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82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405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think-cell Slide" r:id="rId4" imgW="407" imgH="305" progId="TCLayout.ActiveDocument.1">
                  <p:embed/>
                </p:oleObj>
              </mc:Choice>
              <mc:Fallback>
                <p:oleObj name="think-cell Slide" r:id="rId4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 descr="C:\Users\Gennadiy\Desktop\цнап2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652" y="2"/>
            <a:ext cx="5800120" cy="45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 rot="20324345">
            <a:off x="4072772" y="379599"/>
            <a:ext cx="2035769" cy="460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7" name="Shape 77"/>
          <p:cNvSpPr/>
          <p:nvPr/>
        </p:nvSpPr>
        <p:spPr>
          <a:xfrm>
            <a:off x="-2754" y="0"/>
            <a:ext cx="6092304" cy="1445591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3257E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-7046" y="2"/>
            <a:ext cx="5198641" cy="1595962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009AC7">
              <a:alpha val="80392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7455764" y="6976541"/>
            <a:ext cx="2980812" cy="589317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3257E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8585103" y="7008232"/>
            <a:ext cx="2129669" cy="581865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455E0">
              <a:alpha val="83460"/>
            </a:srgbClr>
          </a:solid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9754005" y="6180250"/>
            <a:ext cx="957125" cy="140987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009AC7">
              <a:alpha val="81150"/>
            </a:srgbClr>
          </a:solidFill>
          <a:ln>
            <a:noFill/>
          </a:ln>
        </p:spPr>
      </p:sp>
      <p:sp>
        <p:nvSpPr>
          <p:cNvPr id="12" name="Прямоугольник 11"/>
          <p:cNvSpPr/>
          <p:nvPr userDrawn="1"/>
        </p:nvSpPr>
        <p:spPr>
          <a:xfrm rot="16986789">
            <a:off x="6030351" y="2817693"/>
            <a:ext cx="2035769" cy="460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8309" y="-22300"/>
            <a:ext cx="384797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D5DAEA">
                  <a:alpha val="96471"/>
                </a:srgbClr>
              </a:clrFrom>
              <a:clrTo>
                <a:srgbClr val="D5D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233" y="-22300"/>
            <a:ext cx="5555705" cy="49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16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754" y="0"/>
            <a:ext cx="6092304" cy="1445591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3257E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-7046" y="2"/>
            <a:ext cx="5198641" cy="1595962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009AC7">
              <a:alpha val="80392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7455764" y="6976541"/>
            <a:ext cx="2980812" cy="589317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3257E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8585103" y="7008232"/>
            <a:ext cx="2129669" cy="581865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455E0">
              <a:alpha val="83460"/>
            </a:srgbClr>
          </a:solid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9754005" y="6180250"/>
            <a:ext cx="957125" cy="140987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009AC7">
              <a:alpha val="81150"/>
            </a:srgbClr>
          </a:solid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1823194" y="-8857"/>
            <a:ext cx="4814340" cy="138902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2455E0">
              <a:alpha val="8346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80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2039809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think-cell Slide" r:id="rId9" imgW="407" imgH="305" progId="TCLayout.ActiveDocument.1">
                  <p:embed/>
                </p:oleObj>
              </mc:Choice>
              <mc:Fallback>
                <p:oleObj name="think-cell Slide" r:id="rId9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036889" y="2349759"/>
            <a:ext cx="8619623" cy="4891335"/>
          </a:xfrm>
          <a:prstGeom prst="rect">
            <a:avLst/>
          </a:prstGeom>
          <a:noFill/>
          <a:ln>
            <a:noFill/>
          </a:ln>
        </p:spPr>
        <p:txBody>
          <a:bodyPr lIns="116805" tIns="116805" rIns="116805" bIns="116805" anchor="t" anchorCtr="0"/>
          <a:lstStyle>
            <a:lvl1pPr lvl="0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036889" y="585673"/>
            <a:ext cx="8619623" cy="1260431"/>
          </a:xfrm>
          <a:prstGeom prst="rect">
            <a:avLst/>
          </a:prstGeom>
          <a:noFill/>
          <a:ln>
            <a:noFill/>
          </a:ln>
        </p:spPr>
        <p:txBody>
          <a:bodyPr lIns="116805" tIns="116805" rIns="116805" bIns="11680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83" r:id="rId3"/>
    <p:sldLayoutId id="2147483670" r:id="rId4"/>
    <p:sldLayoutId id="214748368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879008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think-cell Slide" r:id="rId15" imgW="407" imgH="305" progId="TCLayout.ActiveDocument.1">
                  <p:embed/>
                </p:oleObj>
              </mc:Choice>
              <mc:Fallback>
                <p:oleObj name="think-cell Slide" r:id="rId15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036889" y="2349759"/>
            <a:ext cx="8619623" cy="4891335"/>
          </a:xfrm>
          <a:prstGeom prst="rect">
            <a:avLst/>
          </a:prstGeom>
          <a:noFill/>
          <a:ln>
            <a:noFill/>
          </a:ln>
        </p:spPr>
        <p:txBody>
          <a:bodyPr lIns="116805" tIns="116805" rIns="116805" bIns="116805" anchor="t" anchorCtr="0"/>
          <a:lstStyle>
            <a:lvl1pPr lvl="0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036889" y="585673"/>
            <a:ext cx="8619623" cy="1260431"/>
          </a:xfrm>
          <a:prstGeom prst="rect">
            <a:avLst/>
          </a:prstGeom>
          <a:noFill/>
          <a:ln>
            <a:noFill/>
          </a:ln>
        </p:spPr>
        <p:txBody>
          <a:bodyPr lIns="116805" tIns="116805" rIns="116805" bIns="11680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3460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6088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think-cell Slide" r:id="rId5" imgW="407" imgH="305" progId="TCLayout.ActiveDocument.1">
                  <p:embed/>
                </p:oleObj>
              </mc:Choice>
              <mc:Fallback>
                <p:oleObj name="think-cell Slide" r:id="rId5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4860752" y="2988543"/>
            <a:ext cx="5832648" cy="367240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Mariupol Medium" panose="02010600020201010004" pitchFamily="50" charset="-52"/>
              </a:rPr>
              <a:t>French and Polish partners of </a:t>
            </a:r>
            <a:r>
              <a:rPr lang="en-US" sz="4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Mariupol Medium" panose="02010600020201010004" pitchFamily="50" charset="-52"/>
              </a:rPr>
              <a:t>Mariupol</a:t>
            </a:r>
            <a:r>
              <a:rPr lang="en-US" sz="4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Mariupol Medium" panose="02010600020201010004" pitchFamily="50" charset="-52"/>
              </a:rPr>
              <a:t> city</a:t>
            </a:r>
            <a:endParaRPr lang="ru-RU" sz="4400" b="1" dirty="0">
              <a:ln w="12700">
                <a:noFill/>
                <a:prstDash val="solid"/>
              </a:ln>
              <a:solidFill>
                <a:schemeClr val="bg1"/>
              </a:solidFill>
              <a:latin typeface="Mariupol Medium" panose="02010600020201010004" pitchFamily="50" charset="-5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82204" y="1404367"/>
            <a:ext cx="3940860" cy="4508927"/>
            <a:chOff x="2629976" y="1484372"/>
            <a:chExt cx="3940860" cy="4508927"/>
          </a:xfrm>
        </p:grpSpPr>
        <p:sp>
          <p:nvSpPr>
            <p:cNvPr id="6" name="Овал 5"/>
            <p:cNvSpPr/>
            <p:nvPr/>
          </p:nvSpPr>
          <p:spPr>
            <a:xfrm>
              <a:off x="2629976" y="1768404"/>
              <a:ext cx="3940860" cy="3940860"/>
            </a:xfrm>
            <a:prstGeom prst="ellipse">
              <a:avLst/>
            </a:prstGeom>
            <a:solidFill>
              <a:srgbClr val="09329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01972BB-938F-4B0B-8E57-47BCACCCB2A4}"/>
                </a:ext>
              </a:extLst>
            </p:cNvPr>
            <p:cNvSpPr/>
            <p:nvPr/>
          </p:nvSpPr>
          <p:spPr>
            <a:xfrm>
              <a:off x="3298607" y="1484372"/>
              <a:ext cx="2603598" cy="4508927"/>
            </a:xfrm>
            <a:prstGeom prst="rect">
              <a:avLst/>
            </a:prstGeom>
            <a:noFill/>
            <a:effectLst>
              <a:outerShdw blurRad="63500" dist="63500" dir="21540000" algn="t" rotWithShape="0">
                <a:srgbClr val="7B3A94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solidFill>
                    <a:schemeClr val="bg1"/>
                  </a:solidFill>
                  <a:latin typeface="Mariupol Symbols" panose="050A0506020000020004" pitchFamily="82" charset="-52"/>
                  <a:sym typeface="Gill Sans"/>
                </a:rPr>
                <a:t>а</a:t>
              </a:r>
              <a:endParaRPr lang="ru-RU" sz="6600" dirty="0">
                <a:solidFill>
                  <a:schemeClr val="bg1"/>
                </a:solidFill>
                <a:latin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6909" y="3891665"/>
            <a:ext cx="6958023" cy="2714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0" marR="348615" lvl="3" indent="-285750">
              <a:lnSpc>
                <a:spcPct val="121000"/>
              </a:lnSpc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Cooperation with BETEN</a:t>
            </a:r>
          </a:p>
          <a:p>
            <a:pPr marL="615950" marR="348615" lvl="3" indent="-285750">
              <a:lnSpc>
                <a:spcPct val="121000"/>
              </a:lnSpc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Construction of Solid Waste Landfill:</a:t>
            </a:r>
            <a:endParaRPr lang="ru-RU" sz="1600" dirty="0" smtClean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  <a:p>
            <a:pPr marL="806450" marR="348615" indent="176213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 first step</a:t>
            </a:r>
            <a:r>
              <a:rPr lang="ru-RU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is the second start-up</a:t>
            </a:r>
            <a:endParaRPr lang="ru-RU" sz="1400" dirty="0" smtClean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  <a:p>
            <a:pPr marL="806450" marR="348615" indent="176213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 second step</a:t>
            </a:r>
            <a:r>
              <a:rPr lang="ru-RU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is</a:t>
            </a:r>
            <a:r>
              <a:rPr lang="ru-RU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installation of a waste sorting </a:t>
            </a:r>
            <a:r>
              <a:rPr lang="en-US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line</a:t>
            </a:r>
          </a:p>
          <a:p>
            <a:pPr marL="354013" marR="348615" indent="274638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Project development</a:t>
            </a:r>
            <a:r>
              <a:rPr lang="en-US" sz="2000" b="1" dirty="0" smtClean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:</a:t>
            </a:r>
          </a:p>
          <a:p>
            <a:pPr marL="806450" marR="348615" indent="176213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 improvements are effected, after  that the expert report is received</a:t>
            </a:r>
            <a:endParaRPr lang="ru-RU" sz="1400" dirty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10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6511554" y="36085"/>
            <a:ext cx="4181846" cy="1260431"/>
          </a:xfrm>
          <a:prstGeom prst="rect">
            <a:avLst/>
          </a:prstGeom>
        </p:spPr>
        <p:txBody>
          <a:bodyPr lIns="116805" tIns="116805" rIns="116805" bIns="1168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n-US" sz="2400" b="1" dirty="0">
                <a:solidFill>
                  <a:srgbClr val="03257E"/>
                </a:solidFill>
                <a:latin typeface="Mariupol" panose="02010500020201010004" pitchFamily="50" charset="-52"/>
                <a:ea typeface="Raleway"/>
                <a:cs typeface="Raleway"/>
                <a:sym typeface="Raleway"/>
              </a:rPr>
              <a:t>Solid waste recycling</a:t>
            </a:r>
            <a:endParaRPr lang="ru-RU" sz="2400" b="1" dirty="0">
              <a:solidFill>
                <a:srgbClr val="03257E"/>
              </a:solidFill>
              <a:latin typeface="Mariupol" panose="02010500020201010004" pitchFamily="50" charset="-52"/>
              <a:ea typeface="Raleway"/>
              <a:cs typeface="Raleway"/>
              <a:sym typeface="Raleway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2833" y="2071151"/>
            <a:ext cx="7966435" cy="121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8615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</a:pPr>
            <a:r>
              <a:rPr lang="en-US" sz="2000" b="1" dirty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Solid waste </a:t>
            </a:r>
            <a:r>
              <a:rPr lang="en-US" sz="2000" b="1" dirty="0" smtClean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recycling</a:t>
            </a: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Acquisition of waste sorting lines (manual sorting)</a:t>
            </a: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Productivity: 127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000 tons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per year</a:t>
            </a:r>
            <a:endParaRPr lang="ru-RU" sz="1600" dirty="0" smtClean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476909" y="1856833"/>
            <a:ext cx="1800000" cy="1620000"/>
          </a:xfrm>
          <a:prstGeom prst="hexagon">
            <a:avLst/>
          </a:prstGeom>
          <a:solidFill>
            <a:srgbClr val="1E4DD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139" y="2086381"/>
            <a:ext cx="1701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5,4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m</a:t>
            </a:r>
            <a:r>
              <a:rPr lang="en-US" sz="2200" b="1" dirty="0" err="1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ln</a:t>
            </a:r>
            <a:r>
              <a:rPr lang="en-US" sz="2200" b="1" dirty="0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 EUR</a:t>
            </a:r>
            <a:endParaRPr lang="ru-RU" sz="2200" b="1" dirty="0">
              <a:solidFill>
                <a:schemeClr val="bg1"/>
              </a:solidFill>
              <a:latin typeface="Mariupol" panose="02010500020201010004" pitchFamily="50" charset="-52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D4FFFF"/>
              </a:clrFrom>
              <a:clrTo>
                <a:srgbClr val="D4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940" y="4000934"/>
            <a:ext cx="2688746" cy="23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 rot="1447638">
            <a:off x="2127522" y="-2028859"/>
            <a:ext cx="7071623" cy="11127608"/>
          </a:xfrm>
          <a:prstGeom prst="parallelogram">
            <a:avLst/>
          </a:prstGeom>
          <a:solidFill>
            <a:srgbClr val="30ADD2"/>
          </a:solidFill>
          <a:ln>
            <a:solidFill>
              <a:srgbClr val="30ADD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>
              <a:ln>
                <a:solidFill>
                  <a:srgbClr val="FFCC00"/>
                </a:solidFill>
              </a:ln>
              <a:solidFill>
                <a:srgbClr val="4D75E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70" y="1687898"/>
            <a:ext cx="3447518" cy="2585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21" y="1658580"/>
            <a:ext cx="3468256" cy="2601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8072" r="2627" b="23573"/>
          <a:stretch/>
        </p:blipFill>
        <p:spPr>
          <a:xfrm>
            <a:off x="1176544" y="4775661"/>
            <a:ext cx="3697518" cy="26128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87" y="4720544"/>
            <a:ext cx="3404366" cy="26679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64373" y="1246337"/>
            <a:ext cx="3823169" cy="36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64" b="1" dirty="0">
                <a:solidFill>
                  <a:srgbClr val="03257E"/>
                </a:solidFill>
                <a:latin typeface="Mariupol Medium" panose="02010600020201010004" pitchFamily="50" charset="-52"/>
                <a:ea typeface="Times New Roman" panose="02020603050405020304" pitchFamily="18" charset="0"/>
              </a:rPr>
              <a:t>Reconstruction of </a:t>
            </a:r>
            <a:r>
              <a:rPr lang="en-US" sz="1764" b="1" dirty="0" err="1" smtClean="0">
                <a:solidFill>
                  <a:srgbClr val="03257E"/>
                </a:solidFill>
                <a:latin typeface="Mariupol Medium" panose="02010600020201010004" pitchFamily="50" charset="-52"/>
                <a:ea typeface="Times New Roman" panose="02020603050405020304" pitchFamily="18" charset="0"/>
              </a:rPr>
              <a:t>Gurova</a:t>
            </a:r>
            <a:r>
              <a:rPr lang="en-US" sz="1764" b="1" dirty="0" smtClean="0">
                <a:solidFill>
                  <a:srgbClr val="03257E"/>
                </a:solidFill>
                <a:latin typeface="Mariupol Medium" panose="02010600020201010004" pitchFamily="50" charset="-52"/>
                <a:ea typeface="Times New Roman" panose="02020603050405020304" pitchFamily="18" charset="0"/>
              </a:rPr>
              <a:t> Park</a:t>
            </a:r>
            <a:endParaRPr lang="ru-RU" sz="1764" dirty="0">
              <a:solidFill>
                <a:srgbClr val="03257E"/>
              </a:solidFill>
              <a:latin typeface="Mariupol Medium" panose="02010600020201010004" pitchFamily="50" charset="-52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53786" y="4381786"/>
            <a:ext cx="3228769" cy="363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64" b="1" dirty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Reconstruction of the beach</a:t>
            </a:r>
            <a:endParaRPr lang="ru-RU" sz="1764" dirty="0">
              <a:solidFill>
                <a:srgbClr val="03257E"/>
              </a:solidFill>
              <a:latin typeface="Mariupol" panose="02010500020201010004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21153" y="4445721"/>
            <a:ext cx="3956532" cy="363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64" b="1" dirty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Reconstruction of Freedom Square</a:t>
            </a:r>
            <a:endParaRPr lang="ru-RU" sz="1764" dirty="0">
              <a:solidFill>
                <a:srgbClr val="03257E"/>
              </a:solidFill>
              <a:latin typeface="Mariupol" panose="02010500020201010004" pitchFamily="50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5600" b="16145"/>
          <a:stretch/>
        </p:blipFill>
        <p:spPr>
          <a:xfrm>
            <a:off x="466995" y="1687898"/>
            <a:ext cx="2974466" cy="258403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67086" y="1246337"/>
            <a:ext cx="5083443" cy="363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64" b="1" dirty="0" smtClean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‘Multicenter’</a:t>
            </a:r>
            <a:r>
              <a:rPr lang="en-US" sz="1764" b="1" dirty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 </a:t>
            </a:r>
            <a:r>
              <a:rPr lang="en-US" sz="1764" b="1" dirty="0" smtClean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social </a:t>
            </a:r>
            <a:r>
              <a:rPr lang="en-US" sz="1764" b="1" dirty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office </a:t>
            </a:r>
            <a:r>
              <a:rPr lang="en-US" sz="1764" b="1" dirty="0" smtClean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 and ‘</a:t>
            </a:r>
            <a:r>
              <a:rPr lang="en-US" sz="1764" b="1" dirty="0" err="1" smtClean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Veselka</a:t>
            </a:r>
            <a:r>
              <a:rPr lang="en-US" sz="1764" b="1" dirty="0" smtClean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’ </a:t>
            </a:r>
            <a:r>
              <a:rPr lang="en-US" sz="1764" b="1" dirty="0">
                <a:solidFill>
                  <a:srgbClr val="03257E"/>
                </a:solidFill>
                <a:latin typeface="Mariupol" panose="02010500020201010004" pitchFamily="50" charset="-52"/>
                <a:ea typeface="Times New Roman" panose="02020603050405020304" pitchFamily="18" charset="0"/>
              </a:rPr>
              <a:t>park</a:t>
            </a:r>
            <a:endParaRPr lang="ru-RU" sz="1764" dirty="0">
              <a:solidFill>
                <a:srgbClr val="03257E"/>
              </a:solidFill>
              <a:latin typeface="Mariupol" panose="02010500020201010004" pitchFamily="50" charset="-52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62124" y="142836"/>
            <a:ext cx="9073515" cy="843122"/>
          </a:xfrm>
          <a:prstGeom prst="rect">
            <a:avLst/>
          </a:prstGeom>
        </p:spPr>
        <p:txBody>
          <a:bodyPr vert="horz" lIns="100817" tIns="50408" rIns="100817" bIns="50408" rtlCol="0" anchor="ctr">
            <a:normAutofit fontScale="97500"/>
          </a:bodyPr>
          <a:lstStyle/>
          <a:p>
            <a:pPr defTabSz="1008126">
              <a:spcBef>
                <a:spcPct val="0"/>
              </a:spcBef>
              <a:defRPr/>
            </a:pPr>
            <a:r>
              <a:rPr lang="en-US" sz="2000" b="1" kern="1200" dirty="0" err="1" smtClean="0">
                <a:solidFill>
                  <a:srgbClr val="03257E"/>
                </a:solidFill>
                <a:latin typeface="Mariupol" pitchFamily="50" charset="-52"/>
                <a:ea typeface="+mj-ea"/>
                <a:cs typeface="+mj-cs"/>
              </a:rPr>
              <a:t>Mariupol</a:t>
            </a:r>
            <a:r>
              <a:rPr lang="en-US" sz="2000" b="1" kern="1200" dirty="0" smtClean="0">
                <a:solidFill>
                  <a:srgbClr val="03257E"/>
                </a:solidFill>
                <a:latin typeface="Mariupol" pitchFamily="50" charset="-52"/>
                <a:ea typeface="+mj-ea"/>
                <a:cs typeface="+mj-cs"/>
              </a:rPr>
              <a:t>- New opportunities</a:t>
            </a:r>
            <a:endParaRPr lang="ru-RU" sz="2000" b="1" kern="1200" dirty="0">
              <a:solidFill>
                <a:srgbClr val="03257E"/>
              </a:solidFill>
              <a:latin typeface="Mariupol" pitchFamily="50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50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7386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think-cell Slide" r:id="rId5" imgW="407" imgH="305" progId="TCLayout.ActiveDocument.1">
                  <p:embed/>
                </p:oleObj>
              </mc:Choice>
              <mc:Fallback>
                <p:oleObj name="think-cell Slide" r:id="rId5" imgW="407" imgH="3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010275" y="2928937"/>
            <a:ext cx="6672849" cy="1704976"/>
          </a:xfrm>
          <a:prstGeom prst="rect">
            <a:avLst/>
          </a:prstGeom>
        </p:spPr>
        <p:txBody>
          <a:bodyPr lIns="116805" tIns="116805" rIns="116805" bIns="116805" anchor="ctr" anchorCtr="0">
            <a:noAutofit/>
          </a:bodyPr>
          <a:lstStyle/>
          <a:p>
            <a:r>
              <a:rPr lang="en-US" dirty="0" smtClean="0">
                <a:latin typeface="Mariupol" panose="02010500020201010004" pitchFamily="50" charset="-52"/>
              </a:rPr>
              <a:t>Thank you for your attention!</a:t>
            </a:r>
            <a:endParaRPr lang="en" dirty="0">
              <a:latin typeface="Mariupol" panose="0201050002020101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05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938266" y="1954611"/>
            <a:ext cx="3294214" cy="4842922"/>
          </a:xfrm>
          <a:prstGeom prst="rect">
            <a:avLst/>
          </a:prstGeom>
          <a:solidFill>
            <a:srgbClr val="30ADD2"/>
          </a:solidFill>
          <a:ln>
            <a:solidFill>
              <a:srgbClr val="30A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2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955" y="2589749"/>
            <a:ext cx="2101857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87" b="1" dirty="0">
                <a:solidFill>
                  <a:schemeClr val="bg1"/>
                </a:solidFill>
                <a:latin typeface="Mariupol-Regular" panose="02010500020201010004" pitchFamily="50" charset="-52"/>
              </a:rPr>
              <a:t>ІННОВАЦІЇ</a:t>
            </a:r>
            <a:endParaRPr lang="ru-RU" sz="3087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136" y="1692399"/>
            <a:ext cx="6764327" cy="5913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794972" y="355018"/>
            <a:ext cx="9073515" cy="843122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b="1" dirty="0" err="1" smtClean="0">
                <a:solidFill>
                  <a:srgbClr val="03257E"/>
                </a:solidFill>
                <a:latin typeface="Mariupol" pitchFamily="50" charset="-52"/>
              </a:rPr>
              <a:t>Mariupol</a:t>
            </a:r>
            <a:r>
              <a:rPr lang="en-US" sz="2800" b="1" dirty="0" smtClean="0">
                <a:solidFill>
                  <a:srgbClr val="03257E"/>
                </a:solidFill>
                <a:latin typeface="Mariupol" pitchFamily="50" charset="-52"/>
              </a:rPr>
              <a:t>- Safe</a:t>
            </a:r>
            <a:endParaRPr lang="ru-RU" sz="2800" b="1" dirty="0">
              <a:solidFill>
                <a:srgbClr val="03257E"/>
              </a:solidFill>
              <a:latin typeface="Mariupol" pitchFamily="50" charset="-52"/>
            </a:endParaRPr>
          </a:p>
        </p:txBody>
      </p:sp>
      <p:pic>
        <p:nvPicPr>
          <p:cNvPr id="14" name="Содержимое 6" descr="Безымянный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9465" y="2351572"/>
            <a:ext cx="3209048" cy="4049000"/>
          </a:xfrm>
          <a:prstGeom prst="rect">
            <a:avLst/>
          </a:prstGeom>
        </p:spPr>
      </p:pic>
      <p:pic>
        <p:nvPicPr>
          <p:cNvPr id="15" name="Рисунок 14" descr="17636904_102079507005570_7376009256123044446_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602" y="3224886"/>
            <a:ext cx="1959288" cy="19987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6853" y="2606736"/>
            <a:ext cx="3062779" cy="90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64" b="1" dirty="0">
                <a:solidFill>
                  <a:schemeClr val="bg1"/>
                </a:solidFill>
                <a:latin typeface="Mariupol-Regular" panose="02010500020201010004" pitchFamily="50" charset="-52"/>
              </a:rPr>
              <a:t>The highest level of trust </a:t>
            </a:r>
            <a:r>
              <a:rPr lang="en-US" sz="1764" b="1" dirty="0" smtClean="0">
                <a:solidFill>
                  <a:schemeClr val="bg1"/>
                </a:solidFill>
                <a:latin typeface="Mariupol-Regular" panose="02010500020201010004" pitchFamily="50" charset="-52"/>
              </a:rPr>
              <a:t>to the </a:t>
            </a:r>
            <a:r>
              <a:rPr lang="en-US" sz="1764" b="1" dirty="0">
                <a:solidFill>
                  <a:schemeClr val="bg1"/>
                </a:solidFill>
                <a:latin typeface="Mariupol-Regular" panose="02010500020201010004" pitchFamily="50" charset="-52"/>
              </a:rPr>
              <a:t>police among all Ukrainian cities</a:t>
            </a:r>
            <a:endParaRPr lang="ru-RU" sz="1764" b="1" dirty="0">
              <a:solidFill>
                <a:schemeClr val="bg1"/>
              </a:solidFill>
              <a:latin typeface="Mariupol-Regular" panose="02010500020201010004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55983" y="4149172"/>
            <a:ext cx="2858118" cy="90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64" b="1" dirty="0">
                <a:solidFill>
                  <a:schemeClr val="bg1"/>
                </a:solidFill>
                <a:latin typeface="Mariupol-Regular" panose="02010500020201010004" pitchFamily="50" charset="-52"/>
              </a:rPr>
              <a:t>5th place in the rating of the safest cities of Ukraine</a:t>
            </a:r>
            <a:endParaRPr lang="ru-RU" sz="1764" b="1" dirty="0">
              <a:solidFill>
                <a:schemeClr val="bg1"/>
              </a:solidFill>
              <a:latin typeface="Mariupol-Regular" panose="02010500020201010004" pitchFamily="50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18908" y="5827904"/>
            <a:ext cx="2222980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64" b="1" dirty="0">
                <a:solidFill>
                  <a:schemeClr val="bg1"/>
                </a:solidFill>
                <a:latin typeface="Mariupol-Regular" panose="02010500020201010004" pitchFamily="50" charset="-52"/>
              </a:rPr>
              <a:t>60% less offenses in 2017</a:t>
            </a:r>
            <a:endParaRPr lang="ru-RU" sz="1764" b="1" dirty="0">
              <a:solidFill>
                <a:schemeClr val="bg1"/>
              </a:solidFill>
              <a:latin typeface="Mariupol-Regular" panose="02010500020201010004" pitchFamily="50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6853" y="2084356"/>
            <a:ext cx="1503938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87" b="1" dirty="0" smtClean="0">
                <a:solidFill>
                  <a:schemeClr val="bg1"/>
                </a:solidFill>
              </a:rPr>
              <a:t>TRUST</a:t>
            </a:r>
            <a:endParaRPr lang="ru-RU" sz="3087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53014" y="3637681"/>
            <a:ext cx="1747594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87" b="1" dirty="0" smtClean="0">
                <a:solidFill>
                  <a:schemeClr val="bg1"/>
                </a:solidFill>
              </a:rPr>
              <a:t>SAFETY</a:t>
            </a:r>
            <a:endParaRPr lang="ru-RU" sz="3087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18908" y="5318256"/>
            <a:ext cx="1612942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87" b="1" dirty="0" smtClean="0">
                <a:solidFill>
                  <a:schemeClr val="bg1"/>
                </a:solidFill>
              </a:rPr>
              <a:t>ORDER</a:t>
            </a:r>
            <a:endParaRPr lang="ru-RU" sz="3087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858" y="2986709"/>
            <a:ext cx="3294214" cy="3016902"/>
          </a:xfrm>
          <a:prstGeom prst="rect">
            <a:avLst/>
          </a:prstGeom>
          <a:solidFill>
            <a:srgbClr val="30ADD2"/>
          </a:solidFill>
          <a:ln>
            <a:solidFill>
              <a:srgbClr val="30A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  <p:sp>
        <p:nvSpPr>
          <p:cNvPr id="26" name="Прямоугольник 25"/>
          <p:cNvSpPr/>
          <p:nvPr/>
        </p:nvSpPr>
        <p:spPr>
          <a:xfrm>
            <a:off x="662563" y="3939416"/>
            <a:ext cx="2858118" cy="94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85" b="1" dirty="0">
                <a:solidFill>
                  <a:schemeClr val="bg1"/>
                </a:solidFill>
                <a:latin typeface="Mariupol Medium" panose="02010600020201010004" pitchFamily="50" charset="-52"/>
              </a:rPr>
              <a:t>UASC</a:t>
            </a:r>
          </a:p>
          <a:p>
            <a:r>
              <a:rPr lang="en-US" sz="1764" b="1" dirty="0" smtClean="0">
                <a:solidFill>
                  <a:schemeClr val="bg1"/>
                </a:solidFill>
                <a:latin typeface="Mariupol-Regular" panose="02010500020201010004" pitchFamily="50" charset="-52"/>
              </a:rPr>
              <a:t>United Analytical Service Center</a:t>
            </a:r>
            <a:endParaRPr lang="ru-RU" sz="1764" b="1" dirty="0">
              <a:solidFill>
                <a:schemeClr val="bg1"/>
              </a:solidFill>
              <a:latin typeface="Mariupol-Regular" panose="02010500020201010004" pitchFamily="50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8270" y="5152924"/>
            <a:ext cx="2461157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64" b="1" dirty="0" smtClean="0">
                <a:solidFill>
                  <a:schemeClr val="bg1"/>
                </a:solidFill>
                <a:latin typeface="Mariupol-Regular" panose="02010500020201010004" pitchFamily="50" charset="-52"/>
              </a:rPr>
              <a:t>‘Safe city’ special purpose program</a:t>
            </a:r>
            <a:endParaRPr lang="ru-RU" sz="1764" b="1" dirty="0">
              <a:solidFill>
                <a:schemeClr val="bg1"/>
              </a:solidFill>
              <a:latin typeface="Mariupol-Regular" panose="02010500020201010004" pitchFamily="50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3171" y="3145494"/>
            <a:ext cx="2933816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87" b="1" dirty="0" smtClean="0">
                <a:solidFill>
                  <a:schemeClr val="bg1"/>
                </a:solidFill>
              </a:rPr>
              <a:t>INNOVATIONS</a:t>
            </a:r>
            <a:endParaRPr lang="ru-RU" sz="308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3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955" y="2589749"/>
            <a:ext cx="2101857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87" b="1" dirty="0">
                <a:solidFill>
                  <a:schemeClr val="bg1"/>
                </a:solidFill>
                <a:latin typeface="Mariupol-Regular" panose="02010500020201010004" pitchFamily="50" charset="-52"/>
              </a:rPr>
              <a:t>ІННОВАЦІЇ</a:t>
            </a:r>
            <a:endParaRPr lang="ru-RU" sz="3087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06028" y="179429"/>
            <a:ext cx="9073515" cy="843122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b="1" dirty="0" err="1" smtClean="0">
                <a:solidFill>
                  <a:srgbClr val="03257E"/>
                </a:solidFill>
                <a:latin typeface="Mariupol" pitchFamily="50" charset="-52"/>
              </a:rPr>
              <a:t>Mariupol</a:t>
            </a:r>
            <a:r>
              <a:rPr lang="en-US" sz="2800" b="1" dirty="0" smtClean="0">
                <a:solidFill>
                  <a:srgbClr val="03257E"/>
                </a:solidFill>
                <a:latin typeface="Mariupol" pitchFamily="50" charset="-52"/>
              </a:rPr>
              <a:t>- Transparent</a:t>
            </a:r>
            <a:endParaRPr lang="ru-RU" sz="2800" b="1" dirty="0">
              <a:solidFill>
                <a:srgbClr val="03257E"/>
              </a:solidFill>
              <a:latin typeface="Mariupol" pitchFamily="50" charset="-52"/>
            </a:endParaRPr>
          </a:p>
        </p:txBody>
      </p:sp>
      <p:pic>
        <p:nvPicPr>
          <p:cNvPr id="19" name="Рисунок 18" descr="no-translate-detected_318-9320_4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667B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00250" y="4357022"/>
            <a:ext cx="1984804" cy="170126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 descr="no-translate-detected_318-9320_4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667B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920858" y="2689786"/>
            <a:ext cx="1984804" cy="1701260"/>
          </a:xfrm>
          <a:prstGeom prst="rect">
            <a:avLst/>
          </a:prstGeom>
        </p:spPr>
      </p:pic>
      <p:pic>
        <p:nvPicPr>
          <p:cNvPr id="21" name="Рисунок 20" descr="no-translate-detected_318-9320_4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F8B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91799" y="3563100"/>
            <a:ext cx="1984804" cy="1701260"/>
          </a:xfrm>
          <a:prstGeom prst="rect">
            <a:avLst/>
          </a:prstGeom>
          <a:ln>
            <a:noFill/>
          </a:ln>
        </p:spPr>
      </p:pic>
      <p:pic>
        <p:nvPicPr>
          <p:cNvPr id="30" name="Содержимое 3" descr="no-translate-detected_318-932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0858" y="1022551"/>
            <a:ext cx="1992362" cy="1707738"/>
          </a:xfrm>
          <a:prstGeom prst="rect">
            <a:avLst/>
          </a:prstGeom>
        </p:spPr>
      </p:pic>
      <p:pic>
        <p:nvPicPr>
          <p:cNvPr id="31" name="Содержимое 3" descr="no-translate-detected_318-932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973" y="5183355"/>
            <a:ext cx="1992362" cy="1707738"/>
          </a:xfrm>
          <a:prstGeom prst="rect">
            <a:avLst/>
          </a:prstGeom>
        </p:spPr>
      </p:pic>
      <p:pic>
        <p:nvPicPr>
          <p:cNvPr id="32" name="Содержимое 3" descr="no-translate-detected_318-932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2741" y="4436414"/>
            <a:ext cx="1992362" cy="1707738"/>
          </a:xfrm>
          <a:prstGeom prst="rect">
            <a:avLst/>
          </a:prstGeom>
        </p:spPr>
      </p:pic>
      <p:pic>
        <p:nvPicPr>
          <p:cNvPr id="33" name="Содержимое 3" descr="no-translate-detected_318-932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2741" y="2689787"/>
            <a:ext cx="1992362" cy="1707738"/>
          </a:xfrm>
          <a:prstGeom prst="rect">
            <a:avLst/>
          </a:prstGeom>
          <a:ln>
            <a:noFill/>
          </a:ln>
        </p:spPr>
      </p:pic>
      <p:pic>
        <p:nvPicPr>
          <p:cNvPr id="34" name="Содержимое 3" descr="no-translate-detected_318-932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1495" y="1816473"/>
            <a:ext cx="1992362" cy="1707738"/>
          </a:xfrm>
          <a:prstGeom prst="rect">
            <a:avLst/>
          </a:prstGeom>
        </p:spPr>
      </p:pic>
      <p:pic>
        <p:nvPicPr>
          <p:cNvPr id="35" name="Содержимое 3" descr="no-translate-detected_318-932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1192" y="5230335"/>
            <a:ext cx="1992362" cy="17077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4304" y="2681880"/>
            <a:ext cx="3493255" cy="3831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009" tIns="56009" rIns="56009" bIns="56009" numCol="1" spcCol="38100" rtlCol="0" anchor="ctr">
            <a:spAutoFit/>
          </a:bodyPr>
          <a:lstStyle/>
          <a:p>
            <a:pPr marL="342900" indent="-342900" defTabSz="910114" hangingPunct="0">
              <a:lnSpc>
                <a:spcPct val="125000"/>
              </a:lnSpc>
              <a:spcAft>
                <a:spcPts val="1103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985" b="1" dirty="0">
                <a:solidFill>
                  <a:srgbClr val="03257E"/>
                </a:solidFill>
                <a:latin typeface="Mariupol-Regular" panose="02010500020201010004" pitchFamily="50" charset="-52"/>
                <a:sym typeface="Helvetica Neue"/>
              </a:rPr>
              <a:t>The first place </a:t>
            </a:r>
            <a:r>
              <a:rPr lang="en-US" sz="1985" dirty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in the rating of the most transparent cities of Ukraine </a:t>
            </a:r>
            <a:r>
              <a:rPr lang="en-US" sz="1985" dirty="0" smtClean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by </a:t>
            </a:r>
            <a:r>
              <a:rPr lang="en-US" sz="1985" dirty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the version </a:t>
            </a:r>
            <a:r>
              <a:rPr lang="en-US" sz="1985" dirty="0" smtClean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of Transparency </a:t>
            </a:r>
            <a:r>
              <a:rPr lang="en-US" sz="1985" dirty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international</a:t>
            </a:r>
            <a:endParaRPr lang="uk-UA" sz="1985" dirty="0">
              <a:solidFill>
                <a:schemeClr val="tx1"/>
              </a:solidFill>
              <a:latin typeface="Mariupol-Regular" panose="02010500020201010004" pitchFamily="50" charset="-52"/>
              <a:sym typeface="Helvetica Neue"/>
            </a:endParaRPr>
          </a:p>
          <a:p>
            <a:pPr marL="342900" indent="-342900" defTabSz="910114" hangingPunct="0">
              <a:lnSpc>
                <a:spcPct val="125000"/>
              </a:lnSpc>
              <a:spcAft>
                <a:spcPts val="1103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985" b="1" dirty="0" smtClean="0">
                <a:solidFill>
                  <a:srgbClr val="03257E"/>
                </a:solidFill>
                <a:latin typeface="Mariupol-Regular" panose="02010500020201010004" pitchFamily="50" charset="-52"/>
                <a:sym typeface="Helvetica Neue"/>
              </a:rPr>
              <a:t>Fifth among the </a:t>
            </a:r>
            <a:r>
              <a:rPr lang="en-US" sz="1985" b="1" dirty="0">
                <a:solidFill>
                  <a:srgbClr val="03257E"/>
                </a:solidFill>
                <a:latin typeface="Mariupol-Regular" panose="02010500020201010004" pitchFamily="50" charset="-52"/>
                <a:sym typeface="Helvetica Neue"/>
              </a:rPr>
              <a:t>leaders </a:t>
            </a:r>
            <a:r>
              <a:rPr lang="en-US" sz="1985" dirty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in terms of satisfaction with </a:t>
            </a:r>
            <a:r>
              <a:rPr lang="en-US" sz="1985" dirty="0" smtClean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the services among major </a:t>
            </a:r>
            <a:r>
              <a:rPr lang="en-US" sz="1985" dirty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cities of Ukraine</a:t>
            </a:r>
            <a:endParaRPr lang="uk-UA" sz="2205" dirty="0">
              <a:solidFill>
                <a:schemeClr val="tx1"/>
              </a:solidFill>
              <a:latin typeface="Mariupol Medium" panose="02010600020201010004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9976" y="4277630"/>
            <a:ext cx="1508450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114" hangingPunct="0"/>
            <a:r>
              <a:rPr lang="en-US" sz="2205" b="1" dirty="0" err="1">
                <a:solidFill>
                  <a:schemeClr val="bg1"/>
                </a:solidFill>
                <a:latin typeface="Mariupol-Regular" panose="02010500020201010004" pitchFamily="50" charset="-52"/>
                <a:sym typeface="Helvetica Neue"/>
              </a:rPr>
              <a:t>ProZorro</a:t>
            </a:r>
            <a:endParaRPr lang="ru-RU" sz="2205" b="1" dirty="0">
              <a:solidFill>
                <a:schemeClr val="bg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27457" y="3404316"/>
            <a:ext cx="1508450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114" hangingPunct="0"/>
            <a:r>
              <a:rPr lang="en-US" sz="2205" b="1" dirty="0" err="1">
                <a:solidFill>
                  <a:schemeClr val="bg1"/>
                </a:solidFill>
                <a:latin typeface="Mariupol-Regular" panose="02010500020201010004" pitchFamily="50" charset="-52"/>
                <a:sym typeface="Helvetica Neue"/>
              </a:rPr>
              <a:t>DoZorro</a:t>
            </a:r>
            <a:endParaRPr lang="ru-RU" sz="2205" b="1" dirty="0">
              <a:solidFill>
                <a:schemeClr val="bg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67503" y="5847096"/>
            <a:ext cx="1270274" cy="56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114" hangingPunct="0"/>
            <a:r>
              <a:rPr lang="en-US" sz="1544" dirty="0" smtClean="0">
                <a:solidFill>
                  <a:schemeClr val="tx1"/>
                </a:solidFill>
                <a:latin typeface="Mariupol-Regular" panose="02010500020201010004" pitchFamily="50" charset="-52"/>
              </a:rPr>
              <a:t>Social inspector</a:t>
            </a:r>
            <a:endParaRPr lang="ru-RU" sz="1544" b="1" dirty="0">
              <a:solidFill>
                <a:schemeClr val="tx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06849" y="5071551"/>
            <a:ext cx="1508450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114" hangingPunct="0"/>
            <a:r>
              <a:rPr lang="en-US" sz="2205" b="1" dirty="0">
                <a:solidFill>
                  <a:schemeClr val="bg1"/>
                </a:solidFill>
                <a:latin typeface="Mariupol-Regular" panose="02010500020201010004" pitchFamily="50" charset="-52"/>
                <a:sym typeface="Helvetica Neue"/>
              </a:rPr>
              <a:t>ALDA</a:t>
            </a:r>
            <a:endParaRPr lang="ru-RU" sz="2205" b="1" dirty="0">
              <a:solidFill>
                <a:schemeClr val="bg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977317" y="5945491"/>
            <a:ext cx="902811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985" b="1" dirty="0">
                <a:solidFill>
                  <a:schemeClr val="tx1"/>
                </a:solidFill>
                <a:latin typeface="Mariupol-Regular" panose="02010500020201010004" pitchFamily="50" charset="-52"/>
              </a:rPr>
              <a:t>EUACI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380309" y="4992159"/>
            <a:ext cx="1190882" cy="8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114" hangingPunct="0"/>
            <a:r>
              <a:rPr lang="en-US" sz="1544" dirty="0" smtClean="0">
                <a:solidFill>
                  <a:schemeClr val="tx1"/>
                </a:solidFill>
                <a:latin typeface="Mariupol-Regular" panose="02010500020201010004" pitchFamily="50" charset="-52"/>
              </a:rPr>
              <a:t>System of local petitions</a:t>
            </a:r>
            <a:endParaRPr lang="ru-RU" sz="1544" b="1" dirty="0">
              <a:solidFill>
                <a:schemeClr val="tx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00916" y="3427184"/>
            <a:ext cx="1349667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114" hangingPunct="0"/>
            <a:r>
              <a:rPr lang="en-US" sz="1544" dirty="0" smtClean="0">
                <a:solidFill>
                  <a:schemeClr val="tx1"/>
                </a:solidFill>
                <a:latin typeface="Mariupol-Regular" panose="02010500020201010004" pitchFamily="50" charset="-52"/>
              </a:rPr>
              <a:t>Open budget</a:t>
            </a:r>
            <a:endParaRPr lang="ru-RU" sz="1544" b="1" dirty="0">
              <a:solidFill>
                <a:schemeClr val="tx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715299" y="2446493"/>
            <a:ext cx="1190882" cy="56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114" hangingPunct="0"/>
            <a:r>
              <a:rPr lang="en-US" sz="1544" dirty="0" smtClean="0">
                <a:solidFill>
                  <a:schemeClr val="tx1"/>
                </a:solidFill>
                <a:latin typeface="Mariupol-Regular" panose="02010500020201010004" pitchFamily="50" charset="-52"/>
              </a:rPr>
              <a:t>United Call Center</a:t>
            </a:r>
            <a:endParaRPr lang="ru-RU" sz="1544" b="1" dirty="0">
              <a:solidFill>
                <a:schemeClr val="tx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67152" y="1595187"/>
            <a:ext cx="1429059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114" hangingPunct="0"/>
            <a:r>
              <a:rPr lang="en-US" sz="1985" b="1" dirty="0" err="1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ProZorro</a:t>
            </a:r>
            <a:r>
              <a:rPr lang="en-US" sz="1985" b="1" dirty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. Sale</a:t>
            </a:r>
            <a:endParaRPr lang="ru-RU" sz="1985" b="1" dirty="0">
              <a:solidFill>
                <a:schemeClr val="tx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003" y="6527852"/>
            <a:ext cx="62317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0114" hangingPunct="0">
              <a:lnSpc>
                <a:spcPct val="125000"/>
              </a:lnSpc>
              <a:spcAft>
                <a:spcPts val="1103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3257E"/>
                </a:solidFill>
                <a:latin typeface="Mariupol-Regular" panose="02010500020201010004" pitchFamily="50" charset="-52"/>
                <a:sym typeface="Helvetica Neue"/>
              </a:rPr>
              <a:t>83% </a:t>
            </a:r>
            <a:r>
              <a:rPr lang="en-US" sz="1985" dirty="0" smtClean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is a level of trust to </a:t>
            </a:r>
            <a:r>
              <a:rPr lang="en-US" sz="1985" dirty="0" err="1" smtClean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Mariupol</a:t>
            </a:r>
            <a:r>
              <a:rPr lang="en-US" sz="1985" dirty="0" smtClean="0">
                <a:solidFill>
                  <a:schemeClr val="tx1"/>
                </a:solidFill>
                <a:latin typeface="Mariupol-Regular" panose="02010500020201010004" pitchFamily="50" charset="-52"/>
                <a:sym typeface="Helvetica Neue"/>
              </a:rPr>
              <a:t> City Mayor</a:t>
            </a:r>
            <a:endParaRPr lang="uk-UA" sz="1985" dirty="0">
              <a:solidFill>
                <a:schemeClr val="tx1"/>
              </a:solidFill>
              <a:latin typeface="Mariupol-Regular" panose="02010500020201010004" pitchFamily="50" charset="-52"/>
              <a:sym typeface="Helvetica Neue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1955" y="1958612"/>
            <a:ext cx="1994457" cy="439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0114" hangingPunct="0">
              <a:lnSpc>
                <a:spcPct val="125000"/>
              </a:lnSpc>
              <a:spcAft>
                <a:spcPts val="1103"/>
              </a:spcAft>
            </a:pPr>
            <a:r>
              <a:rPr lang="en-US" sz="2000" b="1" dirty="0" smtClean="0">
                <a:solidFill>
                  <a:srgbClr val="03257E"/>
                </a:solidFill>
                <a:latin typeface="Mariupol Medium" panose="02010600020201010004" pitchFamily="50" charset="-52"/>
              </a:rPr>
              <a:t>Achievements</a:t>
            </a:r>
            <a:r>
              <a:rPr lang="ru-RU" sz="2000" b="1" dirty="0" smtClean="0">
                <a:solidFill>
                  <a:srgbClr val="03257E"/>
                </a:solidFill>
                <a:latin typeface="Mariupol Medium" panose="02010600020201010004" pitchFamily="50" charset="-52"/>
              </a:rPr>
              <a:t> </a:t>
            </a:r>
            <a:endParaRPr lang="uk-UA" sz="2000" b="1" dirty="0">
              <a:solidFill>
                <a:srgbClr val="03257E"/>
              </a:solidFill>
              <a:latin typeface="Mariupol Medium" panose="0201060002020101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66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90125" y="4890449"/>
            <a:ext cx="5040560" cy="217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In order to study the experience of European colleagues from the management of the housing stock to attracting international investment in 2018, a delegation from </a:t>
            </a:r>
            <a:r>
              <a:rPr lang="en-US" sz="1600" dirty="0" err="1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Mariupol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, headed by 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Mayor </a:t>
            </a:r>
            <a:r>
              <a:rPr lang="en-US" sz="1600" dirty="0" err="1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Vadim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Boichenko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, met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with the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Mayor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of Gdansk, his deputies and the chairman of the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City Council</a:t>
            </a:r>
            <a:endParaRPr lang="ru-RU" sz="1600" dirty="0" smtClean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780" y="1620391"/>
            <a:ext cx="5503391" cy="278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12.12.2014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Signing of the intentions of cooperation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between  Gdansk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municipality of the Republic of Poland and  </a:t>
            </a:r>
            <a:r>
              <a:rPr lang="en-US" sz="1600" dirty="0" err="1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Mariupol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, Ukraine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with an indefinite period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of 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validity</a:t>
            </a:r>
            <a:endParaRPr lang="ru-RU" sz="1600" dirty="0" smtClean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09.12.2017 With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 support of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Gdansk , the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office of the Local Democracy Agency - LDA-</a:t>
            </a:r>
            <a:r>
              <a:rPr lang="en-US" sz="1600" dirty="0" err="1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Mariupol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- was opened in </a:t>
            </a:r>
            <a:r>
              <a:rPr lang="en-US" sz="1600" dirty="0" err="1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Mariupol</a:t>
            </a:r>
            <a:endParaRPr lang="en-US" sz="1600" dirty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4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6433785" y="93981"/>
            <a:ext cx="4181846" cy="1260431"/>
          </a:xfrm>
          <a:prstGeom prst="rect">
            <a:avLst/>
          </a:prstGeom>
        </p:spPr>
        <p:txBody>
          <a:bodyPr lIns="116805" tIns="116805" rIns="116805" bIns="1168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03257E"/>
                </a:solidFill>
                <a:latin typeface="Mariupol" panose="02010500020201010004" pitchFamily="50" charset="-52"/>
                <a:ea typeface="Raleway"/>
                <a:cs typeface="Raleway"/>
                <a:sym typeface="Raleway"/>
              </a:rPr>
              <a:t>Visit of </a:t>
            </a:r>
            <a:r>
              <a:rPr lang="en-US" sz="2400" b="1" dirty="0">
                <a:solidFill>
                  <a:srgbClr val="03257E"/>
                </a:solidFill>
                <a:latin typeface="Mariupol" panose="02010500020201010004" pitchFamily="50" charset="-52"/>
                <a:ea typeface="Raleway"/>
                <a:cs typeface="Raleway"/>
                <a:sym typeface="Raleway"/>
              </a:rPr>
              <a:t>Gdansk</a:t>
            </a:r>
            <a:endParaRPr lang="ru-RU" sz="2400" b="1" dirty="0">
              <a:solidFill>
                <a:srgbClr val="03257E"/>
              </a:solidFill>
              <a:latin typeface="Mariupol" panose="02010500020201010004" pitchFamily="50" charset="-52"/>
              <a:ea typeface="Raleway"/>
              <a:cs typeface="Raleway"/>
              <a:sym typeface="Raleway"/>
            </a:endParaRPr>
          </a:p>
        </p:txBody>
      </p:sp>
      <p:pic>
        <p:nvPicPr>
          <p:cNvPr id="32770" name="Picture 2" descr="https://mrpl.city/uploads/news/968x504/gxqeeaipuxfi0qe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695" y="1502431"/>
            <a:ext cx="4865400" cy="3240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s://mrpl.city/uploads/news/968x504/uxygtw15ya5mi8az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80" y="3987312"/>
            <a:ext cx="4860000" cy="3240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6140" y="1723981"/>
            <a:ext cx="5040560" cy="233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07/11/2018 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 The 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day of France was 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held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  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for 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the first time in </a:t>
            </a:r>
            <a:r>
              <a:rPr lang="en-US" sz="1600" dirty="0" err="1">
                <a:latin typeface="Mariupol" panose="02010500020201010004" pitchFamily="50" charset="-52"/>
                <a:cs typeface="Calibri" panose="020F0502020204030204" pitchFamily="34" charset="0"/>
              </a:rPr>
              <a:t>Mariupol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this day is 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dedicated to 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celebrate the National Holiday of France - Bastille 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Day</a:t>
            </a:r>
          </a:p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Many thematic locations and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a </a:t>
            </a:r>
            <a:r>
              <a:rPr lang="en-US" sz="1600" dirty="0" err="1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photozone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recreated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 atmosphere of the European capital</a:t>
            </a:r>
            <a:endParaRPr lang="ru-RU" sz="1600" dirty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7881" y="4896015"/>
            <a:ext cx="5040560" cy="217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Mariupol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was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visited by Ambassador of France Isabel Dumont. The charming guest danced and sang in the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park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and the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residents listened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to music at the Chamber Philharmonic,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they had rest in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 City Garden, plunged into the history of French culture and art,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rode a horse 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carriage and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created 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 Eiffel Tower</a:t>
            </a:r>
            <a:endParaRPr lang="ru-RU" sz="1600" dirty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5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6282804" y="-35793"/>
            <a:ext cx="4433713" cy="1260431"/>
          </a:xfrm>
          <a:prstGeom prst="rect">
            <a:avLst/>
          </a:prstGeom>
        </p:spPr>
        <p:txBody>
          <a:bodyPr lIns="116805" tIns="116805" rIns="116805" bIns="1168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The Day of France in </a:t>
            </a:r>
            <a:r>
              <a:rPr lang="en-US" sz="2400" b="1" dirty="0" err="1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Mariupol</a:t>
            </a:r>
            <a:r>
              <a:rPr lang="ru-RU" sz="2400" b="1" dirty="0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ru-RU" sz="2400" b="1" dirty="0">
              <a:solidFill>
                <a:srgbClr val="03257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794" name="Picture 2" descr="https://day.kyiv.ua/sites/default/files/styles/sliderinside/public/page_photogalery/13072018/dsc_3718.jpg?itok=CWyFXX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748" y="1620134"/>
            <a:ext cx="4863921" cy="3240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s://day.kyiv.ua/sites/default/files/styles/sliderinside/public/page_photogalery/13072018/dsc_3921.jpg?itok=m2-NmB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92" y="3955790"/>
            <a:ext cx="4863921" cy="3240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rpl.city/uploads/news/968x504/ow5zczx0howdd3p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732" y="1620391"/>
            <a:ext cx="4320000" cy="3240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mrpl.city/uploads/news/968x504/dncvk8itvaavsrv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04" y="4284687"/>
            <a:ext cx="4320000" cy="288039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8188" y="1655249"/>
            <a:ext cx="5040560" cy="262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A rally in honor of the Ukrainian-French partnership took place in </a:t>
            </a:r>
            <a:r>
              <a:rPr lang="en-US" sz="1600" dirty="0" err="1">
                <a:latin typeface="Mariupol" panose="02010500020201010004" pitchFamily="50" charset="-52"/>
                <a:cs typeface="Calibri" panose="020F0502020204030204" pitchFamily="34" charset="0"/>
              </a:rPr>
              <a:t>Mariupol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 with the participation of Ambassador of France to Ukraine Isabel Dumont and Mayor of the city </a:t>
            </a:r>
            <a:r>
              <a:rPr lang="en-US" sz="1600" dirty="0" err="1" smtClean="0">
                <a:latin typeface="Mariupol" panose="02010500020201010004" pitchFamily="50" charset="-52"/>
                <a:cs typeface="Calibri" panose="020F0502020204030204" pitchFamily="34" charset="0"/>
              </a:rPr>
              <a:t>Vadim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Mariupol" panose="02010500020201010004" pitchFamily="50" charset="-52"/>
                <a:cs typeface="Calibri" panose="020F0502020204030204" pitchFamily="34" charset="0"/>
              </a:rPr>
              <a:t>Boichenko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.</a:t>
            </a:r>
          </a:p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The city authorities plan to send serious investments to the development of sports in </a:t>
            </a:r>
            <a:r>
              <a:rPr lang="en-US" sz="1600" dirty="0" err="1">
                <a:latin typeface="Mariupol" panose="02010500020201010004" pitchFamily="50" charset="-52"/>
                <a:cs typeface="Calibri" panose="020F0502020204030204" pitchFamily="34" charset="0"/>
              </a:rPr>
              <a:t>Mariupol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.</a:t>
            </a:r>
            <a:endParaRPr lang="ru-RU" sz="1600" dirty="0" smtClean="0">
              <a:latin typeface="Mariupol" panose="02010500020201010004" pitchFamily="50" charset="-52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4732" y="5275457"/>
            <a:ext cx="5040560" cy="98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he representatives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of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French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delegation, </a:t>
            </a:r>
            <a:r>
              <a:rPr lang="en-US" sz="1600" dirty="0" err="1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Mariupol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athletes, deputies and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residents took part in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the morning race along the Azov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Sea. </a:t>
            </a:r>
            <a:endParaRPr lang="ru-RU" sz="1600" dirty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6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6534671" y="-35793"/>
            <a:ext cx="4181846" cy="1260431"/>
          </a:xfrm>
          <a:prstGeom prst="rect">
            <a:avLst/>
          </a:prstGeom>
        </p:spPr>
        <p:txBody>
          <a:bodyPr lIns="116805" tIns="116805" rIns="116805" bIns="1168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n-US" sz="2400" b="1" dirty="0" err="1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Mariupol</a:t>
            </a:r>
            <a:r>
              <a:rPr lang="en-US" sz="2400" b="1" dirty="0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 - Athletic</a:t>
            </a:r>
            <a:r>
              <a:rPr lang="uk-UA" sz="2400" b="1" dirty="0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ru-RU" sz="2400" b="1" dirty="0">
              <a:solidFill>
                <a:srgbClr val="03257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077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148" y="1830154"/>
            <a:ext cx="5328592" cy="98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48615" indent="-285750">
              <a:lnSpc>
                <a:spcPct val="121000"/>
              </a:lnSpc>
              <a:spcAft>
                <a:spcPts val="12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Mariupol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embankment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improvement project in the framework of decentralized cooperation with the cities of La Rochelle and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Bordeaux</a:t>
            </a:r>
            <a:endParaRPr lang="ru-RU" sz="1600" dirty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7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6511554" y="0"/>
            <a:ext cx="4181846" cy="1260431"/>
          </a:xfrm>
          <a:prstGeom prst="rect">
            <a:avLst/>
          </a:prstGeom>
        </p:spPr>
        <p:txBody>
          <a:bodyPr lIns="116805" tIns="116805" rIns="116805" bIns="1168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n-US" sz="2400" b="1" dirty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Reconstruction of the embankment </a:t>
            </a:r>
            <a:r>
              <a:rPr lang="en-US" sz="2400" b="1" dirty="0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of </a:t>
            </a:r>
            <a:r>
              <a:rPr lang="en-US" sz="2400" b="1" dirty="0" err="1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Mariupol</a:t>
            </a:r>
            <a:endParaRPr lang="ru-RU" sz="2400" b="1" dirty="0">
              <a:solidFill>
                <a:srgbClr val="03257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32" y="1655768"/>
            <a:ext cx="4255377" cy="2554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72" y="2816193"/>
            <a:ext cx="4248472" cy="23919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5074" y="4301642"/>
            <a:ext cx="4474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The visualization of one of the project options for the </a:t>
            </a:r>
            <a:r>
              <a:rPr lang="en-US" sz="1600" dirty="0" smtClean="0">
                <a:latin typeface="Mariupol" panose="02010500020201010004" pitchFamily="50" charset="-52"/>
                <a:cs typeface="Calibri" panose="020F0502020204030204" pitchFamily="34" charset="0"/>
              </a:rPr>
              <a:t>embankment improvement </a:t>
            </a:r>
            <a:r>
              <a:rPr lang="en-US" sz="1600" dirty="0">
                <a:latin typeface="Mariupol" panose="02010500020201010004" pitchFamily="50" charset="-52"/>
                <a:cs typeface="Calibri" panose="020F0502020204030204" pitchFamily="34" charset="0"/>
              </a:rPr>
              <a:t>has been developed</a:t>
            </a:r>
            <a:endParaRPr lang="ru-RU" sz="1600" dirty="0">
              <a:latin typeface="Mariupol" panose="02010500020201010004" pitchFamily="50" charset="-52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776" y="5345913"/>
            <a:ext cx="3249911" cy="18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8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6282804" y="154442"/>
            <a:ext cx="4433713" cy="1260431"/>
          </a:xfrm>
          <a:prstGeom prst="rect">
            <a:avLst/>
          </a:prstGeom>
        </p:spPr>
        <p:txBody>
          <a:bodyPr lIns="116805" tIns="116805" rIns="116805" bIns="1168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03257E"/>
                </a:solidFill>
                <a:latin typeface="Mariupol" panose="02010500020201010004" pitchFamily="50" charset="-52"/>
                <a:ea typeface="Raleway"/>
                <a:cs typeface="Raleway"/>
                <a:sym typeface="Raleway"/>
              </a:rPr>
              <a:t>Water supply of </a:t>
            </a:r>
            <a:r>
              <a:rPr lang="en-US" sz="2400" b="1" dirty="0" err="1" smtClean="0">
                <a:solidFill>
                  <a:srgbClr val="03257E"/>
                </a:solidFill>
                <a:latin typeface="Mariupol" panose="02010500020201010004" pitchFamily="50" charset="-52"/>
                <a:ea typeface="Raleway"/>
                <a:cs typeface="Raleway"/>
                <a:sym typeface="Raleway"/>
              </a:rPr>
              <a:t>Mariupol</a:t>
            </a:r>
            <a:endParaRPr lang="ru-RU" sz="2400" b="1" dirty="0">
              <a:solidFill>
                <a:srgbClr val="03257E"/>
              </a:solidFill>
              <a:latin typeface="Mariupol" panose="02010500020201010004" pitchFamily="50" charset="-52"/>
              <a:ea typeface="Raleway"/>
              <a:cs typeface="Raleway"/>
              <a:sym typeface="Ralewa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08623"/>
            <a:ext cx="10716517" cy="584775"/>
          </a:xfrm>
          <a:prstGeom prst="rect">
            <a:avLst/>
          </a:prstGeom>
          <a:solidFill>
            <a:srgbClr val="1E5FAC"/>
          </a:solidFill>
        </p:spPr>
        <p:txBody>
          <a:bodyPr wrap="square">
            <a:spAutoFit/>
          </a:bodyPr>
          <a:lstStyle/>
          <a:p>
            <a:pPr marL="51435" algn="just" defTabSz="995515">
              <a:defRPr/>
            </a:pPr>
            <a:r>
              <a:rPr lang="en-US" sz="1600" kern="1200" spc="-5" dirty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Water supply </a:t>
            </a:r>
            <a:r>
              <a:rPr lang="en-US" sz="1600" kern="1200" spc="-5" dirty="0" smtClean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of </a:t>
            </a:r>
            <a:r>
              <a:rPr lang="en-US" sz="1600" kern="1200" spc="-5" dirty="0" err="1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Mariupol</a:t>
            </a:r>
            <a:r>
              <a:rPr lang="en-US" sz="1600" kern="1200" spc="-5" dirty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 is carried out from </a:t>
            </a:r>
            <a:r>
              <a:rPr lang="en-US" sz="1600" kern="1200" spc="-5" dirty="0" err="1" smtClean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Severskiy</a:t>
            </a:r>
            <a:r>
              <a:rPr lang="en-US" sz="1600" kern="1200" spc="-5" dirty="0" smtClean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 Donets-Donbas channel and </a:t>
            </a:r>
            <a:r>
              <a:rPr lang="en-US" sz="1600" kern="1200" spc="-5" dirty="0" err="1" smtClean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Staryi</a:t>
            </a:r>
            <a:r>
              <a:rPr lang="en-US" sz="1600" kern="1200" spc="-5" dirty="0" smtClean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 </a:t>
            </a:r>
            <a:r>
              <a:rPr lang="en-US" sz="1600" kern="1200" spc="-5" dirty="0" err="1" smtClean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Krym</a:t>
            </a:r>
            <a:r>
              <a:rPr lang="en-US" sz="1600" kern="1200" spc="-5" dirty="0" smtClean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 Reservoir with the </a:t>
            </a:r>
            <a:r>
              <a:rPr lang="en-US" sz="1600" kern="1200" spc="-5" dirty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treatment of the source water at the filtering station of  </a:t>
            </a:r>
            <a:r>
              <a:rPr lang="en-US" sz="1600" kern="1200" spc="-5" dirty="0" smtClean="0">
                <a:solidFill>
                  <a:schemeClr val="bg1"/>
                </a:solidFill>
                <a:latin typeface="Mariupol" panose="02010500020201010004" pitchFamily="50" charset="-52"/>
                <a:ea typeface="+mn-ea"/>
              </a:rPr>
              <a:t>Company ‘Water Donbas’ public utility</a:t>
            </a:r>
            <a:endParaRPr lang="ru-RU" sz="1600" kern="1200" spc="-5" dirty="0" smtClean="0">
              <a:solidFill>
                <a:schemeClr val="bg1"/>
              </a:solidFill>
              <a:latin typeface="Mariupol" panose="02010500020201010004" pitchFamily="50" charset="-52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738" y="4759915"/>
            <a:ext cx="333098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rgbClr val="231F20"/>
                </a:solidFill>
                <a:latin typeface="Mariupol" panose="02010500020201010004" pitchFamily="50" charset="-52"/>
                <a:ea typeface="+mn-ea"/>
              </a:rPr>
              <a:t>Water scarcity</a:t>
            </a: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rgbClr val="231F20"/>
                </a:solidFill>
                <a:latin typeface="Mariupol" panose="02010500020201010004" pitchFamily="50" charset="-52"/>
                <a:ea typeface="+mn-ea"/>
              </a:rPr>
              <a:t>Decreasing </a:t>
            </a:r>
            <a:r>
              <a:rPr lang="en-US" sz="1400" kern="1200" dirty="0" smtClean="0">
                <a:solidFill>
                  <a:srgbClr val="231F20"/>
                </a:solidFill>
                <a:latin typeface="Mariupol" panose="02010500020201010004" pitchFamily="50" charset="-52"/>
                <a:ea typeface="+mn-ea"/>
              </a:rPr>
              <a:t>of the </a:t>
            </a:r>
            <a:r>
              <a:rPr lang="en-US" sz="1400" kern="1200" dirty="0">
                <a:solidFill>
                  <a:srgbClr val="231F20"/>
                </a:solidFill>
                <a:latin typeface="Mariupol" panose="02010500020201010004" pitchFamily="50" charset="-52"/>
                <a:ea typeface="+mn-ea"/>
              </a:rPr>
              <a:t>quality of life of the population</a:t>
            </a: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rgbClr val="231F20"/>
                </a:solidFill>
                <a:latin typeface="Mariupol" panose="02010500020201010004" pitchFamily="50" charset="-52"/>
                <a:ea typeface="+mn-ea"/>
              </a:rPr>
              <a:t>Emergency condition of water supply networks</a:t>
            </a: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rgbClr val="231F20"/>
                </a:solidFill>
                <a:latin typeface="Mariupol" panose="02010500020201010004" pitchFamily="50" charset="-52"/>
                <a:ea typeface="+mn-ea"/>
              </a:rPr>
              <a:t>Increased water hardness</a:t>
            </a:r>
            <a:endParaRPr lang="ru-RU" sz="1400" kern="1200" dirty="0">
              <a:solidFill>
                <a:srgbClr val="231F20"/>
              </a:solidFill>
              <a:latin typeface="Mariupol" panose="02010500020201010004" pitchFamily="50" charset="-52"/>
              <a:ea typeface="+mn-ea"/>
            </a:endParaRPr>
          </a:p>
        </p:txBody>
      </p:sp>
      <p:sp>
        <p:nvSpPr>
          <p:cNvPr id="11" name="object 5"/>
          <p:cNvSpPr>
            <a:spLocks noChangeArrowheads="1"/>
          </p:cNvSpPr>
          <p:nvPr/>
        </p:nvSpPr>
        <p:spPr bwMode="auto">
          <a:xfrm>
            <a:off x="3925280" y="1692599"/>
            <a:ext cx="2784006" cy="180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95515"/>
            <a:endParaRPr lang="ru-RU" altLang="ru-RU" sz="2000" kern="1200" dirty="0">
              <a:solidFill>
                <a:srgbClr val="222220"/>
              </a:solidFill>
              <a:latin typeface="Calibri"/>
              <a:ea typeface="+mn-ea"/>
            </a:endParaRPr>
          </a:p>
        </p:txBody>
      </p:sp>
      <p:pic>
        <p:nvPicPr>
          <p:cNvPr id="12" name="Picture 4" descr="C:\Users\Tosha\Desktop\Camera\IMG_20160323_133100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6777" y="1692599"/>
            <a:ext cx="279548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7962" y="4716735"/>
            <a:ext cx="334834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5515">
              <a:spcAft>
                <a:spcPts val="600"/>
              </a:spcAft>
              <a:defRPr/>
            </a:pPr>
            <a:r>
              <a:rPr lang="en-US" altLang="ru-RU" sz="1400" b="1" kern="1200" dirty="0" err="1" smtClean="0">
                <a:solidFill>
                  <a:srgbClr val="4C80BD"/>
                </a:solidFill>
                <a:latin typeface="Mariupol" panose="02010500020201010004" pitchFamily="50" charset="-52"/>
                <a:ea typeface="+mn-ea"/>
              </a:rPr>
              <a:t>Severskiy</a:t>
            </a:r>
            <a:r>
              <a:rPr lang="en-US" altLang="ru-RU" sz="1400" b="1" kern="1200" dirty="0" smtClean="0">
                <a:solidFill>
                  <a:srgbClr val="4C80BD"/>
                </a:solidFill>
                <a:latin typeface="Mariupol" panose="02010500020201010004" pitchFamily="50" charset="-52"/>
                <a:ea typeface="+mn-ea"/>
              </a:rPr>
              <a:t> Donets-Donbas channel</a:t>
            </a:r>
            <a:endParaRPr lang="ru-RU" altLang="ru-RU" sz="1400" b="1" kern="1200" dirty="0">
              <a:solidFill>
                <a:srgbClr val="4C80BD"/>
              </a:solidFill>
              <a:latin typeface="Mariupol" panose="02010500020201010004" pitchFamily="50" charset="-52"/>
              <a:ea typeface="+mn-ea"/>
            </a:endParaRP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sz="1400" kern="1200" dirty="0">
                <a:solidFill>
                  <a:srgbClr val="222220"/>
                </a:solidFill>
                <a:latin typeface="Mariupol" panose="02010500020201010004" pitchFamily="50" charset="-52"/>
                <a:ea typeface="+mn-ea"/>
              </a:rPr>
              <a:t>Deprecated infrastructure</a:t>
            </a: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sz="1400" kern="1200" dirty="0">
                <a:solidFill>
                  <a:srgbClr val="222220"/>
                </a:solidFill>
                <a:latin typeface="Mariupol" panose="02010500020201010004" pitchFamily="50" charset="-52"/>
                <a:ea typeface="+mn-ea"/>
              </a:rPr>
              <a:t>There is a risk of undermining </a:t>
            </a:r>
            <a:r>
              <a:rPr lang="en-US" altLang="ru-RU" sz="1400" kern="1200" dirty="0" smtClean="0">
                <a:solidFill>
                  <a:srgbClr val="222220"/>
                </a:solidFill>
                <a:latin typeface="Mariupol" panose="02010500020201010004" pitchFamily="50" charset="-52"/>
                <a:ea typeface="+mn-ea"/>
              </a:rPr>
              <a:t>of the </a:t>
            </a:r>
            <a:r>
              <a:rPr lang="en-US" altLang="ru-RU" sz="1400" kern="1200" dirty="0">
                <a:solidFill>
                  <a:srgbClr val="222220"/>
                </a:solidFill>
                <a:latin typeface="Mariupol" panose="02010500020201010004" pitchFamily="50" charset="-52"/>
                <a:ea typeface="+mn-ea"/>
              </a:rPr>
              <a:t>pipeline</a:t>
            </a: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ru-RU" sz="1400" kern="1200" dirty="0">
                <a:solidFill>
                  <a:srgbClr val="222220"/>
                </a:solidFill>
                <a:latin typeface="Mariupol" panose="02010500020201010004" pitchFamily="50" charset="-52"/>
                <a:ea typeface="+mn-ea"/>
              </a:rPr>
              <a:t>40-60% </a:t>
            </a:r>
            <a:r>
              <a:rPr lang="en-US" altLang="ru-RU" sz="1400" kern="1200" dirty="0" smtClean="0">
                <a:solidFill>
                  <a:srgbClr val="222220"/>
                </a:solidFill>
                <a:latin typeface="Mariupol" panose="02010500020201010004" pitchFamily="50" charset="-52"/>
                <a:ea typeface="+mn-ea"/>
              </a:rPr>
              <a:t> of water </a:t>
            </a:r>
            <a:r>
              <a:rPr lang="en-US" altLang="ru-RU" sz="1400" kern="1200" dirty="0">
                <a:solidFill>
                  <a:srgbClr val="222220"/>
                </a:solidFill>
                <a:latin typeface="Mariupol" panose="02010500020201010004" pitchFamily="50" charset="-52"/>
                <a:ea typeface="+mn-ea"/>
              </a:rPr>
              <a:t>loss in the channel</a:t>
            </a:r>
            <a:endParaRPr lang="ru-RU" altLang="ru-RU" sz="1200" kern="1200" dirty="0" smtClean="0">
              <a:solidFill>
                <a:srgbClr val="222220"/>
              </a:solidFill>
              <a:latin typeface="Mariupol" panose="02010500020201010004" pitchFamily="50" charset="-52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8218" y="4714213"/>
            <a:ext cx="344233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5515">
              <a:spcAft>
                <a:spcPts val="600"/>
              </a:spcAft>
            </a:pPr>
            <a:r>
              <a:rPr lang="en-US" sz="1400" b="1" kern="1200" dirty="0" err="1" smtClean="0">
                <a:solidFill>
                  <a:srgbClr val="4C80BD"/>
                </a:solidFill>
                <a:latin typeface="Mariupol" panose="02010500020201010004" pitchFamily="50" charset="-52"/>
                <a:ea typeface="+mn-ea"/>
              </a:rPr>
              <a:t>Staryi</a:t>
            </a:r>
            <a:r>
              <a:rPr lang="en-US" sz="1400" b="1" kern="1200" dirty="0" smtClean="0">
                <a:solidFill>
                  <a:srgbClr val="4C80BD"/>
                </a:solidFill>
                <a:latin typeface="Mariupol" panose="02010500020201010004" pitchFamily="50" charset="-52"/>
                <a:ea typeface="+mn-ea"/>
              </a:rPr>
              <a:t> </a:t>
            </a:r>
            <a:r>
              <a:rPr lang="en-US" sz="1400" b="1" kern="1200" dirty="0" err="1" smtClean="0">
                <a:solidFill>
                  <a:srgbClr val="4C80BD"/>
                </a:solidFill>
                <a:latin typeface="Mariupol" panose="02010500020201010004" pitchFamily="50" charset="-52"/>
                <a:ea typeface="+mn-ea"/>
              </a:rPr>
              <a:t>Krym</a:t>
            </a:r>
            <a:r>
              <a:rPr lang="en-US" sz="1400" b="1" kern="1200" dirty="0" smtClean="0">
                <a:solidFill>
                  <a:srgbClr val="4C80BD"/>
                </a:solidFill>
                <a:latin typeface="Mariupol" panose="02010500020201010004" pitchFamily="50" charset="-52"/>
                <a:ea typeface="+mn-ea"/>
              </a:rPr>
              <a:t> Reservoir</a:t>
            </a:r>
            <a:endParaRPr lang="ru-RU" sz="1400" b="1" kern="1200" dirty="0" smtClean="0">
              <a:solidFill>
                <a:srgbClr val="4C80BD"/>
              </a:solidFill>
              <a:latin typeface="Mariupol" panose="02010500020201010004" pitchFamily="50" charset="-52"/>
              <a:ea typeface="+mn-ea"/>
            </a:endParaRP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The stocks of </a:t>
            </a:r>
            <a:r>
              <a:rPr lang="en-US" sz="1400" kern="1200" dirty="0" smtClean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Staryi</a:t>
            </a:r>
            <a:r>
              <a:rPr lang="en-US" sz="1400" kern="1200" dirty="0" smtClean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Krym</a:t>
            </a:r>
            <a:r>
              <a:rPr lang="en-US" sz="1400" kern="1200" dirty="0" smtClean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  </a:t>
            </a:r>
            <a:r>
              <a:rPr lang="en-US" sz="1400" kern="1200" dirty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reservoir are insufficient</a:t>
            </a: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Water rigidity exceeds </a:t>
            </a:r>
            <a:r>
              <a:rPr lang="en-US" sz="1400" kern="1200" dirty="0" smtClean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the standard in 3-4 </a:t>
            </a:r>
            <a:r>
              <a:rPr lang="en-US" sz="1400" kern="1200" dirty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times</a:t>
            </a:r>
          </a:p>
          <a:p>
            <a:pPr marL="285750" indent="-285750" defTabSz="99551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1200" dirty="0" smtClean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There </a:t>
            </a:r>
            <a:r>
              <a:rPr lang="en-US" sz="1400" kern="1200" dirty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is no possibility of </a:t>
            </a:r>
            <a:r>
              <a:rPr lang="en-US" sz="1400" kern="1200" dirty="0" smtClean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full-time water </a:t>
            </a:r>
            <a:r>
              <a:rPr lang="en-US" sz="1400" kern="1200" dirty="0">
                <a:solidFill>
                  <a:schemeClr val="tx1"/>
                </a:solidFill>
                <a:latin typeface="Mariupol" panose="02010500020201010004" pitchFamily="50" charset="-52"/>
                <a:ea typeface="+mn-ea"/>
              </a:rPr>
              <a:t>supply</a:t>
            </a:r>
            <a:endParaRPr lang="ru-RU" sz="1400" kern="1200" dirty="0">
              <a:solidFill>
                <a:schemeClr val="tx1"/>
              </a:solidFill>
              <a:latin typeface="Mariupol" panose="02010500020201010004" pitchFamily="50" charset="-52"/>
              <a:ea typeface="+mn-ea"/>
            </a:endParaRPr>
          </a:p>
        </p:txBody>
      </p:sp>
      <p:sp>
        <p:nvSpPr>
          <p:cNvPr id="15" name="object 4"/>
          <p:cNvSpPr>
            <a:spLocks noChangeArrowheads="1"/>
          </p:cNvSpPr>
          <p:nvPr/>
        </p:nvSpPr>
        <p:spPr bwMode="auto">
          <a:xfrm>
            <a:off x="363783" y="1692599"/>
            <a:ext cx="2784006" cy="1800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95515"/>
            <a:endParaRPr lang="ru-RU" altLang="ru-RU" sz="2000" kern="1200" dirty="0">
              <a:solidFill>
                <a:srgbClr val="22222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2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2836" y="1944516"/>
            <a:ext cx="8397714" cy="121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8615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</a:pPr>
            <a:r>
              <a:rPr lang="en-US" sz="2000" b="1" dirty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Signing </a:t>
            </a:r>
            <a:r>
              <a:rPr lang="en-US" sz="2000" b="1" dirty="0" smtClean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of an </a:t>
            </a:r>
            <a:r>
              <a:rPr lang="en-US" sz="2000" b="1" dirty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agreement between France and </a:t>
            </a:r>
            <a:r>
              <a:rPr lang="en-US" sz="2000" b="1" dirty="0" smtClean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Ukraine</a:t>
            </a: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Construction of filtering stations, renovation of outdated water supply systems</a:t>
            </a: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Obtaining an alternative source of water supply</a:t>
            </a:r>
            <a:endParaRPr lang="ru-RU" sz="1600" dirty="0" smtClean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099228" y="7195790"/>
            <a:ext cx="53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1CCF0-740F-431C-91ED-1E571C286BDB}" type="slidenum">
              <a:rPr lang="ru-RU" sz="1800" b="1" smtClean="0">
                <a:solidFill>
                  <a:schemeClr val="bg1"/>
                </a:solidFill>
                <a:latin typeface="Calibri" panose="020F0502020204030204"/>
              </a:rPr>
              <a:t>9</a:t>
            </a:fld>
            <a:endParaRPr lang="ru-RU" sz="1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6534671" y="-35793"/>
            <a:ext cx="4181846" cy="1260431"/>
          </a:xfrm>
          <a:prstGeom prst="rect">
            <a:avLst/>
          </a:prstGeom>
        </p:spPr>
        <p:txBody>
          <a:bodyPr lIns="116805" tIns="116805" rIns="116805" bIns="1168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Water supply project of </a:t>
            </a:r>
            <a:r>
              <a:rPr lang="en-US" sz="2400" b="1" dirty="0" err="1" smtClean="0">
                <a:solidFill>
                  <a:srgbClr val="03257E"/>
                </a:solidFill>
                <a:latin typeface="Raleway"/>
                <a:ea typeface="Raleway"/>
                <a:cs typeface="Raleway"/>
                <a:sym typeface="Raleway"/>
              </a:rPr>
              <a:t>Mariupol</a:t>
            </a:r>
            <a:endParaRPr lang="ru-RU" sz="2400" b="1" dirty="0">
              <a:solidFill>
                <a:srgbClr val="03257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76909" y="1856833"/>
            <a:ext cx="1800000" cy="1620000"/>
          </a:xfrm>
          <a:prstGeom prst="hexagon">
            <a:avLst/>
          </a:prstGeom>
          <a:solidFill>
            <a:srgbClr val="1E4DD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78015" y="3492599"/>
            <a:ext cx="1800000" cy="1620000"/>
          </a:xfrm>
          <a:prstGeom prst="hexagon">
            <a:avLst/>
          </a:prstGeom>
          <a:solidFill>
            <a:srgbClr val="1E4DD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476909" y="5128202"/>
            <a:ext cx="1800000" cy="1620000"/>
          </a:xfrm>
          <a:prstGeom prst="hexagon">
            <a:avLst/>
          </a:prstGeom>
          <a:solidFill>
            <a:srgbClr val="1E4DD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833" y="1898878"/>
            <a:ext cx="14556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64</a:t>
            </a:r>
          </a:p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mln</a:t>
            </a:r>
            <a:r>
              <a:rPr lang="ru-RU" sz="2200" b="1" dirty="0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EUR</a:t>
            </a:r>
            <a:endParaRPr lang="ru-RU" sz="2200" b="1" dirty="0">
              <a:solidFill>
                <a:schemeClr val="bg1"/>
              </a:solidFill>
              <a:latin typeface="Mariupol" panose="02010500020201010004" pitchFamily="50" charset="-5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833" y="5211222"/>
            <a:ext cx="14556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27</a:t>
            </a:r>
          </a:p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mln</a:t>
            </a:r>
            <a:r>
              <a:rPr lang="en-US" sz="2200" b="1" dirty="0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 EUR</a:t>
            </a:r>
            <a:endParaRPr lang="ru-RU" sz="2200" b="1" dirty="0">
              <a:solidFill>
                <a:schemeClr val="bg1"/>
              </a:solidFill>
              <a:latin typeface="Mariupol" panose="02010500020201010004" pitchFamily="50" charset="-5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62" y="3591222"/>
            <a:ext cx="14855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2,8</a:t>
            </a:r>
          </a:p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mln</a:t>
            </a:r>
            <a:r>
              <a:rPr lang="en-US" sz="2200" b="1" dirty="0" smtClean="0">
                <a:solidFill>
                  <a:schemeClr val="bg1"/>
                </a:solidFill>
                <a:latin typeface="Mariupol" panose="02010500020201010004" pitchFamily="50" charset="-52"/>
                <a:cs typeface="Calibri" panose="020F0502020204030204" pitchFamily="34" charset="0"/>
              </a:rPr>
              <a:t> EUR</a:t>
            </a:r>
            <a:endParaRPr lang="ru-RU" sz="2200" b="1" dirty="0">
              <a:solidFill>
                <a:schemeClr val="bg1"/>
              </a:solidFill>
              <a:latin typeface="Mariupol" panose="02010500020201010004" pitchFamily="50" charset="-52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2836" y="3476833"/>
            <a:ext cx="8417597" cy="188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8615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</a:pPr>
            <a:r>
              <a:rPr lang="en-US" sz="2000" b="1" dirty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Development of water supply. UNICEF support</a:t>
            </a: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Realization of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‘Social water’ project.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Purchase of equipment and machinery.</a:t>
            </a: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Replacement of pipelines and reconstruction of a pumping station</a:t>
            </a: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2019 - construction of a pumping station and the creation of a </a:t>
            </a:r>
            <a:r>
              <a:rPr lang="en-US" sz="1600" dirty="0" err="1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Geoinformation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 system</a:t>
            </a:r>
            <a:endParaRPr lang="ru-RU" sz="1600" dirty="0" smtClean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72949" y="5261477"/>
            <a:ext cx="8346359" cy="151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8615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</a:pPr>
            <a:r>
              <a:rPr lang="en-US" sz="2000" b="1" dirty="0">
                <a:solidFill>
                  <a:srgbClr val="03257E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Development of water supply. European Investment Bank</a:t>
            </a: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‘Municipal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Infrastructure Development Program of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Ukraine’ project</a:t>
            </a:r>
            <a:endParaRPr lang="en-US" sz="1600" dirty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  <a:p>
            <a:pPr marL="285750" marR="348615" indent="-285750">
              <a:lnSpc>
                <a:spcPct val="121000"/>
              </a:lnSpc>
              <a:spcAft>
                <a:spcPts val="600"/>
              </a:spcAft>
              <a:buClr>
                <a:srgbClr val="03257E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Reconstruction of 99 km of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water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supply systems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of main category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‘C’ </a:t>
            </a:r>
            <a:r>
              <a:rPr lang="en-US" sz="1600" dirty="0" smtClean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at  </a:t>
            </a:r>
            <a:r>
              <a:rPr lang="en-US" sz="1600" dirty="0">
                <a:solidFill>
                  <a:schemeClr val="tx1"/>
                </a:solidFill>
                <a:latin typeface="Mariupol" panose="02010500020201010004" pitchFamily="50" charset="-52"/>
                <a:ea typeface="Arial" pitchFamily="34" charset="0"/>
                <a:cs typeface="Times New Roman" pitchFamily="18" charset="0"/>
              </a:rPr>
              <a:t>63 objects</a:t>
            </a:r>
            <a:endParaRPr lang="ru-RU" sz="1600" dirty="0" smtClean="0">
              <a:solidFill>
                <a:schemeClr val="tx1"/>
              </a:solidFill>
              <a:latin typeface="Mariupol" panose="02010500020201010004" pitchFamily="50" charset="-52"/>
              <a:ea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6&quot;&gt;&lt;elem m_fUsage=&quot;1.89999999999999991118E+00&quot;&gt;&lt;m_msothmcolidx val=&quot;0&quot;/&gt;&lt;m_rgb r=&quot;AD&quot; g=&quot;C4&quot; b=&quot;FD&quot;/&gt;&lt;m_nBrightness val=&quot;0&quot;/&gt;&lt;/elem&gt;&lt;elem m_fUsage=&quot;1.53899999999999992362E+00&quot;&gt;&lt;m_msothmcolidx val=&quot;0&quot;/&gt;&lt;m_rgb r=&quot;AD&quot; g=&quot;C4&quot; b=&quot;DF&quot;/&gt;&lt;m_nBrightness val=&quot;0&quot;/&gt;&lt;/elem&gt;&lt;elem m_fUsage=&quot;1.24659000000000008690E+00&quot;&gt;&lt;m_msothmcolidx val=&quot;0&quot;/&gt;&lt;m_rgb r=&quot;24&quot; g=&quot;55&quot; b=&quot;E0&quot;/&gt;&lt;m_nBrightness val=&quot;0&quot;/&gt;&lt;/elem&gt;&lt;elem m_fUsage=&quot;9.08764110000000013834E-01&quot;&gt;&lt;m_msothmcolidx val=&quot;0&quot;/&gt;&lt;m_rgb r=&quot;00&quot; g=&quot;9A&quot; b=&quot;C7&quot;/&gt;&lt;m_nBrightness val=&quot;0&quot;/&gt;&lt;/elem&gt;&lt;elem m_fUsage=&quot;7.36098929100000076708E-01&quot;&gt;&lt;m_msothmcolidx val=&quot;0&quot;/&gt;&lt;m_rgb r=&quot;03&quot; g=&quot;25&quot; b=&quot;7E&quot;/&gt;&lt;m_nBrightness val=&quot;0&quot;/&gt;&lt;/elem&gt;&lt;elem m_fUsage=&quot;5.31441000000000163261E-01&quot;&gt;&lt;m_msothmcolidx val=&quot;0&quot;/&gt;&lt;m_rgb r=&quot;24&quot; g=&quot;55&quot; b=&quot;7C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A7KqxOUqI0HQEjV14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771</Words>
  <Application>Microsoft Office PowerPoint</Application>
  <PresentationFormat>Произвольный</PresentationFormat>
  <Paragraphs>102</Paragraphs>
  <Slides>12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Times New Roman</vt:lpstr>
      <vt:lpstr>Wingdings</vt:lpstr>
      <vt:lpstr>Mariupol-Regular</vt:lpstr>
      <vt:lpstr>Mariupol Medium</vt:lpstr>
      <vt:lpstr>Calibri</vt:lpstr>
      <vt:lpstr>Helvetica Neue</vt:lpstr>
      <vt:lpstr>Raleway</vt:lpstr>
      <vt:lpstr>Mariupol Symbols</vt:lpstr>
      <vt:lpstr>Arial</vt:lpstr>
      <vt:lpstr>Gill Sans</vt:lpstr>
      <vt:lpstr>Karla</vt:lpstr>
      <vt:lpstr>Mariupol</vt:lpstr>
      <vt:lpstr>Escalus template</vt:lpstr>
      <vt:lpstr>1_Escalus template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Gennadiy</dc:creator>
  <cp:lastModifiedBy>Шубенко Катерина Владимировна</cp:lastModifiedBy>
  <cp:revision>118</cp:revision>
  <dcterms:modified xsi:type="dcterms:W3CDTF">2019-04-22T13:47:28Z</dcterms:modified>
</cp:coreProperties>
</file>